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4114" r:id="rId2"/>
    <p:sldMasterId id="2147484168" r:id="rId3"/>
    <p:sldMasterId id="2147484222" r:id="rId4"/>
    <p:sldMasterId id="2147484276" r:id="rId5"/>
  </p:sldMasterIdLst>
  <p:notesMasterIdLst>
    <p:notesMasterId r:id="rId32"/>
  </p:notesMasterIdLst>
  <p:handoutMasterIdLst>
    <p:handoutMasterId r:id="rId33"/>
  </p:handoutMasterIdLst>
  <p:sldIdLst>
    <p:sldId id="1465" r:id="rId6"/>
    <p:sldId id="359" r:id="rId7"/>
    <p:sldId id="1436" r:id="rId8"/>
    <p:sldId id="1464" r:id="rId9"/>
    <p:sldId id="1389" r:id="rId10"/>
    <p:sldId id="1383" r:id="rId11"/>
    <p:sldId id="1401" r:id="rId12"/>
    <p:sldId id="1398" r:id="rId13"/>
    <p:sldId id="1459" r:id="rId14"/>
    <p:sldId id="1431" r:id="rId15"/>
    <p:sldId id="1435" r:id="rId16"/>
    <p:sldId id="1457" r:id="rId17"/>
    <p:sldId id="1460" r:id="rId18"/>
    <p:sldId id="1429" r:id="rId19"/>
    <p:sldId id="1439" r:id="rId20"/>
    <p:sldId id="1410" r:id="rId21"/>
    <p:sldId id="1411" r:id="rId22"/>
    <p:sldId id="1412" r:id="rId23"/>
    <p:sldId id="1417" r:id="rId24"/>
    <p:sldId id="1440" r:id="rId25"/>
    <p:sldId id="1445" r:id="rId26"/>
    <p:sldId id="1443" r:id="rId27"/>
    <p:sldId id="1447" r:id="rId28"/>
    <p:sldId id="1448" r:id="rId29"/>
    <p:sldId id="1449" r:id="rId30"/>
    <p:sldId id="317" r:id="rId31"/>
  </p:sldIdLst>
  <p:sldSz cx="12192000" cy="6858000"/>
  <p:notesSz cx="6858000" cy="9144000"/>
  <p:embeddedFontLst>
    <p:embeddedFont>
      <p:font typeface="Segoe UI" panose="020B0502040204020203" pitchFamily="34" charset="0"/>
      <p:regular r:id="rId34"/>
      <p:bold r:id="rId35"/>
      <p:italic r:id="rId36"/>
      <p:boldItalic r:id="rId37"/>
    </p:embeddedFont>
    <p:embeddedFont>
      <p:font typeface="Visuelt Pro" panose="020B05030402020B0104" charset="0"/>
      <p:regular r:id="rId38"/>
      <p:bold r:id="rId39"/>
      <p:italic r:id="rId40"/>
      <p:boldItalic r:id="rId41"/>
    </p:embeddedFont>
    <p:embeddedFont>
      <p:font typeface="Visuelt Pro Light" panose="020B03030402020B0104" charset="0"/>
      <p:regular r:id="rId42"/>
      <p:italic r:id="rId43"/>
    </p:embeddedFont>
    <p:embeddedFont>
      <p:font typeface="Visuelt Pro Medium" panose="020B0603050202040104" charset="0"/>
      <p:regular r:id="rId44"/>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6" clrIdx="0">
    <p:extLst>
      <p:ext uri="{19B8F6BF-5375-455C-9EA6-DF929625EA0E}">
        <p15:presenceInfo xmlns:p15="http://schemas.microsoft.com/office/powerpoint/2012/main" userId="S::urte.balcaite@narbutas.lt::ba2a69d7-34ef-4ef9-84c4-d3fd4f300fe7" providerId="AD"/>
      </p:ext>
    </p:extLst>
  </p:cmAuthor>
  <p:cmAuthor id="2" name="Vilma Laurenčikienė" initials="VL" lastIdx="1" clrIdx="1">
    <p:extLst>
      <p:ext uri="{19B8F6BF-5375-455C-9EA6-DF929625EA0E}">
        <p15:presenceInfo xmlns:p15="http://schemas.microsoft.com/office/powerpoint/2012/main" userId="S::vilma.laurencikiene@narbutas.lt::bbcb2dfa-4bf7-4c04-851d-421044d74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A68"/>
    <a:srgbClr val="C3BFBC"/>
    <a:srgbClr val="767676"/>
    <a:srgbClr val="BDBCBA"/>
    <a:srgbClr val="727270"/>
    <a:srgbClr val="AF9797"/>
    <a:srgbClr val="E6E6E6"/>
    <a:srgbClr val="9C9C9C"/>
    <a:srgbClr val="CCCBC9"/>
    <a:srgbClr val="C19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6" autoAdjust="0"/>
    <p:restoredTop sz="85678" autoAdjust="0"/>
  </p:normalViewPr>
  <p:slideViewPr>
    <p:cSldViewPr snapToGrid="0" showGuides="1">
      <p:cViewPr varScale="1">
        <p:scale>
          <a:sx n="139" d="100"/>
          <a:sy n="139" d="100"/>
        </p:scale>
        <p:origin x="1124" y="52"/>
      </p:cViewPr>
      <p:guideLst>
        <p:guide orient="horz" pos="2183"/>
        <p:guide pos="3840"/>
      </p:guideLst>
    </p:cSldViewPr>
  </p:slideViewPr>
  <p:notesTextViewPr>
    <p:cViewPr>
      <p:scale>
        <a:sx n="125" d="100"/>
        <a:sy n="125" d="100"/>
      </p:scale>
      <p:origin x="0" y="0"/>
    </p:cViewPr>
  </p:notesTextViewPr>
  <p:notesViewPr>
    <p:cSldViewPr snapToGrid="0">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2025-02-13</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2025-02-13</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ea typeface="Calibri"/>
              <a:cs typeface="Calibri"/>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1</a:t>
            </a:fld>
            <a:endParaRPr lang="lt-LT"/>
          </a:p>
        </p:txBody>
      </p:sp>
    </p:spTree>
    <p:extLst>
      <p:ext uri="{BB962C8B-B14F-4D97-AF65-F5344CB8AC3E}">
        <p14:creationId xmlns:p14="http://schemas.microsoft.com/office/powerpoint/2010/main" val="384426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Segoe UI" panose="020B0502040204020203" pitchFamily="34" charset="0"/>
              </a:rPr>
              <a:t>You will not see any protruding cables on the PARTHOS tables, as they are hidden under the tabletop in a PET felt cable tray and column. This gives the piece of furniture a clean and aesthetically pleasing appearance. </a:t>
            </a:r>
          </a:p>
        </p:txBody>
      </p:sp>
      <p:sp>
        <p:nvSpPr>
          <p:cNvPr id="4" name="Slide Number Placeholder 3"/>
          <p:cNvSpPr>
            <a:spLocks noGrp="1"/>
          </p:cNvSpPr>
          <p:nvPr>
            <p:ph type="sldNum" sz="quarter" idx="5"/>
          </p:nvPr>
        </p:nvSpPr>
        <p:spPr/>
        <p:txBody>
          <a:bodyPr/>
          <a:lstStyle/>
          <a:p>
            <a:fld id="{623103AC-7621-4A9D-9144-41AB86A684B9}" type="slidenum">
              <a:rPr lang="lt-LT" smtClean="0"/>
              <a:t>10</a:t>
            </a:fld>
            <a:endParaRPr lang="lt-LT"/>
          </a:p>
        </p:txBody>
      </p:sp>
    </p:spTree>
    <p:extLst>
      <p:ext uri="{BB962C8B-B14F-4D97-AF65-F5344CB8AC3E}">
        <p14:creationId xmlns:p14="http://schemas.microsoft.com/office/powerpoint/2010/main" val="172468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designing furniture, we think not only about aesthetic but also functional solutions for comfortable and enjoyable meetings, down to the smallest detail. The PARTHOS tables are no exception.  </a:t>
            </a:r>
          </a:p>
        </p:txBody>
      </p:sp>
      <p:sp>
        <p:nvSpPr>
          <p:cNvPr id="4" name="Slide Number Placeholder 3"/>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107145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latin typeface="Arial" panose="020B0604020202020204" pitchFamily="34" charset="0"/>
                <a:ea typeface="Calibri" panose="020F0502020204030204" pitchFamily="34" charset="0"/>
                <a:cs typeface="Times New Roman" panose="02020603050405020304" pitchFamily="18" charset="0"/>
              </a:rPr>
              <a:t>Round tables are ideal for enjoyable conversations and effective collaboration. Tables like these allow us to see and hear each other well, actively share ideas and information, engage in conversation and find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26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Arial" panose="020B0604020202020204" pitchFamily="34" charset="0"/>
                <a:ea typeface="Calibri" panose="020F0502020204030204" pitchFamily="34" charset="0"/>
                <a:cs typeface="Times New Roman" panose="02020603050405020304" pitchFamily="18" charset="0"/>
              </a:rPr>
              <a:t>Modern technology is essential for a smooth and efficient meeting. </a:t>
            </a:r>
            <a:r>
              <a:rPr lang="en-GB" sz="1800" dirty="0"/>
              <a:t>Round power units with different types of sockets can be integrated into the PARTHOS tables for easy charging of devices.</a:t>
            </a:r>
            <a:r>
              <a:rPr lang="en-GB" sz="2800" dirty="0"/>
              <a:t> </a:t>
            </a:r>
            <a:r>
              <a:rPr lang="en-GB" sz="1800" dirty="0">
                <a:latin typeface="Arial" panose="020B0604020202020204" pitchFamily="34" charset="0"/>
                <a:ea typeface="Calibri" panose="020F0502020204030204" pitchFamily="34" charset="0"/>
                <a:cs typeface="Times New Roman" panose="02020603050405020304" pitchFamily="18" charset="0"/>
              </a:rPr>
              <a:t>For wire management, you can also choose a rectangular metal grommet that opens on both sides of the table, providing a convenient solution for meeting participants sitting on different sides.</a:t>
            </a:r>
            <a:r>
              <a:rPr lang="en-GB" sz="2800" dirty="0"/>
              <a:t> </a:t>
            </a:r>
          </a:p>
        </p:txBody>
      </p:sp>
      <p:sp>
        <p:nvSpPr>
          <p:cNvPr id="4" name="Slide Number Placeholder 3"/>
          <p:cNvSpPr>
            <a:spLocks noGrp="1"/>
          </p:cNvSpPr>
          <p:nvPr>
            <p:ph type="sldNum" sz="quarter" idx="5"/>
          </p:nvPr>
        </p:nvSpPr>
        <p:spPr/>
        <p:txBody>
          <a:bodyPr/>
          <a:lstStyle/>
          <a:p>
            <a:fld id="{623103AC-7621-4A9D-9144-41AB86A684B9}" type="slidenum">
              <a:rPr lang="lt-LT" smtClean="0"/>
              <a:t>13</a:t>
            </a:fld>
            <a:endParaRPr lang="lt-LT"/>
          </a:p>
        </p:txBody>
      </p:sp>
    </p:spTree>
    <p:extLst>
      <p:ext uri="{BB962C8B-B14F-4D97-AF65-F5344CB8AC3E}">
        <p14:creationId xmlns:p14="http://schemas.microsoft.com/office/powerpoint/2010/main" val="2152994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latin typeface="Arial" panose="020B0604020202020204" pitchFamily="34" charset="0"/>
                <a:ea typeface="Calibri" panose="020F0502020204030204" pitchFamily="34" charset="0"/>
                <a:cs typeface="Times New Roman" panose="02020603050405020304" pitchFamily="18" charset="0"/>
              </a:rPr>
              <a:t>​PET felt features acoustic properties. The porous surface absorbs sound, while the vertical cut-outs disperse some of the sound waves. We recommend combining these tables with the PARTHOS acoustic columns.</a:t>
            </a:r>
            <a:r>
              <a:rPr lang="lt-LT" sz="1800" baseline="0" dirty="0">
                <a:latin typeface="Arial" panose="020B0604020202020204" pitchFamily="34" charset="0"/>
                <a:ea typeface="Calibri" panose="020F0502020204030204" pitchFamily="34" charset="0"/>
                <a:cs typeface="Times New Roman" panose="02020603050405020304" pitchFamily="18" charset="0"/>
              </a:rPr>
              <a:t> </a:t>
            </a:r>
            <a:r>
              <a:rPr lang="en-GB" sz="1800" dirty="0">
                <a:latin typeface="Arial" panose="020B0604020202020204" pitchFamily="34" charset="0"/>
                <a:ea typeface="Calibri" panose="020F0502020204030204" pitchFamily="34" charset="0"/>
                <a:cs typeface="Times New Roman" panose="02020603050405020304" pitchFamily="18" charset="0"/>
              </a:rPr>
              <a:t>They will not only ensure a better acoustic environment but will also create stylistically harmonious interiors for meeting, relaxation and other spaces.</a:t>
            </a:r>
          </a:p>
          <a:p>
            <a:pPr algn="just">
              <a:lnSpc>
                <a:spcPct val="107000"/>
              </a:lnSpc>
              <a:spcAft>
                <a:spcPts val="800"/>
              </a:spcAft>
            </a:pPr>
            <a:r>
              <a:rPr lang="en-GB" sz="18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lt-LT" sz="1800" dirty="0">
                <a:effectLst/>
                <a:latin typeface="Arial" panose="020B0604020202020204" pitchFamily="34" charset="0"/>
                <a:ea typeface="Calibri" panose="020F0502020204030204" pitchFamily="34" charset="0"/>
                <a:cs typeface="Times New Roman" panose="02020603050405020304" pitchFamily="18" charset="0"/>
              </a:rPr>
              <a:t> </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15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PARTHOS tables offer a wide range of possibilities in interiors.  </a:t>
            </a:r>
          </a:p>
        </p:txBody>
      </p:sp>
      <p:sp>
        <p:nvSpPr>
          <p:cNvPr id="4" name="Slide Number Placeholder 3"/>
          <p:cNvSpPr>
            <a:spLocks noGrp="1"/>
          </p:cNvSpPr>
          <p:nvPr>
            <p:ph type="sldNum" sz="quarter" idx="5"/>
          </p:nvPr>
        </p:nvSpPr>
        <p:spPr/>
        <p:txBody>
          <a:bodyPr/>
          <a:lstStyle/>
          <a:p>
            <a:fld id="{623103AC-7621-4A9D-9144-41AB86A684B9}" type="slidenum">
              <a:rPr lang="lt-LT" smtClean="0"/>
              <a:t>15</a:t>
            </a:fld>
            <a:endParaRPr lang="lt-LT"/>
          </a:p>
        </p:txBody>
      </p:sp>
    </p:spTree>
    <p:extLst>
      <p:ext uri="{BB962C8B-B14F-4D97-AF65-F5344CB8AC3E}">
        <p14:creationId xmlns:p14="http://schemas.microsoft.com/office/powerpoint/2010/main" val="586386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latin typeface="Arial" panose="020B0604020202020204" pitchFamily="34" charset="0"/>
                <a:ea typeface="Calibri" panose="020F0502020204030204" pitchFamily="34" charset="0"/>
                <a:cs typeface="Times New Roman" panose="02020603050405020304" pitchFamily="18" charset="0"/>
              </a:rPr>
              <a:t>You can choose the height, tabletop size, finish and number of columns for the PARTHOS tables. The wide range of PET felt colours is another important distinctive quality of the collection. Such a comprehensive selection will allow architects and designers to take into account the different functional and aesthetic requirements of a space and adapt the furniture accordingly.  </a:t>
            </a:r>
          </a:p>
          <a:p>
            <a:pPr algn="just">
              <a:lnSpc>
                <a:spcPct val="107000"/>
              </a:lnSpc>
              <a:spcAft>
                <a:spcPts val="800"/>
              </a:spcAft>
            </a:pPr>
            <a:r>
              <a:rPr lang="en-GB" sz="18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lt-LT" sz="1800" dirty="0">
                <a:effectLst/>
                <a:latin typeface="Arial" panose="020B0604020202020204" pitchFamily="34" charset="0"/>
                <a:ea typeface="Calibri" panose="020F0502020204030204" pitchFamily="34" charset="0"/>
                <a:cs typeface="Times New Roman" panose="02020603050405020304" pitchFamily="18" charset="0"/>
              </a:rPr>
              <a:t> </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60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ea typeface="+mn-ea"/>
                <a:cs typeface="+mn-cs"/>
              </a:rPr>
              <a:t>The PARTHOS tables are perfect for a variety of interior styles: presentable and elegant classic...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79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ea typeface="+mn-ea"/>
                <a:cs typeface="+mn-cs"/>
              </a:rPr>
              <a:t>...industrial interior style...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8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...stylish and playful interior...</a:t>
            </a:r>
          </a:p>
        </p:txBody>
      </p:sp>
      <p:sp>
        <p:nvSpPr>
          <p:cNvPr id="4" name="Slide Number Placeholder 3"/>
          <p:cNvSpPr>
            <a:spLocks noGrp="1"/>
          </p:cNvSpPr>
          <p:nvPr>
            <p:ph type="sldNum" sz="quarter" idx="5"/>
          </p:nvPr>
        </p:nvSpPr>
        <p:spPr/>
        <p:txBody>
          <a:bodyPr/>
          <a:lstStyle/>
          <a:p>
            <a:fld id="{623103AC-7621-4A9D-9144-41AB86A684B9}" type="slidenum">
              <a:rPr lang="lt-LT" smtClean="0"/>
              <a:t>19</a:t>
            </a:fld>
            <a:endParaRPr lang="lt-LT"/>
          </a:p>
        </p:txBody>
      </p:sp>
    </p:spTree>
    <p:extLst>
      <p:ext uri="{BB962C8B-B14F-4D97-AF65-F5344CB8AC3E}">
        <p14:creationId xmlns:p14="http://schemas.microsoft.com/office/powerpoint/2010/main" val="375271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Segoe UI" panose="020B0502040204020203" pitchFamily="34" charset="0"/>
                <a:ea typeface="Calibri" panose="020F0502020204030204" pitchFamily="34" charset="0"/>
                <a:cs typeface="Arial" panose="020B0604020202020204" pitchFamily="34" charset="0"/>
              </a:rPr>
              <a:t>The PARTHOS table collection is characterised by its stylish, elegant design, with well-thought-out shapes that spark collaboration. </a:t>
            </a:r>
            <a:r>
              <a:rPr lang="en-GB" sz="1800" dirty="0">
                <a:latin typeface="+mj-lt"/>
                <a:ea typeface="Calibri" panose="020F0502020204030204" pitchFamily="34" charset="0"/>
                <a:cs typeface="Arial" panose="020B0604020202020204" pitchFamily="34" charset="0"/>
              </a:rPr>
              <a:t>When we can see and hear each other well, we can actively share information and ideas as well as engage in conversation or discussion. </a:t>
            </a:r>
            <a:r>
              <a:rPr lang="en-GB" sz="6600" dirty="0">
                <a:latin typeface="+mj-lt"/>
                <a:ea typeface="Calibri" panose="020F0502020204030204" pitchFamily="34" charset="0"/>
                <a:cs typeface="Arial" panose="020B0604020202020204" pitchFamily="34" charset="0"/>
              </a:rPr>
              <a:t>Whether in meeting rooms, collaboration spaces or relaxation areas, the PARTHOS tables will become a stylish interior accent in both formal and informal environments.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02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egoe UI" panose="020B0502040204020203" pitchFamily="34" charset="0"/>
              </a:rPr>
              <a:t>NARBUTAS consistently applies the key principles of sustainability. </a:t>
            </a:r>
            <a:r>
              <a:rPr lang="en-GB" dirty="0"/>
              <a:t>When creating a new piece of furniture, we carefully think not only about its design and functional solutions but also about the entire cycle of its production and use: how will it be made and what materials will it be made from? Will it be durable and </a:t>
            </a:r>
            <a:r>
              <a:rPr lang="en-GB" dirty="0" err="1"/>
              <a:t>lon</a:t>
            </a:r>
            <a:r>
              <a:rPr lang="lt-LT" dirty="0"/>
              <a:t>g</a:t>
            </a:r>
            <a:r>
              <a:rPr lang="lt-LT" baseline="0" dirty="0"/>
              <a:t> </a:t>
            </a:r>
            <a:r>
              <a:rPr lang="en-GB" dirty="0"/>
              <a:t>lasting? Will it be possible to disassemble the piece of furniture that is no longer used and recycle its individual parts? </a:t>
            </a:r>
          </a:p>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20</a:t>
            </a:fld>
            <a:endParaRPr lang="lt-LT"/>
          </a:p>
        </p:txBody>
      </p:sp>
    </p:spTree>
    <p:extLst>
      <p:ext uri="{BB962C8B-B14F-4D97-AF65-F5344CB8AC3E}">
        <p14:creationId xmlns:p14="http://schemas.microsoft.com/office/powerpoint/2010/main" val="4154810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PARTHOS tables reflect a consistent chain of sustainability: the tables are made from </a:t>
            </a:r>
            <a:r>
              <a:rPr lang="en-GB"/>
              <a:t>recyclable materials</a:t>
            </a:r>
            <a:r>
              <a:rPr lang="lt-LT"/>
              <a:t> (</a:t>
            </a:r>
            <a:r>
              <a:rPr lang="en-US" sz="1200"/>
              <a:t>metal, chipboard, PET felt</a:t>
            </a:r>
            <a:r>
              <a:rPr lang="lt-LT" sz="1200"/>
              <a:t>)</a:t>
            </a:r>
            <a:r>
              <a:rPr lang="en-GB"/>
              <a:t> </a:t>
            </a:r>
            <a:r>
              <a:rPr lang="en-GB" dirty="0"/>
              <a:t>using renewable energy, the furniture is durable and the design is well thought out. The tables that are no longer in use can be easily disassembled and their parts can then be recycled. </a:t>
            </a:r>
          </a:p>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21</a:t>
            </a:fld>
            <a:endParaRPr lang="lt-LT"/>
          </a:p>
        </p:txBody>
      </p:sp>
    </p:spTree>
    <p:extLst>
      <p:ext uri="{BB962C8B-B14F-4D97-AF65-F5344CB8AC3E}">
        <p14:creationId xmlns:p14="http://schemas.microsoft.com/office/powerpoint/2010/main" val="187704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22</a:t>
            </a:fld>
            <a:endParaRPr lang="lt-LT"/>
          </a:p>
        </p:txBody>
      </p:sp>
    </p:spTree>
    <p:extLst>
      <p:ext uri="{BB962C8B-B14F-4D97-AF65-F5344CB8AC3E}">
        <p14:creationId xmlns:p14="http://schemas.microsoft.com/office/powerpoint/2010/main" val="2853453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4277821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24</a:t>
            </a:fld>
            <a:endParaRPr lang="lt-LT"/>
          </a:p>
        </p:txBody>
      </p:sp>
    </p:spTree>
    <p:extLst>
      <p:ext uri="{BB962C8B-B14F-4D97-AF65-F5344CB8AC3E}">
        <p14:creationId xmlns:p14="http://schemas.microsoft.com/office/powerpoint/2010/main" val="786499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25</a:t>
            </a:fld>
            <a:endParaRPr lang="lt-LT"/>
          </a:p>
        </p:txBody>
      </p:sp>
    </p:spTree>
    <p:extLst>
      <p:ext uri="{BB962C8B-B14F-4D97-AF65-F5344CB8AC3E}">
        <p14:creationId xmlns:p14="http://schemas.microsoft.com/office/powerpoint/2010/main" val="4134628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26</a:t>
            </a:fld>
            <a:endParaRPr lang="lt-LT"/>
          </a:p>
        </p:txBody>
      </p:sp>
    </p:spTree>
    <p:extLst>
      <p:ext uri="{BB962C8B-B14F-4D97-AF65-F5344CB8AC3E}">
        <p14:creationId xmlns:p14="http://schemas.microsoft.com/office/powerpoint/2010/main" val="93487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Segoe UI" panose="020B0502040204020203" pitchFamily="34" charset="0"/>
              </a:rPr>
              <a:t>The PARTHOS collection consists of meeting tables, high tables and coffee tables. The wide selection of tables gives you plenty of creative options for setting up different functional spaces and maintaining a consistent style throughout the interior.</a:t>
            </a:r>
          </a:p>
          <a:p>
            <a:r>
              <a:rPr lang="en-GB" sz="1800" dirty="0">
                <a:latin typeface="Calibri"/>
                <a:cs typeface="Calibri"/>
              </a:rPr>
              <a:t> </a:t>
            </a:r>
          </a:p>
          <a:p>
            <a:r>
              <a:rPr lang="lt-LT" sz="1800" dirty="0">
                <a:effectLst/>
                <a:latin typeface="Calibri"/>
                <a:cs typeface="Calibri"/>
              </a:rPr>
              <a:t> </a:t>
            </a:r>
            <a:endParaRPr lang="en-US" dirty="0"/>
          </a:p>
        </p:txBody>
      </p:sp>
      <p:sp>
        <p:nvSpPr>
          <p:cNvPr id="4" name="Slide Number Placeholder 3"/>
          <p:cNvSpPr>
            <a:spLocks noGrp="1"/>
          </p:cNvSpPr>
          <p:nvPr>
            <p:ph type="sldNum" sz="quarter" idx="5"/>
          </p:nvPr>
        </p:nvSpPr>
        <p:spPr/>
        <p:txBody>
          <a:bodyPr/>
          <a:lstStyle/>
          <a:p>
            <a:fld id="{623103AC-7621-4A9D-9144-41AB86A684B9}" type="slidenum">
              <a:rPr lang="lt-LT" smtClean="0"/>
              <a:t>3</a:t>
            </a:fld>
            <a:endParaRPr lang="lt-LT"/>
          </a:p>
        </p:txBody>
      </p:sp>
    </p:spTree>
    <p:extLst>
      <p:ext uri="{BB962C8B-B14F-4D97-AF65-F5344CB8AC3E}">
        <p14:creationId xmlns:p14="http://schemas.microsoft.com/office/powerpoint/2010/main" val="47937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Segoe UI" panose="020B0502040204020203" pitchFamily="34" charset="0"/>
              </a:rPr>
              <a:t>What makes the PARTHOS tables so distinctive? Its elegant architectural design will complement any style of interior and make it the main accent of the space. Functional solutions have been well thought out to ensure that the tables are comfortable and pleasant to use. Mixing and matching different materials, sizes and colours opens up a wide range of options to create various stylish combinations in different spaces. And, of course, NARBUTAS consistently applies the key principles of sustainability in the design and manufacture of its furniture. </a:t>
            </a: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a:p>
        </p:txBody>
      </p:sp>
    </p:spTree>
    <p:extLst>
      <p:ext uri="{BB962C8B-B14F-4D97-AF65-F5344CB8AC3E}">
        <p14:creationId xmlns:p14="http://schemas.microsoft.com/office/powerpoint/2010/main" val="2542604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ea typeface="Times New Roman" panose="02020603050405020304" pitchFamily="18" charset="0"/>
              </a:rPr>
              <a:t>NARBUTAS pays a great deal of attention to the design of its products. One of the distinctive qualities of the PARTHOS table collection is its elegant architectural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45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endParaRPr lang="lt-LT"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06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latin typeface="Arial"/>
                <a:ea typeface="Calibri" panose="020F0502020204030204" pitchFamily="34" charset="0"/>
                <a:cs typeface="Arial"/>
              </a:rPr>
              <a:t>The main design element of the furniture from this collection is a sculptural cylindrical column, which has historically symbolised strength and stability in architecture. With a modern interpretation, this element of classical architecture becomes the unifying and distinctive design accent of the PARTHOS table collection.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4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Arial" panose="020B0604020202020204" pitchFamily="34" charset="0"/>
                <a:ea typeface="Calibri" panose="020F0502020204030204" pitchFamily="34" charset="0"/>
                <a:cs typeface="Times New Roman" panose="02020603050405020304" pitchFamily="18" charset="0"/>
              </a:rPr>
              <a:t>The cylindrical column is covered with PET felt. This material’s textural pattern of vertical lines further emphasises the </a:t>
            </a:r>
            <a:r>
              <a:rPr lang="en-GB" sz="1800" dirty="0">
                <a:solidFill>
                  <a:srgbClr val="FF0000"/>
                </a:solidFill>
                <a:latin typeface="Arial" panose="020B0604020202020204" pitchFamily="34" charset="0"/>
                <a:ea typeface="Calibri" panose="020F0502020204030204" pitchFamily="34" charset="0"/>
                <a:cs typeface="Times New Roman" panose="02020603050405020304" pitchFamily="18" charset="0"/>
              </a:rPr>
              <a:t>allusion</a:t>
            </a:r>
            <a:r>
              <a:rPr lang="en-GB" sz="1800" dirty="0">
                <a:latin typeface="Arial" panose="020B0604020202020204" pitchFamily="34" charset="0"/>
                <a:ea typeface="Calibri" panose="020F0502020204030204" pitchFamily="34" charset="0"/>
                <a:cs typeface="Times New Roman" panose="02020603050405020304" pitchFamily="18" charset="0"/>
              </a:rPr>
              <a:t> to the column, an element of classical architecture.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645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To maintain the thoughtful, visually uncluttered design of the PARTHOS tables, a great deal of attention was paid to the search for shape. </a:t>
            </a:r>
            <a:r>
              <a:rPr lang="en-GB" sz="1800" dirty="0">
                <a:latin typeface="Arial" panose="020B0604020202020204" pitchFamily="34" charset="0"/>
                <a:ea typeface="Calibri" panose="020F0502020204030204" pitchFamily="34" charset="0"/>
                <a:cs typeface="Times New Roman" panose="02020603050405020304" pitchFamily="18" charset="0"/>
              </a:rPr>
              <a:t>The round lines are echoed in the tabletop and cylindrical column. When designing the PARTHOS tables, it was important to find a balance of sizes and proportions between the different parts of the furniture. The elegant and cosy shapes of the piece of furniture reflect a great end result. </a:t>
            </a:r>
          </a:p>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9</a:t>
            </a:fld>
            <a:endParaRPr lang="lt-LT"/>
          </a:p>
        </p:txBody>
      </p:sp>
    </p:spTree>
    <p:extLst>
      <p:ext uri="{BB962C8B-B14F-4D97-AF65-F5344CB8AC3E}">
        <p14:creationId xmlns:p14="http://schemas.microsoft.com/office/powerpoint/2010/main" val="230008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1607913176"/>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316402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0017400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4102646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2919567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9378337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55464499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393244514"/>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9F787-656D-7B92-4750-DE3F0DE6FD20}"/>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Tree>
    <p:extLst>
      <p:ext uri="{BB962C8B-B14F-4D97-AF65-F5344CB8AC3E}">
        <p14:creationId xmlns:p14="http://schemas.microsoft.com/office/powerpoint/2010/main" val="354298413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49826893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143397228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408678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6844246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6403367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900835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63326157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9709617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95919303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86552470"/>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137498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55884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95867574"/>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80468810"/>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49842685"/>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7100171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09317758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7251227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655235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879784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21090637"/>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7359496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7298437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3337735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426616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3618320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0866608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7711362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428225731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10616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6116046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1719054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098458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21772824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28419857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010938293"/>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1594323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675851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67170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3409028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58605666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9F787-656D-7B92-4750-DE3F0DE6FD20}"/>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spTree>
    <p:extLst>
      <p:ext uri="{BB962C8B-B14F-4D97-AF65-F5344CB8AC3E}">
        <p14:creationId xmlns:p14="http://schemas.microsoft.com/office/powerpoint/2010/main" val="84092049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102714171"/>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70813532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2344511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513598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847958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3016494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375486092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73612720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0950525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54206080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5762492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18532693"/>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32549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9835054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4955001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76879884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47265608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914923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15160299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2005560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7853793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0138025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913718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5581199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1339472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763747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63753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11608470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5411714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208702357"/>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39629032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4762263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7226470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3661112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482939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808564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19115550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9136438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74546217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4609845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7449373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193299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8859096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13017861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3618825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538994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4411617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48083542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9065125"/>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9523662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724845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6094048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4927066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2059914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1173111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74221052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1701998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74374590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3501175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78638082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51989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6100818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42047724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162248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61835222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05467670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127871688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320247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9821773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80973700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5762560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2400880"/>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4028475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1460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2274504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2914912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835999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theme" Target="../theme/theme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3913" r:id="rId1"/>
    <p:sldLayoutId id="2147484086" r:id="rId2"/>
    <p:sldLayoutId id="2147483743" r:id="rId3"/>
    <p:sldLayoutId id="2147484083" r:id="rId4"/>
    <p:sldLayoutId id="2147483907" r:id="rId5"/>
    <p:sldLayoutId id="2147483894" r:id="rId6"/>
    <p:sldLayoutId id="2147483892" r:id="rId7"/>
    <p:sldLayoutId id="2147483893" r:id="rId8"/>
    <p:sldLayoutId id="2147483747" r:id="rId9"/>
    <p:sldLayoutId id="2147484084" r:id="rId10"/>
    <p:sldLayoutId id="2147483919" r:id="rId11"/>
    <p:sldLayoutId id="2147483884" r:id="rId12"/>
    <p:sldLayoutId id="2147483881" r:id="rId13"/>
    <p:sldLayoutId id="2147483883" r:id="rId14"/>
    <p:sldLayoutId id="2147483918" r:id="rId15"/>
    <p:sldLayoutId id="2147483885" r:id="rId16"/>
    <p:sldLayoutId id="2147483887" r:id="rId17"/>
    <p:sldLayoutId id="2147483888" r:id="rId18"/>
    <p:sldLayoutId id="2147484082" r:id="rId19"/>
    <p:sldLayoutId id="2147483906" r:id="rId20"/>
    <p:sldLayoutId id="2147483879" r:id="rId21"/>
    <p:sldLayoutId id="2147484085" r:id="rId22"/>
    <p:sldLayoutId id="2147483749" r:id="rId23"/>
    <p:sldLayoutId id="2147483756" r:id="rId24"/>
    <p:sldLayoutId id="2147483917" r:id="rId25"/>
    <p:sldLayoutId id="2147483920" r:id="rId26"/>
    <p:sldLayoutId id="2147484303" r:id="rId27"/>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410652803"/>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138" r:id="rId24"/>
    <p:sldLayoutId id="2147484139" r:id="rId25"/>
    <p:sldLayoutId id="2147484140"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89241729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36577283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304" r:id="rId27"/>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48474098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 id="2147484301" r:id="rId25"/>
    <p:sldLayoutId id="2147484302"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0.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00.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00.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26" Type="http://schemas.openxmlformats.org/officeDocument/2006/relationships/image" Target="../media/image46.jpeg"/><Relationship Id="rId3" Type="http://schemas.openxmlformats.org/officeDocument/2006/relationships/image" Target="../media/image23.jpeg"/><Relationship Id="rId21" Type="http://schemas.openxmlformats.org/officeDocument/2006/relationships/image" Target="../media/image41.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jpeg"/><Relationship Id="rId2" Type="http://schemas.openxmlformats.org/officeDocument/2006/relationships/notesSlide" Target="../notesSlides/notesSlide22.xml"/><Relationship Id="rId16" Type="http://schemas.openxmlformats.org/officeDocument/2006/relationships/image" Target="../media/image36.jpeg"/><Relationship Id="rId20" Type="http://schemas.openxmlformats.org/officeDocument/2006/relationships/image" Target="../media/image40.jpeg"/><Relationship Id="rId29" Type="http://schemas.openxmlformats.org/officeDocument/2006/relationships/image" Target="../media/image49.jpeg"/><Relationship Id="rId1" Type="http://schemas.openxmlformats.org/officeDocument/2006/relationships/slideLayout" Target="../slideLayouts/slideLayout106.xml"/><Relationship Id="rId6" Type="http://schemas.openxmlformats.org/officeDocument/2006/relationships/image" Target="../media/image26.jpeg"/><Relationship Id="rId11" Type="http://schemas.openxmlformats.org/officeDocument/2006/relationships/image" Target="../media/image31.jpeg"/><Relationship Id="rId24" Type="http://schemas.openxmlformats.org/officeDocument/2006/relationships/image" Target="../media/image44.jpeg"/><Relationship Id="rId5" Type="http://schemas.openxmlformats.org/officeDocument/2006/relationships/image" Target="../media/image25.jpeg"/><Relationship Id="rId15" Type="http://schemas.openxmlformats.org/officeDocument/2006/relationships/image" Target="../media/image35.jpeg"/><Relationship Id="rId23" Type="http://schemas.openxmlformats.org/officeDocument/2006/relationships/image" Target="../media/image43.jpeg"/><Relationship Id="rId28" Type="http://schemas.openxmlformats.org/officeDocument/2006/relationships/image" Target="../media/image48.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42.jpeg"/><Relationship Id="rId27" Type="http://schemas.openxmlformats.org/officeDocument/2006/relationships/image" Target="../media/image47.jpeg"/><Relationship Id="rId30"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30.jpeg"/><Relationship Id="rId18" Type="http://schemas.openxmlformats.org/officeDocument/2006/relationships/image" Target="../media/image35.jpeg"/><Relationship Id="rId26" Type="http://schemas.openxmlformats.org/officeDocument/2006/relationships/image" Target="../media/image64.jpg"/><Relationship Id="rId39" Type="http://schemas.openxmlformats.org/officeDocument/2006/relationships/image" Target="../media/image77.jpeg"/><Relationship Id="rId3" Type="http://schemas.openxmlformats.org/officeDocument/2006/relationships/image" Target="../media/image51.jpeg"/><Relationship Id="rId21" Type="http://schemas.openxmlformats.org/officeDocument/2006/relationships/image" Target="../media/image59.jpeg"/><Relationship Id="rId34" Type="http://schemas.openxmlformats.org/officeDocument/2006/relationships/image" Target="../media/image72.jpg"/><Relationship Id="rId7" Type="http://schemas.openxmlformats.org/officeDocument/2006/relationships/image" Target="../media/image55.jpeg"/><Relationship Id="rId12" Type="http://schemas.openxmlformats.org/officeDocument/2006/relationships/image" Target="../media/image29.jpeg"/><Relationship Id="rId17" Type="http://schemas.openxmlformats.org/officeDocument/2006/relationships/image" Target="../media/image34.jpeg"/><Relationship Id="rId25" Type="http://schemas.openxmlformats.org/officeDocument/2006/relationships/image" Target="../media/image63.jpeg"/><Relationship Id="rId33" Type="http://schemas.openxmlformats.org/officeDocument/2006/relationships/image" Target="../media/image71.jpeg"/><Relationship Id="rId38" Type="http://schemas.openxmlformats.org/officeDocument/2006/relationships/image" Target="../media/image76.jpg"/><Relationship Id="rId2" Type="http://schemas.openxmlformats.org/officeDocument/2006/relationships/notesSlide" Target="../notesSlides/notesSlide23.xml"/><Relationship Id="rId16" Type="http://schemas.openxmlformats.org/officeDocument/2006/relationships/image" Target="../media/image33.jpeg"/><Relationship Id="rId20" Type="http://schemas.openxmlformats.org/officeDocument/2006/relationships/image" Target="../media/image58.jpeg"/><Relationship Id="rId29" Type="http://schemas.openxmlformats.org/officeDocument/2006/relationships/image" Target="../media/image67.jpeg"/><Relationship Id="rId1" Type="http://schemas.openxmlformats.org/officeDocument/2006/relationships/slideLayout" Target="../slideLayouts/slideLayout106.xml"/><Relationship Id="rId6" Type="http://schemas.openxmlformats.org/officeDocument/2006/relationships/image" Target="../media/image54.jpeg"/><Relationship Id="rId11" Type="http://schemas.openxmlformats.org/officeDocument/2006/relationships/image" Target="../media/image24.jpeg"/><Relationship Id="rId24" Type="http://schemas.openxmlformats.org/officeDocument/2006/relationships/image" Target="../media/image62.jpeg"/><Relationship Id="rId32" Type="http://schemas.openxmlformats.org/officeDocument/2006/relationships/image" Target="../media/image70.jpg"/><Relationship Id="rId37" Type="http://schemas.openxmlformats.org/officeDocument/2006/relationships/image" Target="../media/image75.jpeg"/><Relationship Id="rId40" Type="http://schemas.openxmlformats.org/officeDocument/2006/relationships/image" Target="../media/image78.jpeg"/><Relationship Id="rId5" Type="http://schemas.openxmlformats.org/officeDocument/2006/relationships/image" Target="../media/image53.jpeg"/><Relationship Id="rId15" Type="http://schemas.openxmlformats.org/officeDocument/2006/relationships/image" Target="../media/image32.jpeg"/><Relationship Id="rId23" Type="http://schemas.openxmlformats.org/officeDocument/2006/relationships/image" Target="../media/image61.jpeg"/><Relationship Id="rId28" Type="http://schemas.openxmlformats.org/officeDocument/2006/relationships/image" Target="../media/image66.jpeg"/><Relationship Id="rId36" Type="http://schemas.openxmlformats.org/officeDocument/2006/relationships/image" Target="../media/image74.jpeg"/><Relationship Id="rId10" Type="http://schemas.openxmlformats.org/officeDocument/2006/relationships/image" Target="../media/image23.jpeg"/><Relationship Id="rId19" Type="http://schemas.openxmlformats.org/officeDocument/2006/relationships/image" Target="../media/image36.jpeg"/><Relationship Id="rId31" Type="http://schemas.openxmlformats.org/officeDocument/2006/relationships/image" Target="../media/image69.jp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31.jpeg"/><Relationship Id="rId22" Type="http://schemas.openxmlformats.org/officeDocument/2006/relationships/image" Target="../media/image60.jpeg"/><Relationship Id="rId27" Type="http://schemas.openxmlformats.org/officeDocument/2006/relationships/image" Target="../media/image65.jpeg"/><Relationship Id="rId30" Type="http://schemas.openxmlformats.org/officeDocument/2006/relationships/image" Target="../media/image68.jpg"/><Relationship Id="rId35" Type="http://schemas.openxmlformats.org/officeDocument/2006/relationships/image" Target="../media/image73.jpeg"/></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33.jpeg"/><Relationship Id="rId18" Type="http://schemas.openxmlformats.org/officeDocument/2006/relationships/image" Target="../media/image58.jpeg"/><Relationship Id="rId26" Type="http://schemas.openxmlformats.org/officeDocument/2006/relationships/image" Target="../media/image66.jpeg"/><Relationship Id="rId3" Type="http://schemas.openxmlformats.org/officeDocument/2006/relationships/image" Target="../media/image79.jpeg"/><Relationship Id="rId21" Type="http://schemas.openxmlformats.org/officeDocument/2006/relationships/image" Target="../media/image61.jpeg"/><Relationship Id="rId34" Type="http://schemas.openxmlformats.org/officeDocument/2006/relationships/image" Target="../media/image74.jpeg"/><Relationship Id="rId7" Type="http://schemas.openxmlformats.org/officeDocument/2006/relationships/image" Target="../media/image23.jpeg"/><Relationship Id="rId12" Type="http://schemas.openxmlformats.org/officeDocument/2006/relationships/image" Target="../media/image32.jpeg"/><Relationship Id="rId17" Type="http://schemas.openxmlformats.org/officeDocument/2006/relationships/image" Target="../media/image57.jpeg"/><Relationship Id="rId25" Type="http://schemas.openxmlformats.org/officeDocument/2006/relationships/image" Target="../media/image65.jpeg"/><Relationship Id="rId33" Type="http://schemas.openxmlformats.org/officeDocument/2006/relationships/image" Target="../media/image73.jpeg"/><Relationship Id="rId38" Type="http://schemas.openxmlformats.org/officeDocument/2006/relationships/image" Target="../media/image78.jpeg"/><Relationship Id="rId2" Type="http://schemas.openxmlformats.org/officeDocument/2006/relationships/notesSlide" Target="../notesSlides/notesSlide24.xml"/><Relationship Id="rId16" Type="http://schemas.openxmlformats.org/officeDocument/2006/relationships/image" Target="../media/image36.jpeg"/><Relationship Id="rId20" Type="http://schemas.openxmlformats.org/officeDocument/2006/relationships/image" Target="../media/image60.jpeg"/><Relationship Id="rId29" Type="http://schemas.openxmlformats.org/officeDocument/2006/relationships/image" Target="../media/image69.jpg"/><Relationship Id="rId1" Type="http://schemas.openxmlformats.org/officeDocument/2006/relationships/slideLayout" Target="../slideLayouts/slideLayout106.xml"/><Relationship Id="rId6" Type="http://schemas.openxmlformats.org/officeDocument/2006/relationships/image" Target="../media/image82.jpeg"/><Relationship Id="rId11" Type="http://schemas.openxmlformats.org/officeDocument/2006/relationships/image" Target="../media/image31.jpeg"/><Relationship Id="rId24" Type="http://schemas.openxmlformats.org/officeDocument/2006/relationships/image" Target="../media/image64.jpg"/><Relationship Id="rId32" Type="http://schemas.openxmlformats.org/officeDocument/2006/relationships/image" Target="../media/image72.jpg"/><Relationship Id="rId37" Type="http://schemas.openxmlformats.org/officeDocument/2006/relationships/image" Target="../media/image77.jpeg"/><Relationship Id="rId5" Type="http://schemas.openxmlformats.org/officeDocument/2006/relationships/image" Target="../media/image81.jpeg"/><Relationship Id="rId15" Type="http://schemas.openxmlformats.org/officeDocument/2006/relationships/image" Target="../media/image35.jpeg"/><Relationship Id="rId23" Type="http://schemas.openxmlformats.org/officeDocument/2006/relationships/image" Target="../media/image63.jpeg"/><Relationship Id="rId28" Type="http://schemas.openxmlformats.org/officeDocument/2006/relationships/image" Target="../media/image68.jpg"/><Relationship Id="rId36" Type="http://schemas.openxmlformats.org/officeDocument/2006/relationships/image" Target="../media/image76.jpg"/><Relationship Id="rId10" Type="http://schemas.openxmlformats.org/officeDocument/2006/relationships/image" Target="../media/image30.jpeg"/><Relationship Id="rId19" Type="http://schemas.openxmlformats.org/officeDocument/2006/relationships/image" Target="../media/image59.jpeg"/><Relationship Id="rId31" Type="http://schemas.openxmlformats.org/officeDocument/2006/relationships/image" Target="../media/image71.jpeg"/><Relationship Id="rId4" Type="http://schemas.openxmlformats.org/officeDocument/2006/relationships/image" Target="../media/image80.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62.jpeg"/><Relationship Id="rId27" Type="http://schemas.openxmlformats.org/officeDocument/2006/relationships/image" Target="../media/image67.jpeg"/><Relationship Id="rId30" Type="http://schemas.openxmlformats.org/officeDocument/2006/relationships/image" Target="../media/image70.jpg"/><Relationship Id="rId35" Type="http://schemas.openxmlformats.org/officeDocument/2006/relationships/image" Target="../media/image75.jpeg"/></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58.jpeg"/><Relationship Id="rId26" Type="http://schemas.openxmlformats.org/officeDocument/2006/relationships/image" Target="../media/image66.jpeg"/><Relationship Id="rId3" Type="http://schemas.openxmlformats.org/officeDocument/2006/relationships/image" Target="../media/image83.jpeg"/><Relationship Id="rId21" Type="http://schemas.openxmlformats.org/officeDocument/2006/relationships/image" Target="../media/image61.jpeg"/><Relationship Id="rId34" Type="http://schemas.openxmlformats.org/officeDocument/2006/relationships/image" Target="../media/image74.jpeg"/><Relationship Id="rId7" Type="http://schemas.openxmlformats.org/officeDocument/2006/relationships/image" Target="../media/image24.jpeg"/><Relationship Id="rId12" Type="http://schemas.openxmlformats.org/officeDocument/2006/relationships/image" Target="../media/image33.jpeg"/><Relationship Id="rId17" Type="http://schemas.openxmlformats.org/officeDocument/2006/relationships/image" Target="../media/image50.jpeg"/><Relationship Id="rId25" Type="http://schemas.openxmlformats.org/officeDocument/2006/relationships/image" Target="../media/image65.jpeg"/><Relationship Id="rId33" Type="http://schemas.openxmlformats.org/officeDocument/2006/relationships/image" Target="../media/image73.jpeg"/><Relationship Id="rId38" Type="http://schemas.openxmlformats.org/officeDocument/2006/relationships/image" Target="../media/image78.jpeg"/><Relationship Id="rId2" Type="http://schemas.openxmlformats.org/officeDocument/2006/relationships/notesSlide" Target="../notesSlides/notesSlide25.xml"/><Relationship Id="rId16" Type="http://schemas.openxmlformats.org/officeDocument/2006/relationships/image" Target="../media/image49.jpeg"/><Relationship Id="rId20" Type="http://schemas.openxmlformats.org/officeDocument/2006/relationships/image" Target="../media/image60.jpeg"/><Relationship Id="rId29" Type="http://schemas.openxmlformats.org/officeDocument/2006/relationships/image" Target="../media/image69.jpg"/><Relationship Id="rId1" Type="http://schemas.openxmlformats.org/officeDocument/2006/relationships/slideLayout" Target="../slideLayouts/slideLayout106.xml"/><Relationship Id="rId6" Type="http://schemas.openxmlformats.org/officeDocument/2006/relationships/image" Target="../media/image23.jpeg"/><Relationship Id="rId11" Type="http://schemas.openxmlformats.org/officeDocument/2006/relationships/image" Target="../media/image32.jpeg"/><Relationship Id="rId24" Type="http://schemas.openxmlformats.org/officeDocument/2006/relationships/image" Target="../media/image64.jpg"/><Relationship Id="rId32" Type="http://schemas.openxmlformats.org/officeDocument/2006/relationships/image" Target="../media/image72.jpg"/><Relationship Id="rId37" Type="http://schemas.openxmlformats.org/officeDocument/2006/relationships/image" Target="../media/image77.jpeg"/><Relationship Id="rId5" Type="http://schemas.openxmlformats.org/officeDocument/2006/relationships/image" Target="../media/image85.jpeg"/><Relationship Id="rId15" Type="http://schemas.openxmlformats.org/officeDocument/2006/relationships/image" Target="../media/image36.jpeg"/><Relationship Id="rId23" Type="http://schemas.openxmlformats.org/officeDocument/2006/relationships/image" Target="../media/image63.jpeg"/><Relationship Id="rId28" Type="http://schemas.openxmlformats.org/officeDocument/2006/relationships/image" Target="../media/image68.jpg"/><Relationship Id="rId36" Type="http://schemas.openxmlformats.org/officeDocument/2006/relationships/image" Target="../media/image76.jpg"/><Relationship Id="rId10" Type="http://schemas.openxmlformats.org/officeDocument/2006/relationships/image" Target="../media/image31.jpeg"/><Relationship Id="rId19" Type="http://schemas.openxmlformats.org/officeDocument/2006/relationships/image" Target="../media/image59.jpeg"/><Relationship Id="rId31" Type="http://schemas.openxmlformats.org/officeDocument/2006/relationships/image" Target="../media/image71.jpeg"/><Relationship Id="rId4" Type="http://schemas.openxmlformats.org/officeDocument/2006/relationships/image" Target="../media/image84.jpeg"/><Relationship Id="rId9" Type="http://schemas.openxmlformats.org/officeDocument/2006/relationships/image" Target="../media/image30.jpeg"/><Relationship Id="rId14" Type="http://schemas.openxmlformats.org/officeDocument/2006/relationships/image" Target="../media/image35.jpeg"/><Relationship Id="rId22" Type="http://schemas.openxmlformats.org/officeDocument/2006/relationships/image" Target="../media/image62.jpeg"/><Relationship Id="rId27" Type="http://schemas.openxmlformats.org/officeDocument/2006/relationships/image" Target="../media/image67.jpeg"/><Relationship Id="rId30" Type="http://schemas.openxmlformats.org/officeDocument/2006/relationships/image" Target="../media/image70.jpg"/><Relationship Id="rId35"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6.xml"/><Relationship Id="rId1" Type="http://schemas.openxmlformats.org/officeDocument/2006/relationships/slideLayout" Target="../slideLayouts/slideLayout105.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60F3E4A-73D3-2CD0-7F41-CB746E8CFEC1}"/>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7914" t="4582" b="3350"/>
          <a:stretch/>
        </p:blipFill>
        <p:spPr>
          <a:xfrm>
            <a:off x="0" y="1"/>
            <a:ext cx="12192000" cy="6858000"/>
          </a:xfrm>
        </p:spPr>
      </p:pic>
      <p:sp>
        <p:nvSpPr>
          <p:cNvPr id="6" name="Text Placeholder 5">
            <a:extLst>
              <a:ext uri="{FF2B5EF4-FFF2-40B4-BE49-F238E27FC236}">
                <a16:creationId xmlns:a16="http://schemas.microsoft.com/office/drawing/2014/main" id="{3C3C805D-4854-E106-8D29-C5809AA7F677}"/>
              </a:ext>
            </a:extLst>
          </p:cNvPr>
          <p:cNvSpPr>
            <a:spLocks noGrp="1"/>
          </p:cNvSpPr>
          <p:nvPr>
            <p:ph type="body" sz="quarter" idx="13"/>
          </p:nvPr>
        </p:nvSpPr>
        <p:spPr/>
        <p:txBody>
          <a:bodyPr>
            <a:normAutofit/>
          </a:bodyPr>
          <a:lstStyle/>
          <a:p>
            <a:r>
              <a:rPr lang="lt-LT" sz="6000" spc="0"/>
              <a:t>PARTHOS</a:t>
            </a:r>
          </a:p>
        </p:txBody>
      </p:sp>
      <p:sp>
        <p:nvSpPr>
          <p:cNvPr id="7" name="Text Placeholder 6">
            <a:extLst>
              <a:ext uri="{FF2B5EF4-FFF2-40B4-BE49-F238E27FC236}">
                <a16:creationId xmlns:a16="http://schemas.microsoft.com/office/drawing/2014/main" id="{061B4288-9855-2E1C-5518-3E8C689AFB31}"/>
              </a:ext>
            </a:extLst>
          </p:cNvPr>
          <p:cNvSpPr>
            <a:spLocks noGrp="1"/>
          </p:cNvSpPr>
          <p:nvPr>
            <p:ph type="body" sz="quarter" idx="14"/>
          </p:nvPr>
        </p:nvSpPr>
        <p:spPr>
          <a:xfrm>
            <a:off x="479426" y="2988935"/>
            <a:ext cx="4172785" cy="1038226"/>
          </a:xfrm>
        </p:spPr>
        <p:txBody>
          <a:bodyPr vert="horz" lIns="0" tIns="45720" rIns="0" bIns="45720" rtlCol="0" anchor="t">
            <a:noAutofit/>
          </a:bodyPr>
          <a:lstStyle/>
          <a:p>
            <a:r>
              <a:rPr lang="en-US" sz="2800" dirty="0"/>
              <a:t>Architectural design that sparks collaboration</a:t>
            </a:r>
            <a:endParaRPr lang="lt" sz="2800" i="1" spc="0" dirty="0">
              <a:solidFill>
                <a:schemeClr val="bg1"/>
              </a:solidFill>
            </a:endParaRPr>
          </a:p>
          <a:p>
            <a:endParaRPr lang="lt-LT" sz="2800" i="1" dirty="0"/>
          </a:p>
        </p:txBody>
      </p:sp>
      <p:grpSp>
        <p:nvGrpSpPr>
          <p:cNvPr id="32" name="Group 31">
            <a:extLst>
              <a:ext uri="{FF2B5EF4-FFF2-40B4-BE49-F238E27FC236}">
                <a16:creationId xmlns:a16="http://schemas.microsoft.com/office/drawing/2014/main" id="{48047AFB-2182-2622-3B7E-817A604EA6CD}"/>
              </a:ext>
            </a:extLst>
          </p:cNvPr>
          <p:cNvGrpSpPr/>
          <p:nvPr/>
        </p:nvGrpSpPr>
        <p:grpSpPr>
          <a:xfrm>
            <a:off x="488345" y="445650"/>
            <a:ext cx="2016816" cy="191243"/>
            <a:chOff x="488345" y="445650"/>
            <a:chExt cx="2016816" cy="191243"/>
          </a:xfrm>
        </p:grpSpPr>
        <p:sp>
          <p:nvSpPr>
            <p:cNvPr id="33" name="Freeform: Shape 32">
              <a:extLst>
                <a:ext uri="{FF2B5EF4-FFF2-40B4-BE49-F238E27FC236}">
                  <a16:creationId xmlns:a16="http://schemas.microsoft.com/office/drawing/2014/main" id="{F7F1CD45-3D87-5E1A-4F9B-36D96C4BF22B}"/>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34" name="Freeform: Shape 33">
              <a:extLst>
                <a:ext uri="{FF2B5EF4-FFF2-40B4-BE49-F238E27FC236}">
                  <a16:creationId xmlns:a16="http://schemas.microsoft.com/office/drawing/2014/main" id="{2F4295FA-E7D0-4011-AC06-5BBD95FBB29A}"/>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35" name="Freeform: Shape 34">
              <a:extLst>
                <a:ext uri="{FF2B5EF4-FFF2-40B4-BE49-F238E27FC236}">
                  <a16:creationId xmlns:a16="http://schemas.microsoft.com/office/drawing/2014/main" id="{EC04F8C9-7947-C5F9-8380-63E15B53866A}"/>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36" name="Freeform: Shape 35">
              <a:extLst>
                <a:ext uri="{FF2B5EF4-FFF2-40B4-BE49-F238E27FC236}">
                  <a16:creationId xmlns:a16="http://schemas.microsoft.com/office/drawing/2014/main" id="{0C373DF7-6CB8-EE4F-7E04-63545D30591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37" name="Freeform: Shape 36">
              <a:extLst>
                <a:ext uri="{FF2B5EF4-FFF2-40B4-BE49-F238E27FC236}">
                  <a16:creationId xmlns:a16="http://schemas.microsoft.com/office/drawing/2014/main" id="{D9BFD4FD-502C-C0B4-98AB-E1798B0DCFCA}"/>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38" name="Freeform: Shape 37">
              <a:extLst>
                <a:ext uri="{FF2B5EF4-FFF2-40B4-BE49-F238E27FC236}">
                  <a16:creationId xmlns:a16="http://schemas.microsoft.com/office/drawing/2014/main" id="{D368A208-9B2E-B441-E03B-987411D6D4E5}"/>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39" name="Freeform: Shape 38">
              <a:extLst>
                <a:ext uri="{FF2B5EF4-FFF2-40B4-BE49-F238E27FC236}">
                  <a16:creationId xmlns:a16="http://schemas.microsoft.com/office/drawing/2014/main" id="{04FD5283-694B-CD93-EE49-C7B881C72797}"/>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40" name="Freeform: Shape 39">
              <a:extLst>
                <a:ext uri="{FF2B5EF4-FFF2-40B4-BE49-F238E27FC236}">
                  <a16:creationId xmlns:a16="http://schemas.microsoft.com/office/drawing/2014/main" id="{52932010-98DA-EE35-7B91-09E7BAAD9ACC}"/>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23835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BA7D30-8026-D684-6FC8-513044376932}"/>
              </a:ext>
            </a:extLst>
          </p:cNvPr>
          <p:cNvSpPr>
            <a:spLocks noGrp="1"/>
          </p:cNvSpPr>
          <p:nvPr>
            <p:ph type="body" sz="quarter" idx="13"/>
          </p:nvPr>
        </p:nvSpPr>
        <p:spPr>
          <a:xfrm>
            <a:off x="479425" y="756993"/>
            <a:ext cx="11232000" cy="870885"/>
          </a:xfrm>
        </p:spPr>
        <p:txBody>
          <a:bodyPr>
            <a:normAutofit/>
          </a:bodyPr>
          <a:lstStyle/>
          <a:p>
            <a:r>
              <a:rPr lang="en-US" sz="4000" dirty="0"/>
              <a:t> Solutions that create aesthetic design</a:t>
            </a:r>
          </a:p>
        </p:txBody>
      </p:sp>
      <p:sp>
        <p:nvSpPr>
          <p:cNvPr id="5" name="Text Placeholder 4">
            <a:extLst>
              <a:ext uri="{FF2B5EF4-FFF2-40B4-BE49-F238E27FC236}">
                <a16:creationId xmlns:a16="http://schemas.microsoft.com/office/drawing/2014/main" id="{34DD61E2-F7C6-1A9C-D302-F905D7E53945}"/>
              </a:ext>
            </a:extLst>
          </p:cNvPr>
          <p:cNvSpPr>
            <a:spLocks noGrp="1"/>
          </p:cNvSpPr>
          <p:nvPr>
            <p:ph type="body" sz="quarter" idx="24"/>
          </p:nvPr>
        </p:nvSpPr>
        <p:spPr/>
        <p:txBody>
          <a:bodyPr/>
          <a:lstStyle/>
          <a:p>
            <a:r>
              <a:rPr lang="lt-LT"/>
              <a:t>PARTHOS</a:t>
            </a:r>
          </a:p>
        </p:txBody>
      </p:sp>
      <p:pic>
        <p:nvPicPr>
          <p:cNvPr id="10" name="Picture Placeholder 9">
            <a:extLst>
              <a:ext uri="{FF2B5EF4-FFF2-40B4-BE49-F238E27FC236}">
                <a16:creationId xmlns:a16="http://schemas.microsoft.com/office/drawing/2014/main" id="{E6322F7F-7E1E-D416-645B-D2E0DEB0E18E}"/>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r="21205"/>
          <a:stretch/>
        </p:blipFill>
        <p:spPr>
          <a:xfrm>
            <a:off x="0" y="1700213"/>
            <a:ext cx="6096000" cy="5157787"/>
          </a:xfrm>
        </p:spPr>
      </p:pic>
      <p:pic>
        <p:nvPicPr>
          <p:cNvPr id="13" name="Picture Placeholder 12">
            <a:extLst>
              <a:ext uri="{FF2B5EF4-FFF2-40B4-BE49-F238E27FC236}">
                <a16:creationId xmlns:a16="http://schemas.microsoft.com/office/drawing/2014/main" id="{585AC1DF-00C9-20D2-35CC-05EA59B5ECA0}"/>
              </a:ext>
            </a:extLst>
          </p:cNvPr>
          <p:cNvPicPr>
            <a:picLocks noGrp="1" noChangeAspect="1"/>
          </p:cNvPicPr>
          <p:nvPr>
            <p:ph type="pic" sz="quarter" idx="26"/>
          </p:nvPr>
        </p:nvPicPr>
        <p:blipFill rotWithShape="1">
          <a:blip r:embed="rId4">
            <a:extLst>
              <a:ext uri="{28A0092B-C50C-407E-A947-70E740481C1C}">
                <a14:useLocalDpi xmlns:a14="http://schemas.microsoft.com/office/drawing/2010/main" val="0"/>
              </a:ext>
            </a:extLst>
          </a:blip>
          <a:srcRect l="20757" t="16000" r="13057"/>
          <a:stretch/>
        </p:blipFill>
        <p:spPr>
          <a:xfrm>
            <a:off x="6096000" y="1700213"/>
            <a:ext cx="6096000" cy="5157787"/>
          </a:xfrm>
        </p:spPr>
      </p:pic>
    </p:spTree>
    <p:extLst>
      <p:ext uri="{BB962C8B-B14F-4D97-AF65-F5344CB8AC3E}">
        <p14:creationId xmlns:p14="http://schemas.microsoft.com/office/powerpoint/2010/main" val="52068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B05E83-B110-7ADF-A4DD-DFED3BDF94B5}"/>
              </a:ext>
            </a:extLst>
          </p:cNvPr>
          <p:cNvSpPr>
            <a:spLocks noGrp="1"/>
          </p:cNvSpPr>
          <p:nvPr>
            <p:ph type="body" sz="quarter" idx="13"/>
          </p:nvPr>
        </p:nvSpPr>
        <p:spPr>
          <a:xfrm>
            <a:off x="479424" y="2851222"/>
            <a:ext cx="8791575" cy="1923977"/>
          </a:xfrm>
        </p:spPr>
        <p:txBody>
          <a:bodyPr>
            <a:noAutofit/>
          </a:bodyPr>
          <a:lstStyle/>
          <a:p>
            <a:r>
              <a:rPr lang="lt-LT" dirty="0" err="1"/>
              <a:t>Thoughtful</a:t>
            </a:r>
            <a:r>
              <a:rPr lang="lt-LT" dirty="0"/>
              <a:t> </a:t>
            </a:r>
            <a:r>
              <a:rPr lang="lt-LT" dirty="0" err="1"/>
              <a:t>functional</a:t>
            </a:r>
            <a:r>
              <a:rPr lang="lt-LT" dirty="0"/>
              <a:t> </a:t>
            </a:r>
            <a:r>
              <a:rPr lang="lt-LT" dirty="0" err="1"/>
              <a:t>solutions</a:t>
            </a:r>
            <a:endParaRPr lang="lt-LT" dirty="0"/>
          </a:p>
        </p:txBody>
      </p:sp>
      <p:sp>
        <p:nvSpPr>
          <p:cNvPr id="2" name="Text Placeholder 1">
            <a:extLst>
              <a:ext uri="{FF2B5EF4-FFF2-40B4-BE49-F238E27FC236}">
                <a16:creationId xmlns:a16="http://schemas.microsoft.com/office/drawing/2014/main" id="{2CA85E56-C0C7-29C7-232F-1B956382DEF3}"/>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786104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C4E0B40-DF56-F538-412B-36D2EF81705A}"/>
              </a:ext>
            </a:extLst>
          </p:cNvPr>
          <p:cNvPicPr>
            <a:picLocks noGrp="1" noChangeAspect="1"/>
          </p:cNvPicPr>
          <p:nvPr>
            <p:ph type="pic" sz="quarter" idx="26"/>
          </p:nvPr>
        </p:nvPicPr>
        <p:blipFill rotWithShape="1">
          <a:blip r:embed="rId3">
            <a:extLst>
              <a:ext uri="{28A0092B-C50C-407E-A947-70E740481C1C}">
                <a14:useLocalDpi xmlns:a14="http://schemas.microsoft.com/office/drawing/2010/main" val="0"/>
              </a:ext>
            </a:extLst>
          </a:blip>
          <a:srcRect l="9279" t="9281" r="21764" b="3203"/>
          <a:stretch/>
        </p:blipFill>
        <p:spPr>
          <a:xfrm>
            <a:off x="6096000" y="1700213"/>
            <a:ext cx="6096000" cy="5157787"/>
          </a:xfrm>
        </p:spPr>
      </p:pic>
      <p:sp>
        <p:nvSpPr>
          <p:cNvPr id="3" name="Text Placeholder 2">
            <a:extLst>
              <a:ext uri="{FF2B5EF4-FFF2-40B4-BE49-F238E27FC236}">
                <a16:creationId xmlns:a16="http://schemas.microsoft.com/office/drawing/2014/main" id="{F6415618-D416-88DB-F9A8-055D79A3EA22}"/>
              </a:ext>
            </a:extLst>
          </p:cNvPr>
          <p:cNvSpPr>
            <a:spLocks noGrp="1"/>
          </p:cNvSpPr>
          <p:nvPr>
            <p:ph type="body" sz="quarter" idx="13"/>
          </p:nvPr>
        </p:nvSpPr>
        <p:spPr/>
        <p:txBody>
          <a:bodyPr>
            <a:noAutofit/>
          </a:bodyPr>
          <a:lstStyle/>
          <a:p>
            <a:r>
              <a:rPr lang="lt-LT" sz="4000" dirty="0" err="1">
                <a:latin typeface="Visuelt Pro Light"/>
              </a:rPr>
              <a:t>Round</a:t>
            </a:r>
            <a:r>
              <a:rPr lang="lt-LT" sz="4000" dirty="0">
                <a:latin typeface="Visuelt Pro Light"/>
              </a:rPr>
              <a:t> </a:t>
            </a:r>
            <a:r>
              <a:rPr lang="lt-LT" sz="4000" dirty="0" err="1">
                <a:latin typeface="Visuelt Pro Light"/>
              </a:rPr>
              <a:t>tables</a:t>
            </a:r>
            <a:r>
              <a:rPr lang="lt-LT" sz="4000" dirty="0">
                <a:latin typeface="Visuelt Pro Light"/>
              </a:rPr>
              <a:t> </a:t>
            </a:r>
            <a:r>
              <a:rPr lang="lt-LT" sz="4000" dirty="0" err="1">
                <a:latin typeface="Visuelt Pro Light"/>
              </a:rPr>
              <a:t>for</a:t>
            </a:r>
            <a:r>
              <a:rPr lang="lt-LT" sz="4000" dirty="0">
                <a:latin typeface="Visuelt Pro Light"/>
              </a:rPr>
              <a:t> </a:t>
            </a:r>
            <a:r>
              <a:rPr lang="lt-LT" sz="4000" dirty="0" err="1">
                <a:latin typeface="Visuelt Pro Light"/>
              </a:rPr>
              <a:t>enjoyable</a:t>
            </a:r>
            <a:r>
              <a:rPr lang="lt-LT" sz="4000" dirty="0">
                <a:latin typeface="Visuelt Pro Light"/>
              </a:rPr>
              <a:t> </a:t>
            </a:r>
            <a:r>
              <a:rPr lang="lt-LT" sz="4000" dirty="0" err="1">
                <a:latin typeface="Visuelt Pro Light"/>
              </a:rPr>
              <a:t>conversations</a:t>
            </a:r>
            <a:endParaRPr lang="lt-LT" sz="4000" dirty="0">
              <a:latin typeface="Visuelt Pro Light"/>
            </a:endParaRPr>
          </a:p>
        </p:txBody>
      </p:sp>
      <p:sp>
        <p:nvSpPr>
          <p:cNvPr id="4" name="Text Placeholder 3">
            <a:extLst>
              <a:ext uri="{FF2B5EF4-FFF2-40B4-BE49-F238E27FC236}">
                <a16:creationId xmlns:a16="http://schemas.microsoft.com/office/drawing/2014/main" id="{DEBDF239-555A-242F-4F64-E98465394DFA}"/>
              </a:ext>
            </a:extLst>
          </p:cNvPr>
          <p:cNvSpPr>
            <a:spLocks noGrp="1"/>
          </p:cNvSpPr>
          <p:nvPr>
            <p:ph type="body" sz="quarter" idx="24"/>
          </p:nvPr>
        </p:nvSpPr>
        <p:spPr/>
        <p:txBody>
          <a:bodyPr/>
          <a:lstStyle/>
          <a:p>
            <a:r>
              <a:rPr lang="lt-LT"/>
              <a:t>PARTHOS</a:t>
            </a:r>
            <a:endParaRPr lang="en-US"/>
          </a:p>
        </p:txBody>
      </p:sp>
      <p:pic>
        <p:nvPicPr>
          <p:cNvPr id="15" name="Picture Placeholder 14">
            <a:extLst>
              <a:ext uri="{FF2B5EF4-FFF2-40B4-BE49-F238E27FC236}">
                <a16:creationId xmlns:a16="http://schemas.microsoft.com/office/drawing/2014/main" id="{694787BF-2982-5DA5-8139-47209DC6396E}"/>
              </a:ext>
            </a:extLst>
          </p:cNvPr>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l="10603" r="10603"/>
          <a:stretch/>
        </p:blipFill>
        <p:spPr>
          <a:xfrm>
            <a:off x="0" y="1700213"/>
            <a:ext cx="6096000" cy="5157787"/>
          </a:xfrm>
        </p:spPr>
      </p:pic>
    </p:spTree>
    <p:extLst>
      <p:ext uri="{BB962C8B-B14F-4D97-AF65-F5344CB8AC3E}">
        <p14:creationId xmlns:p14="http://schemas.microsoft.com/office/powerpoint/2010/main" val="914085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377BEA-5729-647C-B66F-701310A8B673}"/>
              </a:ext>
            </a:extLst>
          </p:cNvPr>
          <p:cNvSpPr>
            <a:spLocks noGrp="1"/>
          </p:cNvSpPr>
          <p:nvPr>
            <p:ph type="body" sz="quarter" idx="13"/>
          </p:nvPr>
        </p:nvSpPr>
        <p:spPr>
          <a:xfrm>
            <a:off x="479424" y="819803"/>
            <a:ext cx="11280775" cy="870885"/>
          </a:xfrm>
        </p:spPr>
        <p:txBody>
          <a:bodyPr>
            <a:normAutofit/>
          </a:bodyPr>
          <a:lstStyle/>
          <a:p>
            <a:r>
              <a:rPr lang="en-US" sz="4000" dirty="0"/>
              <a:t>Functional and convenient power solutions </a:t>
            </a:r>
          </a:p>
        </p:txBody>
      </p:sp>
      <p:sp>
        <p:nvSpPr>
          <p:cNvPr id="9" name="Text Placeholder 8">
            <a:extLst>
              <a:ext uri="{FF2B5EF4-FFF2-40B4-BE49-F238E27FC236}">
                <a16:creationId xmlns:a16="http://schemas.microsoft.com/office/drawing/2014/main" id="{B017BFD2-D619-D3E7-E76E-485FB99606AD}"/>
              </a:ext>
            </a:extLst>
          </p:cNvPr>
          <p:cNvSpPr>
            <a:spLocks noGrp="1"/>
          </p:cNvSpPr>
          <p:nvPr>
            <p:ph type="body" sz="quarter" idx="24"/>
          </p:nvPr>
        </p:nvSpPr>
        <p:spPr/>
        <p:txBody>
          <a:bodyPr/>
          <a:lstStyle/>
          <a:p>
            <a:r>
              <a:rPr lang="lt-LT"/>
              <a:t>PARTHOS</a:t>
            </a:r>
          </a:p>
        </p:txBody>
      </p:sp>
      <p:pic>
        <p:nvPicPr>
          <p:cNvPr id="21" name="Picture Placeholder 20">
            <a:extLst>
              <a:ext uri="{FF2B5EF4-FFF2-40B4-BE49-F238E27FC236}">
                <a16:creationId xmlns:a16="http://schemas.microsoft.com/office/drawing/2014/main" id="{B1DE9880-526F-F673-F498-1C0CEFAA29C0}"/>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2969" r="8577" b="6449"/>
          <a:stretch/>
        </p:blipFill>
        <p:spPr>
          <a:xfrm>
            <a:off x="0" y="1700213"/>
            <a:ext cx="6096000" cy="5157787"/>
          </a:xfrm>
        </p:spPr>
      </p:pic>
      <p:pic>
        <p:nvPicPr>
          <p:cNvPr id="12" name="Picture Placeholder 11">
            <a:extLst>
              <a:ext uri="{FF2B5EF4-FFF2-40B4-BE49-F238E27FC236}">
                <a16:creationId xmlns:a16="http://schemas.microsoft.com/office/drawing/2014/main" id="{655E47A2-0993-D159-6BFF-E16B4C2CEA12}"/>
              </a:ext>
            </a:extLst>
          </p:cNvPr>
          <p:cNvPicPr>
            <a:picLocks noGrp="1" noChangeAspect="1"/>
          </p:cNvPicPr>
          <p:nvPr>
            <p:ph type="pic" sz="quarter" idx="26"/>
          </p:nvPr>
        </p:nvPicPr>
        <p:blipFill rotWithShape="1">
          <a:blip r:embed="rId4">
            <a:extLst>
              <a:ext uri="{28A0092B-C50C-407E-A947-70E740481C1C}">
                <a14:useLocalDpi xmlns:a14="http://schemas.microsoft.com/office/drawing/2010/main" val="0"/>
              </a:ext>
            </a:extLst>
          </a:blip>
          <a:srcRect l="15841" t="10905" r="10227" b="10905"/>
          <a:stretch/>
        </p:blipFill>
        <p:spPr>
          <a:xfrm>
            <a:off x="6096000" y="1700213"/>
            <a:ext cx="6096000" cy="5157787"/>
          </a:xfrm>
        </p:spPr>
      </p:pic>
    </p:spTree>
    <p:extLst>
      <p:ext uri="{BB962C8B-B14F-4D97-AF65-F5344CB8AC3E}">
        <p14:creationId xmlns:p14="http://schemas.microsoft.com/office/powerpoint/2010/main" val="1927446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1519873-F524-4B3C-874A-1E34E0545263}"/>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4851" t="14823" r="2535" b="7070"/>
          <a:stretch/>
        </p:blipFill>
        <p:spPr>
          <a:xfrm>
            <a:off x="0" y="1"/>
            <a:ext cx="12192000" cy="6858000"/>
          </a:xfrm>
        </p:spPr>
      </p:pic>
      <p:sp>
        <p:nvSpPr>
          <p:cNvPr id="3" name="Text Placeholder 2">
            <a:extLst>
              <a:ext uri="{FF2B5EF4-FFF2-40B4-BE49-F238E27FC236}">
                <a16:creationId xmlns:a16="http://schemas.microsoft.com/office/drawing/2014/main" id="{F6415618-D416-88DB-F9A8-055D79A3EA22}"/>
              </a:ext>
            </a:extLst>
          </p:cNvPr>
          <p:cNvSpPr>
            <a:spLocks noGrp="1"/>
          </p:cNvSpPr>
          <p:nvPr>
            <p:ph type="body" sz="quarter" idx="13"/>
          </p:nvPr>
        </p:nvSpPr>
        <p:spPr>
          <a:xfrm>
            <a:off x="479425" y="835896"/>
            <a:ext cx="4970400" cy="2151144"/>
          </a:xfrm>
        </p:spPr>
        <p:txBody>
          <a:bodyPr>
            <a:noAutofit/>
          </a:bodyPr>
          <a:lstStyle/>
          <a:p>
            <a:r>
              <a:rPr lang="en-US" sz="3900" dirty="0">
                <a:latin typeface="Visuelt Pro Light" panose="020B0303040202040104" pitchFamily="34" charset="0"/>
              </a:rPr>
              <a:t>Improving the acoustic environment with the PARTHOS columns</a:t>
            </a:r>
          </a:p>
        </p:txBody>
      </p:sp>
      <p:sp>
        <p:nvSpPr>
          <p:cNvPr id="4" name="Text Placeholder 3">
            <a:extLst>
              <a:ext uri="{FF2B5EF4-FFF2-40B4-BE49-F238E27FC236}">
                <a16:creationId xmlns:a16="http://schemas.microsoft.com/office/drawing/2014/main" id="{DEBDF239-555A-242F-4F64-E98465394DFA}"/>
              </a:ext>
            </a:extLst>
          </p:cNvPr>
          <p:cNvSpPr>
            <a:spLocks noGrp="1"/>
          </p:cNvSpPr>
          <p:nvPr>
            <p:ph type="body" sz="quarter" idx="24"/>
          </p:nvPr>
        </p:nvSpPr>
        <p:spPr/>
        <p:txBody>
          <a:bodyPr/>
          <a:lstStyle/>
          <a:p>
            <a:r>
              <a:rPr lang="lt-LT"/>
              <a:t>PARTHOS</a:t>
            </a:r>
            <a:endParaRPr lang="en-US"/>
          </a:p>
        </p:txBody>
      </p:sp>
    </p:spTree>
    <p:extLst>
      <p:ext uri="{BB962C8B-B14F-4D97-AF65-F5344CB8AC3E}">
        <p14:creationId xmlns:p14="http://schemas.microsoft.com/office/powerpoint/2010/main" val="358910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73A32-FDD9-75BD-75B0-96EAF8FC5ADF}"/>
              </a:ext>
            </a:extLst>
          </p:cNvPr>
          <p:cNvSpPr>
            <a:spLocks noGrp="1"/>
          </p:cNvSpPr>
          <p:nvPr>
            <p:ph type="body" sz="quarter" idx="13"/>
          </p:nvPr>
        </p:nvSpPr>
        <p:spPr>
          <a:xfrm>
            <a:off x="479425" y="2851223"/>
            <a:ext cx="7915275" cy="1711542"/>
          </a:xfrm>
        </p:spPr>
        <p:txBody>
          <a:bodyPr>
            <a:normAutofit fontScale="92500"/>
          </a:bodyPr>
          <a:lstStyle/>
          <a:p>
            <a:r>
              <a:rPr lang="en-US" dirty="0"/>
              <a:t>Stylish combinations and a wide range of applications in interiors</a:t>
            </a:r>
          </a:p>
        </p:txBody>
      </p:sp>
      <p:sp>
        <p:nvSpPr>
          <p:cNvPr id="3" name="Text Placeholder 2">
            <a:extLst>
              <a:ext uri="{FF2B5EF4-FFF2-40B4-BE49-F238E27FC236}">
                <a16:creationId xmlns:a16="http://schemas.microsoft.com/office/drawing/2014/main" id="{1D958F5A-D130-B963-4026-DAE2DC64E615}"/>
              </a:ext>
            </a:extLst>
          </p:cNvPr>
          <p:cNvSpPr>
            <a:spLocks noGrp="1"/>
          </p:cNvSpPr>
          <p:nvPr>
            <p:ph type="body" sz="quarter" idx="24"/>
          </p:nvPr>
        </p:nvSpPr>
        <p:spPr/>
        <p:txBody>
          <a:bodyPr/>
          <a:lstStyle/>
          <a:p>
            <a:r>
              <a:rPr lang="en-US"/>
              <a:t>PARTHOS</a:t>
            </a:r>
            <a:endParaRPr lang="lt-LT"/>
          </a:p>
        </p:txBody>
      </p:sp>
    </p:spTree>
    <p:extLst>
      <p:ext uri="{BB962C8B-B14F-4D97-AF65-F5344CB8AC3E}">
        <p14:creationId xmlns:p14="http://schemas.microsoft.com/office/powerpoint/2010/main" val="3140138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C566BB-522B-7E46-2B94-D6E6F74EA4C4}"/>
              </a:ext>
            </a:extLst>
          </p:cNvPr>
          <p:cNvSpPr>
            <a:spLocks noGrp="1"/>
          </p:cNvSpPr>
          <p:nvPr>
            <p:ph type="body" sz="quarter" idx="13"/>
          </p:nvPr>
        </p:nvSpPr>
        <p:spPr>
          <a:xfrm>
            <a:off x="479424" y="829328"/>
            <a:ext cx="12093575" cy="870885"/>
          </a:xfrm>
        </p:spPr>
        <p:txBody>
          <a:bodyPr>
            <a:noAutofit/>
          </a:bodyPr>
          <a:lstStyle/>
          <a:p>
            <a:r>
              <a:rPr lang="en-US" sz="4000" dirty="0"/>
              <a:t>Various options in height, size, </a:t>
            </a:r>
            <a:r>
              <a:rPr lang="en-US" sz="4000" dirty="0" err="1"/>
              <a:t>colour</a:t>
            </a:r>
            <a:r>
              <a:rPr lang="en-US" sz="4000" dirty="0"/>
              <a:t> and material </a:t>
            </a:r>
          </a:p>
        </p:txBody>
      </p:sp>
      <p:sp>
        <p:nvSpPr>
          <p:cNvPr id="7" name="Text Placeholder 6">
            <a:extLst>
              <a:ext uri="{FF2B5EF4-FFF2-40B4-BE49-F238E27FC236}">
                <a16:creationId xmlns:a16="http://schemas.microsoft.com/office/drawing/2014/main" id="{5C9784B9-E97C-98C0-9EB6-3DFB4C45EABA}"/>
              </a:ext>
            </a:extLst>
          </p:cNvPr>
          <p:cNvSpPr>
            <a:spLocks noGrp="1"/>
          </p:cNvSpPr>
          <p:nvPr>
            <p:ph type="body" sz="quarter" idx="24"/>
          </p:nvPr>
        </p:nvSpPr>
        <p:spPr/>
        <p:txBody>
          <a:bodyPr/>
          <a:lstStyle/>
          <a:p>
            <a:r>
              <a:rPr lang="lt-LT"/>
              <a:t>PARTHOS</a:t>
            </a:r>
          </a:p>
        </p:txBody>
      </p:sp>
      <p:pic>
        <p:nvPicPr>
          <p:cNvPr id="17" name="Picture Placeholder 16">
            <a:extLst>
              <a:ext uri="{FF2B5EF4-FFF2-40B4-BE49-F238E27FC236}">
                <a16:creationId xmlns:a16="http://schemas.microsoft.com/office/drawing/2014/main" id="{55E5AECE-3CC3-B67E-D522-978AAFA3614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16627" b="8165"/>
          <a:stretch/>
        </p:blipFill>
        <p:spPr>
          <a:xfrm>
            <a:off x="0" y="1715203"/>
            <a:ext cx="12192000" cy="5157787"/>
          </a:xfrm>
        </p:spPr>
      </p:pic>
    </p:spTree>
    <p:extLst>
      <p:ext uri="{BB962C8B-B14F-4D97-AF65-F5344CB8AC3E}">
        <p14:creationId xmlns:p14="http://schemas.microsoft.com/office/powerpoint/2010/main" val="2379866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p:txBody>
          <a:bodyPr/>
          <a:lstStyle/>
          <a:p>
            <a:r>
              <a:rPr lang="lt-LT"/>
              <a:t>PARTHOS</a:t>
            </a:r>
          </a:p>
        </p:txBody>
      </p:sp>
      <p:pic>
        <p:nvPicPr>
          <p:cNvPr id="6" name="Picture Placeholder 5">
            <a:extLst>
              <a:ext uri="{FF2B5EF4-FFF2-40B4-BE49-F238E27FC236}">
                <a16:creationId xmlns:a16="http://schemas.microsoft.com/office/drawing/2014/main" id="{91E45BFF-0C80-70D9-B919-28E2431169CE}"/>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316648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078D159-DD4D-E1A5-D306-F60422E3085F}"/>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3226" r="3226"/>
          <a:stretch/>
        </p:blipFill>
        <p:spPr>
          <a:xfrm>
            <a:off x="0" y="1"/>
            <a:ext cx="12192000" cy="6857999"/>
          </a:xfrm>
        </p:spPr>
      </p:pic>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171137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AB480F1-39D7-AE9A-8952-7AD01A5E562C}"/>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BC7336D6-7C81-D3A3-F91F-18312A0D3A05}"/>
              </a:ext>
            </a:extLst>
          </p:cNvPr>
          <p:cNvSpPr>
            <a:spLocks noGrp="1"/>
          </p:cNvSpPr>
          <p:nvPr>
            <p:ph type="body" sz="quarter" idx="24"/>
          </p:nvPr>
        </p:nvSpPr>
        <p:spPr/>
        <p:txBody>
          <a:bodyPr/>
          <a:lstStyle/>
          <a:p>
            <a:r>
              <a:rPr lang="lt-LT" dirty="0"/>
              <a:t>PARTHOS</a:t>
            </a:r>
          </a:p>
        </p:txBody>
      </p:sp>
    </p:spTree>
    <p:extLst>
      <p:ext uri="{BB962C8B-B14F-4D97-AF65-F5344CB8AC3E}">
        <p14:creationId xmlns:p14="http://schemas.microsoft.com/office/powerpoint/2010/main" val="1877304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9705608-1A83-2C16-3A99-0575CBDD53EC}"/>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25415" b="11115"/>
          <a:stretch/>
        </p:blipFill>
        <p:spPr>
          <a:xfrm>
            <a:off x="0" y="1700213"/>
            <a:ext cx="12192000" cy="5157787"/>
          </a:xfrm>
        </p:spPr>
      </p:pic>
      <p:sp>
        <p:nvSpPr>
          <p:cNvPr id="3" name="Text Placeholder 2">
            <a:extLst>
              <a:ext uri="{FF2B5EF4-FFF2-40B4-BE49-F238E27FC236}">
                <a16:creationId xmlns:a16="http://schemas.microsoft.com/office/drawing/2014/main" id="{B9BE772A-8339-2080-6109-053CE2A2A078}"/>
              </a:ext>
            </a:extLst>
          </p:cNvPr>
          <p:cNvSpPr>
            <a:spLocks noGrp="1"/>
          </p:cNvSpPr>
          <p:nvPr>
            <p:ph type="body" sz="quarter" idx="13"/>
          </p:nvPr>
        </p:nvSpPr>
        <p:spPr>
          <a:xfrm>
            <a:off x="479425" y="873328"/>
            <a:ext cx="12899692" cy="870885"/>
          </a:xfrm>
        </p:spPr>
        <p:txBody>
          <a:bodyPr>
            <a:noAutofit/>
          </a:bodyPr>
          <a:lstStyle/>
          <a:p>
            <a:pPr>
              <a:lnSpc>
                <a:spcPct val="107000"/>
              </a:lnSpc>
              <a:spcAft>
                <a:spcPts val="800"/>
              </a:spcAft>
            </a:pPr>
            <a:r>
              <a:rPr lang="en-US" sz="2100" dirty="0">
                <a:effectLst/>
                <a:latin typeface="Visuelt Pro Light"/>
                <a:ea typeface="Calibri" panose="020F0502020204030204" pitchFamily="34" charset="0"/>
                <a:cs typeface="Segoe UI"/>
              </a:rPr>
              <a:t>The PARTHOS table collection brings people together and becomes an eye-catching interior accent</a:t>
            </a:r>
          </a:p>
        </p:txBody>
      </p:sp>
      <p:sp>
        <p:nvSpPr>
          <p:cNvPr id="5" name="Text Placeholder 4">
            <a:extLst>
              <a:ext uri="{FF2B5EF4-FFF2-40B4-BE49-F238E27FC236}">
                <a16:creationId xmlns:a16="http://schemas.microsoft.com/office/drawing/2014/main" id="{ADBCE0CD-8E5F-6A21-CDB8-BA648A6E97F0}"/>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131117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7E04C-5FED-8008-F359-CAF34F8F9027}"/>
              </a:ext>
            </a:extLst>
          </p:cNvPr>
          <p:cNvSpPr>
            <a:spLocks noGrp="1"/>
          </p:cNvSpPr>
          <p:nvPr>
            <p:ph type="body" sz="quarter" idx="13"/>
          </p:nvPr>
        </p:nvSpPr>
        <p:spPr>
          <a:xfrm>
            <a:off x="479424" y="2851223"/>
            <a:ext cx="9169901" cy="1696714"/>
          </a:xfrm>
        </p:spPr>
        <p:txBody>
          <a:bodyPr>
            <a:normAutofit/>
          </a:bodyPr>
          <a:lstStyle/>
          <a:p>
            <a:r>
              <a:rPr lang="en-US" dirty="0"/>
              <a:t>Developed according to the sustainability principles</a:t>
            </a:r>
          </a:p>
        </p:txBody>
      </p:sp>
      <p:sp>
        <p:nvSpPr>
          <p:cNvPr id="3" name="Text Placeholder 2">
            <a:extLst>
              <a:ext uri="{FF2B5EF4-FFF2-40B4-BE49-F238E27FC236}">
                <a16:creationId xmlns:a16="http://schemas.microsoft.com/office/drawing/2014/main" id="{1287136D-0627-6B1E-4F31-9C653D22F6CF}"/>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2251673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A3EC509-9C02-24F4-E641-8E83C452F34A}"/>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Text Placeholder 5">
            <a:extLst>
              <a:ext uri="{FF2B5EF4-FFF2-40B4-BE49-F238E27FC236}">
                <a16:creationId xmlns:a16="http://schemas.microsoft.com/office/drawing/2014/main" id="{C2FC9674-30FC-7E1C-C950-6BAA8B5B2138}"/>
              </a:ext>
            </a:extLst>
          </p:cNvPr>
          <p:cNvSpPr>
            <a:spLocks noGrp="1"/>
          </p:cNvSpPr>
          <p:nvPr>
            <p:ph type="body" sz="quarter" idx="24"/>
          </p:nvPr>
        </p:nvSpPr>
        <p:spPr/>
        <p:txBody>
          <a:bodyPr/>
          <a:lstStyle/>
          <a:p>
            <a:r>
              <a:rPr lang="lt-LT"/>
              <a:t>PARTHOS</a:t>
            </a:r>
          </a:p>
        </p:txBody>
      </p:sp>
      <p:sp>
        <p:nvSpPr>
          <p:cNvPr id="10" name="TextBox 9">
            <a:extLst>
              <a:ext uri="{FF2B5EF4-FFF2-40B4-BE49-F238E27FC236}">
                <a16:creationId xmlns:a16="http://schemas.microsoft.com/office/drawing/2014/main" id="{B54AC4AF-1D04-F183-5569-78B56B552052}"/>
              </a:ext>
            </a:extLst>
          </p:cNvPr>
          <p:cNvSpPr txBox="1"/>
          <p:nvPr/>
        </p:nvSpPr>
        <p:spPr>
          <a:xfrm>
            <a:off x="980501" y="2105845"/>
            <a:ext cx="3027619" cy="615553"/>
          </a:xfrm>
          <a:prstGeom prst="rect">
            <a:avLst/>
          </a:prstGeom>
          <a:noFill/>
        </p:spPr>
        <p:txBody>
          <a:bodyPr wrap="square" lIns="0" rIns="0" rtlCol="0">
            <a:spAutoFit/>
          </a:bodyPr>
          <a:lstStyle/>
          <a:p>
            <a:r>
              <a:rPr lang="en-US" sz="1700" dirty="0"/>
              <a:t>Made from recycled</a:t>
            </a:r>
            <a:br>
              <a:rPr lang="lt-LT" sz="1700" dirty="0"/>
            </a:br>
            <a:r>
              <a:rPr lang="en-US" sz="1700" dirty="0"/>
              <a:t>materials</a:t>
            </a:r>
          </a:p>
        </p:txBody>
      </p:sp>
      <p:sp>
        <p:nvSpPr>
          <p:cNvPr id="11" name="TextBox 10">
            <a:extLst>
              <a:ext uri="{FF2B5EF4-FFF2-40B4-BE49-F238E27FC236}">
                <a16:creationId xmlns:a16="http://schemas.microsoft.com/office/drawing/2014/main" id="{1D965375-4A00-5F58-455A-80FC06665EB7}"/>
              </a:ext>
            </a:extLst>
          </p:cNvPr>
          <p:cNvSpPr txBox="1"/>
          <p:nvPr/>
        </p:nvSpPr>
        <p:spPr>
          <a:xfrm>
            <a:off x="6190174" y="1663913"/>
            <a:ext cx="2428893" cy="615553"/>
          </a:xfrm>
          <a:prstGeom prst="rect">
            <a:avLst/>
          </a:prstGeom>
          <a:noFill/>
        </p:spPr>
        <p:txBody>
          <a:bodyPr wrap="square" lIns="0" rIns="0" rtlCol="0">
            <a:spAutoFit/>
          </a:bodyPr>
          <a:lstStyle/>
          <a:p>
            <a:r>
              <a:rPr lang="en-US" sz="1700" dirty="0"/>
              <a:t>Manufactured </a:t>
            </a:r>
            <a:r>
              <a:rPr lang="en-US" sz="1700"/>
              <a:t>using </a:t>
            </a:r>
            <a:r>
              <a:rPr lang="lt-LT" sz="1700"/>
              <a:t>green </a:t>
            </a:r>
            <a:r>
              <a:rPr lang="en-US" sz="1700"/>
              <a:t>energy</a:t>
            </a:r>
            <a:endParaRPr lang="en-US" sz="1700" dirty="0"/>
          </a:p>
        </p:txBody>
      </p:sp>
      <p:sp>
        <p:nvSpPr>
          <p:cNvPr id="12" name="TextBox 11">
            <a:extLst>
              <a:ext uri="{FF2B5EF4-FFF2-40B4-BE49-F238E27FC236}">
                <a16:creationId xmlns:a16="http://schemas.microsoft.com/office/drawing/2014/main" id="{0C12AA94-4E35-244A-C3A8-C53F6729BFC4}"/>
              </a:ext>
            </a:extLst>
          </p:cNvPr>
          <p:cNvSpPr txBox="1"/>
          <p:nvPr/>
        </p:nvSpPr>
        <p:spPr>
          <a:xfrm>
            <a:off x="9715426" y="3341007"/>
            <a:ext cx="2292090" cy="353943"/>
          </a:xfrm>
          <a:prstGeom prst="rect">
            <a:avLst/>
          </a:prstGeom>
          <a:noFill/>
        </p:spPr>
        <p:txBody>
          <a:bodyPr wrap="square" lIns="0" rIns="0" rtlCol="0">
            <a:spAutoFit/>
          </a:bodyPr>
          <a:lstStyle/>
          <a:p>
            <a:r>
              <a:rPr lang="lt-LT" sz="1700" dirty="0" err="1"/>
              <a:t>Reliable</a:t>
            </a:r>
            <a:r>
              <a:rPr lang="lt-LT" sz="1700" dirty="0"/>
              <a:t> </a:t>
            </a:r>
            <a:r>
              <a:rPr lang="lt-LT" sz="1700" dirty="0" err="1"/>
              <a:t>and</a:t>
            </a:r>
            <a:r>
              <a:rPr lang="lt-LT" sz="1700" dirty="0"/>
              <a:t> </a:t>
            </a:r>
            <a:r>
              <a:rPr lang="lt-LT" sz="1700" dirty="0" err="1"/>
              <a:t>long-lasting</a:t>
            </a:r>
            <a:endParaRPr lang="lt-LT" sz="1700" dirty="0"/>
          </a:p>
        </p:txBody>
      </p:sp>
      <p:sp>
        <p:nvSpPr>
          <p:cNvPr id="13" name="TextBox 12">
            <a:extLst>
              <a:ext uri="{FF2B5EF4-FFF2-40B4-BE49-F238E27FC236}">
                <a16:creationId xmlns:a16="http://schemas.microsoft.com/office/drawing/2014/main" id="{64F6AA35-26C9-3133-A358-38CBE889FAC8}"/>
              </a:ext>
            </a:extLst>
          </p:cNvPr>
          <p:cNvSpPr txBox="1"/>
          <p:nvPr/>
        </p:nvSpPr>
        <p:spPr>
          <a:xfrm>
            <a:off x="7116604" y="6046138"/>
            <a:ext cx="2598821" cy="615553"/>
          </a:xfrm>
          <a:prstGeom prst="rect">
            <a:avLst/>
          </a:prstGeom>
          <a:noFill/>
        </p:spPr>
        <p:txBody>
          <a:bodyPr wrap="square" lIns="0" rIns="0" rtlCol="0">
            <a:spAutoFit/>
          </a:bodyPr>
          <a:lstStyle/>
          <a:p>
            <a:r>
              <a:rPr lang="en-US" sz="1700" dirty="0"/>
              <a:t>Easy to disassemble and recycle </a:t>
            </a:r>
            <a:r>
              <a:rPr lang="en-US" sz="1700"/>
              <a:t>individual parts</a:t>
            </a:r>
            <a:endParaRPr lang="en-US" sz="1700" dirty="0"/>
          </a:p>
        </p:txBody>
      </p:sp>
      <p:sp>
        <p:nvSpPr>
          <p:cNvPr id="14" name="TextBox 13">
            <a:extLst>
              <a:ext uri="{FF2B5EF4-FFF2-40B4-BE49-F238E27FC236}">
                <a16:creationId xmlns:a16="http://schemas.microsoft.com/office/drawing/2014/main" id="{AF2DFF8A-A0A2-D68E-1450-883687DE746F}"/>
              </a:ext>
            </a:extLst>
          </p:cNvPr>
          <p:cNvSpPr txBox="1"/>
          <p:nvPr/>
        </p:nvSpPr>
        <p:spPr>
          <a:xfrm>
            <a:off x="992532" y="5692195"/>
            <a:ext cx="2366893" cy="615553"/>
          </a:xfrm>
          <a:prstGeom prst="rect">
            <a:avLst/>
          </a:prstGeom>
          <a:noFill/>
        </p:spPr>
        <p:txBody>
          <a:bodyPr wrap="square" lIns="0" rIns="0" rtlCol="0">
            <a:spAutoFit/>
          </a:bodyPr>
          <a:lstStyle/>
          <a:p>
            <a:r>
              <a:rPr lang="en-US" sz="1700"/>
              <a:t>Disassembled materials are easy </a:t>
            </a:r>
            <a:r>
              <a:rPr lang="en-US" sz="1700" dirty="0"/>
              <a:t>to recycle</a:t>
            </a:r>
          </a:p>
        </p:txBody>
      </p:sp>
    </p:spTree>
    <p:extLst>
      <p:ext uri="{BB962C8B-B14F-4D97-AF65-F5344CB8AC3E}">
        <p14:creationId xmlns:p14="http://schemas.microsoft.com/office/powerpoint/2010/main" val="4053792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658DC7-C5AA-47F4-E66C-B51434D32B91}"/>
              </a:ext>
            </a:extLst>
          </p:cNvPr>
          <p:cNvGraphicFramePr>
            <a:graphicFrameLocks noGrp="1"/>
          </p:cNvGraphicFramePr>
          <p:nvPr>
            <p:extLst>
              <p:ext uri="{D42A27DB-BD31-4B8C-83A1-F6EECF244321}">
                <p14:modId xmlns:p14="http://schemas.microsoft.com/office/powerpoint/2010/main" val="1956802346"/>
              </p:ext>
            </p:extLst>
          </p:nvPr>
        </p:nvGraphicFramePr>
        <p:xfrm>
          <a:off x="-24000" y="1223474"/>
          <a:ext cx="12240000" cy="5653576"/>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3109617654"/>
                    </a:ext>
                  </a:extLst>
                </a:gridCol>
                <a:gridCol w="1908000">
                  <a:extLst>
                    <a:ext uri="{9D8B030D-6E8A-4147-A177-3AD203B41FA5}">
                      <a16:colId xmlns:a16="http://schemas.microsoft.com/office/drawing/2014/main" val="1224369648"/>
                    </a:ext>
                  </a:extLst>
                </a:gridCol>
                <a:gridCol w="2088000">
                  <a:extLst>
                    <a:ext uri="{9D8B030D-6E8A-4147-A177-3AD203B41FA5}">
                      <a16:colId xmlns:a16="http://schemas.microsoft.com/office/drawing/2014/main" val="2328953048"/>
                    </a:ext>
                  </a:extLst>
                </a:gridCol>
                <a:gridCol w="2088000">
                  <a:extLst>
                    <a:ext uri="{9D8B030D-6E8A-4147-A177-3AD203B41FA5}">
                      <a16:colId xmlns:a16="http://schemas.microsoft.com/office/drawing/2014/main" val="3721581811"/>
                    </a:ext>
                  </a:extLst>
                </a:gridCol>
                <a:gridCol w="4248000">
                  <a:extLst>
                    <a:ext uri="{9D8B030D-6E8A-4147-A177-3AD203B41FA5}">
                      <a16:colId xmlns:a16="http://schemas.microsoft.com/office/drawing/2014/main" val="2334834581"/>
                    </a:ext>
                  </a:extLst>
                </a:gridCol>
              </a:tblGrid>
              <a:tr h="469576">
                <a:tc gridSpan="2">
                  <a:txBody>
                    <a:bodyPr/>
                    <a:lstStyle/>
                    <a:p>
                      <a:pPr algn="ctr"/>
                      <a:r>
                        <a:rPr lang="lt-LT" sz="1600" b="0" baseline="0" dirty="0">
                          <a:solidFill>
                            <a:schemeClr val="tx1"/>
                          </a:solidFill>
                          <a:latin typeface="+mj-lt"/>
                        </a:rPr>
                        <a:t>1 </a:t>
                      </a:r>
                      <a:r>
                        <a:rPr lang="lt-LT" sz="1600" b="0" baseline="0" dirty="0" err="1">
                          <a:solidFill>
                            <a:schemeClr val="tx1"/>
                          </a:solidFill>
                          <a:latin typeface="+mj-lt"/>
                        </a:rPr>
                        <a:t>column</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lt-LT" sz="1600" b="0" baseline="0" dirty="0">
                          <a:solidFill>
                            <a:schemeClr val="tx1"/>
                          </a:solidFill>
                          <a:latin typeface="+mj-lt"/>
                        </a:rPr>
                        <a:t>8 </a:t>
                      </a:r>
                      <a:r>
                        <a:rPr lang="lt-LT" sz="1600" b="0" baseline="0" dirty="0" err="1">
                          <a:solidFill>
                            <a:schemeClr val="tx1"/>
                          </a:solidFill>
                          <a:latin typeface="+mj-lt"/>
                        </a:rPr>
                        <a:t>seats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Tabletop</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err="1">
                          <a:solidFill>
                            <a:schemeClr val="tx1"/>
                          </a:solidFill>
                          <a:latin typeface="+mj-lt"/>
                        </a:rPr>
                        <a:t>Column</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Power solutions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592000">
                <a:tc>
                  <a:txBody>
                    <a:bodyPr/>
                    <a:lstStyle/>
                    <a:p>
                      <a:pPr algn="ctr"/>
                      <a:r>
                        <a:rPr lang="lt-LT" sz="1200" dirty="0">
                          <a:latin typeface="+mn-lt"/>
                        </a:rPr>
                        <a:t>4 </a:t>
                      </a:r>
                      <a:r>
                        <a:rPr lang="lt-LT" sz="1200" dirty="0" err="1">
                          <a:latin typeface="+mn-lt"/>
                        </a:rPr>
                        <a:t>seats</a:t>
                      </a:r>
                      <a:r>
                        <a:rPr lang="lt-LT" sz="1200" dirty="0">
                          <a:latin typeface="+mn-lt"/>
                        </a:rPr>
                        <a:t> </a:t>
                      </a:r>
                    </a:p>
                    <a:p>
                      <a:pPr algn="ctr"/>
                      <a:r>
                        <a:rPr lang="lt-LT" sz="1200" dirty="0">
                          <a:latin typeface="+mn-lt"/>
                        </a:rPr>
                        <a:t>Ø900 mm</a:t>
                      </a:r>
                    </a:p>
                    <a:p>
                      <a:pPr algn="ctr"/>
                      <a:r>
                        <a:rPr lang="lt-LT" sz="1200" dirty="0" err="1">
                          <a:latin typeface="+mn-lt"/>
                        </a:rPr>
                        <a:t>Height</a:t>
                      </a:r>
                      <a:r>
                        <a:rPr lang="lt-LT" sz="1200" dirty="0">
                          <a:latin typeface="+mn-lt"/>
                        </a:rPr>
                        <a:t>: 740 mm</a:t>
                      </a: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latin typeface="+mn-lt"/>
                        </a:rPr>
                        <a:t>5 </a:t>
                      </a:r>
                      <a:r>
                        <a:rPr lang="lt-LT" sz="1200" dirty="0" err="1">
                          <a:latin typeface="+mn-lt"/>
                        </a:rPr>
                        <a:t>seats</a:t>
                      </a:r>
                      <a:endParaRPr lang="lt-LT" sz="1200" dirty="0">
                        <a:latin typeface="+mn-lt"/>
                      </a:endParaRPr>
                    </a:p>
                    <a:p>
                      <a:pPr algn="ctr"/>
                      <a:r>
                        <a:rPr lang="lt-LT" sz="1200" dirty="0">
                          <a:latin typeface="+mn-lt"/>
                        </a:rPr>
                        <a:t>Ø</a:t>
                      </a:r>
                      <a:r>
                        <a:rPr lang="fr-FR" sz="1200" dirty="0">
                          <a:latin typeface="+mn-lt"/>
                        </a:rPr>
                        <a:t>1100 mm</a:t>
                      </a:r>
                    </a:p>
                    <a:p>
                      <a:pPr algn="ctr"/>
                      <a:r>
                        <a:rPr lang="fr-FR" sz="1200" dirty="0" err="1">
                          <a:latin typeface="+mn-lt"/>
                        </a:rPr>
                        <a:t>Height</a:t>
                      </a:r>
                      <a:r>
                        <a:rPr lang="fr-FR" sz="1200" dirty="0">
                          <a:latin typeface="+mn-lt"/>
                        </a:rPr>
                        <a:t>: 740 mm</a:t>
                      </a: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err="1"/>
                        <a:t>Melamine</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a:t>PET </a:t>
                      </a:r>
                      <a:r>
                        <a:rPr lang="en-US" sz="1200" dirty="0"/>
                        <a:t>felt</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4000" dirty="0"/>
                        <a:t>-</a:t>
                      </a:r>
                    </a:p>
                  </a:txBody>
                  <a:tcPr marL="91530" marR="9153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2592000">
                <a:tc>
                  <a:txBody>
                    <a:bodyPr/>
                    <a:lstStyle/>
                    <a:p>
                      <a:pPr algn="ctr"/>
                      <a:r>
                        <a:rPr lang="lt-LT" sz="1200" dirty="0">
                          <a:latin typeface="+mn-lt"/>
                        </a:rPr>
                        <a:t>4 </a:t>
                      </a:r>
                      <a:r>
                        <a:rPr lang="lt-LT" sz="1200" dirty="0" err="1">
                          <a:latin typeface="+mn-lt"/>
                        </a:rPr>
                        <a:t>seats</a:t>
                      </a:r>
                      <a:endParaRPr lang="lt-LT" sz="1200" dirty="0">
                        <a:latin typeface="+mn-lt"/>
                      </a:endParaRPr>
                    </a:p>
                    <a:p>
                      <a:pPr algn="ctr"/>
                      <a:r>
                        <a:rPr lang="lt-LT" sz="1200" dirty="0">
                          <a:latin typeface="+mn-lt"/>
                        </a:rPr>
                        <a:t>Ø900 mm</a:t>
                      </a:r>
                    </a:p>
                    <a:p>
                      <a:pPr algn="ctr"/>
                      <a:r>
                        <a:rPr lang="lt-LT" sz="1200" dirty="0" err="1">
                          <a:latin typeface="+mn-lt"/>
                        </a:rPr>
                        <a:t>Height</a:t>
                      </a:r>
                      <a:r>
                        <a:rPr lang="lt-LT" sz="1200" dirty="0">
                          <a:latin typeface="+mn-lt"/>
                        </a:rPr>
                        <a:t>: 740 mm</a:t>
                      </a: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latin typeface="+mn-lt"/>
                        </a:rPr>
                        <a:t>5 </a:t>
                      </a:r>
                      <a:r>
                        <a:rPr lang="lt-LT" sz="1200" dirty="0" err="1">
                          <a:latin typeface="+mn-lt"/>
                        </a:rPr>
                        <a:t>seats</a:t>
                      </a:r>
                      <a:endParaRPr lang="lt-LT" sz="1200" dirty="0">
                        <a:latin typeface="+mn-lt"/>
                      </a:endParaRPr>
                    </a:p>
                    <a:p>
                      <a:pPr algn="ctr"/>
                      <a:r>
                        <a:rPr lang="lt-LT" sz="1200" dirty="0">
                          <a:latin typeface="+mn-lt"/>
                        </a:rPr>
                        <a:t>Ø</a:t>
                      </a:r>
                      <a:r>
                        <a:rPr lang="fr-FR" sz="1200" dirty="0">
                          <a:latin typeface="+mn-lt"/>
                        </a:rPr>
                        <a:t>1100 mm</a:t>
                      </a:r>
                    </a:p>
                    <a:p>
                      <a:pPr algn="ctr"/>
                      <a:r>
                        <a:rPr lang="fr-FR" sz="1200" dirty="0" err="1">
                          <a:latin typeface="+mn-lt"/>
                        </a:rPr>
                        <a:t>Height</a:t>
                      </a:r>
                      <a:r>
                        <a:rPr lang="fr-FR" sz="1200" dirty="0">
                          <a:latin typeface="+mn-lt"/>
                        </a:rPr>
                        <a:t>: 740 mm</a:t>
                      </a: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29122"/>
                  </a:ext>
                </a:extLst>
              </a:tr>
            </a:tbl>
          </a:graphicData>
        </a:graphic>
      </p:graphicFrame>
      <p:pic>
        <p:nvPicPr>
          <p:cNvPr id="24" name="Picture 23">
            <a:extLst>
              <a:ext uri="{FF2B5EF4-FFF2-40B4-BE49-F238E27FC236}">
                <a16:creationId xmlns:a16="http://schemas.microsoft.com/office/drawing/2014/main" id="{05763A80-8ED8-70B1-C78C-693A31EA5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6545" y="4704532"/>
            <a:ext cx="1800000" cy="1012500"/>
          </a:xfrm>
          <a:prstGeom prst="rect">
            <a:avLst/>
          </a:prstGeom>
        </p:spPr>
      </p:pic>
      <p:pic>
        <p:nvPicPr>
          <p:cNvPr id="35" name="Picture 34">
            <a:extLst>
              <a:ext uri="{FF2B5EF4-FFF2-40B4-BE49-F238E27FC236}">
                <a16:creationId xmlns:a16="http://schemas.microsoft.com/office/drawing/2014/main" id="{DF43B611-5FB1-6621-0404-45D183C6F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6545" y="2168050"/>
            <a:ext cx="1800000" cy="1012500"/>
          </a:xfrm>
          <a:prstGeom prst="rect">
            <a:avLst/>
          </a:prstGeom>
        </p:spPr>
      </p:pic>
      <p:sp>
        <p:nvSpPr>
          <p:cNvPr id="15" name="Text Placeholder 4">
            <a:extLst>
              <a:ext uri="{FF2B5EF4-FFF2-40B4-BE49-F238E27FC236}">
                <a16:creationId xmlns:a16="http://schemas.microsoft.com/office/drawing/2014/main" id="{FCF2BE8F-2815-481B-5028-48BBAB1EA98B}"/>
              </a:ext>
            </a:extLst>
          </p:cNvPr>
          <p:cNvSpPr txBox="1">
            <a:spLocks/>
          </p:cNvSpPr>
          <p:nvPr/>
        </p:nvSpPr>
        <p:spPr>
          <a:xfrm>
            <a:off x="479425" y="425537"/>
            <a:ext cx="2880000" cy="285741"/>
          </a:xfrm>
          <a:prstGeom prst="rect">
            <a:avLst/>
          </a:prstGeom>
        </p:spPr>
        <p:txBody>
          <a:bodyPr vert="horz" lIns="0" tIns="45720" rIns="0" bIns="45720" rtlCol="0">
            <a:norm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PARTHOS </a:t>
            </a:r>
            <a:r>
              <a:rPr lang="lt-LT" dirty="0" err="1"/>
              <a:t>meeting</a:t>
            </a:r>
            <a:r>
              <a:rPr lang="lt-LT" dirty="0"/>
              <a:t> </a:t>
            </a:r>
            <a:r>
              <a:rPr lang="lt-LT" dirty="0" err="1"/>
              <a:t>tables</a:t>
            </a:r>
            <a:endParaRPr lang="lt-LT" dirty="0"/>
          </a:p>
        </p:txBody>
      </p:sp>
      <p:pic>
        <p:nvPicPr>
          <p:cNvPr id="7" name="Picture 6">
            <a:extLst>
              <a:ext uri="{FF2B5EF4-FFF2-40B4-BE49-F238E27FC236}">
                <a16:creationId xmlns:a16="http://schemas.microsoft.com/office/drawing/2014/main" id="{936C1700-343E-54A6-F7BD-2109A9BDA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7531" y="1769931"/>
            <a:ext cx="1800000" cy="1800000"/>
          </a:xfrm>
          <a:prstGeom prst="rect">
            <a:avLst/>
          </a:prstGeom>
        </p:spPr>
      </p:pic>
      <p:pic>
        <p:nvPicPr>
          <p:cNvPr id="46" name="Picture 45">
            <a:extLst>
              <a:ext uri="{FF2B5EF4-FFF2-40B4-BE49-F238E27FC236}">
                <a16:creationId xmlns:a16="http://schemas.microsoft.com/office/drawing/2014/main" id="{2E77A234-C79F-A3A1-EE0C-3EBE7959F8C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37531" y="4342812"/>
            <a:ext cx="1800000" cy="1800000"/>
          </a:xfrm>
          <a:prstGeom prst="rect">
            <a:avLst/>
          </a:prstGeom>
        </p:spPr>
      </p:pic>
      <p:pic>
        <p:nvPicPr>
          <p:cNvPr id="48" name="Picture 47">
            <a:extLst>
              <a:ext uri="{FF2B5EF4-FFF2-40B4-BE49-F238E27FC236}">
                <a16:creationId xmlns:a16="http://schemas.microsoft.com/office/drawing/2014/main" id="{AAE9A4F5-87E0-5F9D-00C3-70B7F29E8D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65" y="1769931"/>
            <a:ext cx="1800000" cy="1800000"/>
          </a:xfrm>
          <a:prstGeom prst="rect">
            <a:avLst/>
          </a:prstGeom>
        </p:spPr>
      </p:pic>
      <p:pic>
        <p:nvPicPr>
          <p:cNvPr id="50" name="Picture 49">
            <a:extLst>
              <a:ext uri="{FF2B5EF4-FFF2-40B4-BE49-F238E27FC236}">
                <a16:creationId xmlns:a16="http://schemas.microsoft.com/office/drawing/2014/main" id="{AE124E39-05F8-B6CD-6FF1-76DCFA1F3F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5265" y="4342812"/>
            <a:ext cx="1800000" cy="1800000"/>
          </a:xfrm>
          <a:prstGeom prst="rect">
            <a:avLst/>
          </a:prstGeom>
        </p:spPr>
      </p:pic>
      <p:sp>
        <p:nvSpPr>
          <p:cNvPr id="5" name="TextBox 4">
            <a:extLst>
              <a:ext uri="{FF2B5EF4-FFF2-40B4-BE49-F238E27FC236}">
                <a16:creationId xmlns:a16="http://schemas.microsoft.com/office/drawing/2014/main" id="{06AFCE6B-112F-90C8-6766-88B44EF4459E}"/>
              </a:ext>
            </a:extLst>
          </p:cNvPr>
          <p:cNvSpPr txBox="1"/>
          <p:nvPr/>
        </p:nvSpPr>
        <p:spPr>
          <a:xfrm>
            <a:off x="3926546" y="2172414"/>
            <a:ext cx="1800000" cy="253916"/>
          </a:xfrm>
          <a:prstGeom prst="rect">
            <a:avLst/>
          </a:prstGeom>
          <a:noFill/>
        </p:spPr>
        <p:txBody>
          <a:bodyPr wrap="square" rtlCol="0">
            <a:spAutoFit/>
          </a:bodyPr>
          <a:lstStyle/>
          <a:p>
            <a:r>
              <a:rPr lang="en-US" sz="1050" dirty="0">
                <a:latin typeface="Visuelt Pro Medium" panose="020B0603050202040104" pitchFamily="34" charset="0"/>
              </a:rPr>
              <a:t>Type of edge</a:t>
            </a:r>
            <a:endParaRPr lang="lt-LT" sz="1050" dirty="0">
              <a:latin typeface="Visuelt Pro Medium" panose="020B0603050202040104" pitchFamily="34" charset="0"/>
            </a:endParaRPr>
          </a:p>
        </p:txBody>
      </p:sp>
      <p:sp>
        <p:nvSpPr>
          <p:cNvPr id="8" name="TextBox 7">
            <a:extLst>
              <a:ext uri="{FF2B5EF4-FFF2-40B4-BE49-F238E27FC236}">
                <a16:creationId xmlns:a16="http://schemas.microsoft.com/office/drawing/2014/main" id="{05971EB5-E4D8-7F46-A3CE-A0DDB038BD98}"/>
              </a:ext>
            </a:extLst>
          </p:cNvPr>
          <p:cNvSpPr txBox="1"/>
          <p:nvPr/>
        </p:nvSpPr>
        <p:spPr>
          <a:xfrm>
            <a:off x="3785844" y="4384764"/>
            <a:ext cx="2081556" cy="276999"/>
          </a:xfrm>
          <a:prstGeom prst="rect">
            <a:avLst/>
          </a:prstGeom>
          <a:noFill/>
        </p:spPr>
        <p:txBody>
          <a:bodyPr wrap="square" rtlCol="0">
            <a:spAutoFit/>
          </a:bodyPr>
          <a:lstStyle/>
          <a:p>
            <a:pPr algn="ctr"/>
            <a:r>
              <a:rPr lang="lt-LT" sz="1200"/>
              <a:t>HPL / HPL Fenix</a:t>
            </a:r>
          </a:p>
        </p:txBody>
      </p:sp>
      <p:sp>
        <p:nvSpPr>
          <p:cNvPr id="14" name="TextBox 13">
            <a:extLst>
              <a:ext uri="{FF2B5EF4-FFF2-40B4-BE49-F238E27FC236}">
                <a16:creationId xmlns:a16="http://schemas.microsoft.com/office/drawing/2014/main" id="{8BEBF20C-A9E6-117C-5A0E-72A3F5814672}"/>
              </a:ext>
            </a:extLst>
          </p:cNvPr>
          <p:cNvSpPr txBox="1"/>
          <p:nvPr/>
        </p:nvSpPr>
        <p:spPr>
          <a:xfrm>
            <a:off x="3926545" y="4704532"/>
            <a:ext cx="1365579" cy="253916"/>
          </a:xfrm>
          <a:prstGeom prst="rect">
            <a:avLst/>
          </a:prstGeom>
          <a:noFill/>
        </p:spPr>
        <p:txBody>
          <a:bodyPr wrap="square" rtlCol="0">
            <a:spAutoFit/>
          </a:bodyPr>
          <a:lstStyle/>
          <a:p>
            <a:r>
              <a:rPr lang="en-US" sz="1050" dirty="0">
                <a:latin typeface="Visuelt Pro Medium" panose="020B0603050202040104" pitchFamily="34" charset="0"/>
              </a:rPr>
              <a:t>Type of edge</a:t>
            </a:r>
            <a:endParaRPr lang="lt-LT" sz="1050" dirty="0">
              <a:latin typeface="Visuelt Pro Medium" panose="020B0603050202040104" pitchFamily="34" charset="0"/>
            </a:endParaRPr>
          </a:p>
        </p:txBody>
      </p:sp>
      <p:pic>
        <p:nvPicPr>
          <p:cNvPr id="26" name="Picture 25">
            <a:extLst>
              <a:ext uri="{FF2B5EF4-FFF2-40B4-BE49-F238E27FC236}">
                <a16:creationId xmlns:a16="http://schemas.microsoft.com/office/drawing/2014/main" id="{43362C7E-BEB4-8745-1BAB-5C82E57488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7047" y="3826443"/>
            <a:ext cx="360000" cy="360000"/>
          </a:xfrm>
          <a:prstGeom prst="rect">
            <a:avLst/>
          </a:prstGeom>
        </p:spPr>
      </p:pic>
      <p:pic>
        <p:nvPicPr>
          <p:cNvPr id="27" name="Picture 26">
            <a:extLst>
              <a:ext uri="{FF2B5EF4-FFF2-40B4-BE49-F238E27FC236}">
                <a16:creationId xmlns:a16="http://schemas.microsoft.com/office/drawing/2014/main" id="{028F3706-06E8-0350-1094-61A56C0F24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6545" y="3299170"/>
            <a:ext cx="360000" cy="360000"/>
          </a:xfrm>
          <a:prstGeom prst="rect">
            <a:avLst/>
          </a:prstGeom>
          <a:ln w="3175">
            <a:solidFill>
              <a:schemeClr val="tx1"/>
            </a:solidFill>
          </a:ln>
        </p:spPr>
      </p:pic>
      <p:pic>
        <p:nvPicPr>
          <p:cNvPr id="28" name="Picture 27">
            <a:extLst>
              <a:ext uri="{FF2B5EF4-FFF2-40B4-BE49-F238E27FC236}">
                <a16:creationId xmlns:a16="http://schemas.microsoft.com/office/drawing/2014/main" id="{639D8843-5C0C-4AA7-87F9-A614FE4487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0616" y="3300973"/>
            <a:ext cx="360000" cy="360000"/>
          </a:xfrm>
          <a:prstGeom prst="rect">
            <a:avLst/>
          </a:prstGeom>
        </p:spPr>
      </p:pic>
      <p:pic>
        <p:nvPicPr>
          <p:cNvPr id="29" name="Picture 28">
            <a:extLst>
              <a:ext uri="{FF2B5EF4-FFF2-40B4-BE49-F238E27FC236}">
                <a16:creationId xmlns:a16="http://schemas.microsoft.com/office/drawing/2014/main" id="{7DF0EE82-5CE7-C098-0BF2-6BB73806CD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26545" y="3834318"/>
            <a:ext cx="360000" cy="360000"/>
          </a:xfrm>
          <a:prstGeom prst="rect">
            <a:avLst/>
          </a:prstGeom>
        </p:spPr>
      </p:pic>
      <p:pic>
        <p:nvPicPr>
          <p:cNvPr id="30" name="Picture 29">
            <a:extLst>
              <a:ext uri="{FF2B5EF4-FFF2-40B4-BE49-F238E27FC236}">
                <a16:creationId xmlns:a16="http://schemas.microsoft.com/office/drawing/2014/main" id="{1436DC79-9FAE-C4B9-32DE-631F304E82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37047" y="3300973"/>
            <a:ext cx="360000" cy="360000"/>
          </a:xfrm>
          <a:prstGeom prst="rect">
            <a:avLst/>
          </a:prstGeom>
        </p:spPr>
      </p:pic>
      <p:pic>
        <p:nvPicPr>
          <p:cNvPr id="31" name="Picture 30">
            <a:extLst>
              <a:ext uri="{FF2B5EF4-FFF2-40B4-BE49-F238E27FC236}">
                <a16:creationId xmlns:a16="http://schemas.microsoft.com/office/drawing/2014/main" id="{EE18FF0D-E706-1CB7-5A39-4B089373A23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926545" y="5831704"/>
            <a:ext cx="360000" cy="360000"/>
          </a:xfrm>
          <a:prstGeom prst="rect">
            <a:avLst/>
          </a:prstGeom>
          <a:ln w="3175">
            <a:solidFill>
              <a:schemeClr val="tx1"/>
            </a:solidFill>
          </a:ln>
        </p:spPr>
      </p:pic>
      <p:pic>
        <p:nvPicPr>
          <p:cNvPr id="32" name="Picture 31">
            <a:extLst>
              <a:ext uri="{FF2B5EF4-FFF2-40B4-BE49-F238E27FC236}">
                <a16:creationId xmlns:a16="http://schemas.microsoft.com/office/drawing/2014/main" id="{D65E4D0D-E4F6-1677-A9CA-1168546C17F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437047" y="5833507"/>
            <a:ext cx="360000" cy="360000"/>
          </a:xfrm>
          <a:prstGeom prst="rect">
            <a:avLst/>
          </a:prstGeom>
          <a:ln w="3175">
            <a:solidFill>
              <a:schemeClr val="tx1"/>
            </a:solidFill>
          </a:ln>
        </p:spPr>
      </p:pic>
      <p:pic>
        <p:nvPicPr>
          <p:cNvPr id="33" name="Picture 32">
            <a:extLst>
              <a:ext uri="{FF2B5EF4-FFF2-40B4-BE49-F238E27FC236}">
                <a16:creationId xmlns:a16="http://schemas.microsoft.com/office/drawing/2014/main" id="{0E9562F2-7CC4-B44C-C539-099D4AE44FE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926545" y="6367615"/>
            <a:ext cx="360000" cy="360000"/>
          </a:xfrm>
          <a:prstGeom prst="rect">
            <a:avLst/>
          </a:prstGeom>
        </p:spPr>
      </p:pic>
      <p:pic>
        <p:nvPicPr>
          <p:cNvPr id="34" name="Picture 33">
            <a:extLst>
              <a:ext uri="{FF2B5EF4-FFF2-40B4-BE49-F238E27FC236}">
                <a16:creationId xmlns:a16="http://schemas.microsoft.com/office/drawing/2014/main" id="{258FCBA8-8030-3195-535D-82E9A6A24A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37047" y="6369418"/>
            <a:ext cx="360000" cy="360000"/>
          </a:xfrm>
          <a:prstGeom prst="rect">
            <a:avLst/>
          </a:prstGeom>
        </p:spPr>
      </p:pic>
      <p:pic>
        <p:nvPicPr>
          <p:cNvPr id="37" name="Picture 36">
            <a:extLst>
              <a:ext uri="{FF2B5EF4-FFF2-40B4-BE49-F238E27FC236}">
                <a16:creationId xmlns:a16="http://schemas.microsoft.com/office/drawing/2014/main" id="{A881EB97-813C-0707-0E3D-1FD65B7054E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76295"/>
          <a:stretch/>
        </p:blipFill>
        <p:spPr>
          <a:xfrm>
            <a:off x="4440184" y="6108171"/>
            <a:ext cx="360000" cy="85336"/>
          </a:xfrm>
          <a:prstGeom prst="rect">
            <a:avLst/>
          </a:prstGeom>
        </p:spPr>
      </p:pic>
      <p:pic>
        <p:nvPicPr>
          <p:cNvPr id="38" name="Picture 37">
            <a:extLst>
              <a:ext uri="{FF2B5EF4-FFF2-40B4-BE49-F238E27FC236}">
                <a16:creationId xmlns:a16="http://schemas.microsoft.com/office/drawing/2014/main" id="{A8356D3D-74C8-479D-71D6-904EBB3A062A}"/>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363856" y="2574459"/>
            <a:ext cx="360000" cy="360000"/>
          </a:xfrm>
          <a:prstGeom prst="rect">
            <a:avLst/>
          </a:prstGeom>
        </p:spPr>
      </p:pic>
      <p:pic>
        <p:nvPicPr>
          <p:cNvPr id="39" name="Picture 38">
            <a:extLst>
              <a:ext uri="{FF2B5EF4-FFF2-40B4-BE49-F238E27FC236}">
                <a16:creationId xmlns:a16="http://schemas.microsoft.com/office/drawing/2014/main" id="{8F7A5C09-E0AB-BD4E-2CA4-32BD340A74EE}"/>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6207341" y="3420081"/>
            <a:ext cx="360000" cy="360000"/>
          </a:xfrm>
          <a:prstGeom prst="rect">
            <a:avLst/>
          </a:prstGeom>
        </p:spPr>
      </p:pic>
      <p:pic>
        <p:nvPicPr>
          <p:cNvPr id="40" name="Picture 39">
            <a:extLst>
              <a:ext uri="{FF2B5EF4-FFF2-40B4-BE49-F238E27FC236}">
                <a16:creationId xmlns:a16="http://schemas.microsoft.com/office/drawing/2014/main" id="{42371E00-3819-547F-CCE1-54DAF989E9A0}"/>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6794053" y="5162984"/>
            <a:ext cx="360000" cy="360000"/>
          </a:xfrm>
          <a:prstGeom prst="rect">
            <a:avLst/>
          </a:prstGeom>
        </p:spPr>
      </p:pic>
      <p:pic>
        <p:nvPicPr>
          <p:cNvPr id="41" name="Picture 40">
            <a:extLst>
              <a:ext uri="{FF2B5EF4-FFF2-40B4-BE49-F238E27FC236}">
                <a16:creationId xmlns:a16="http://schemas.microsoft.com/office/drawing/2014/main" id="{D3ABF321-1B4F-584C-17EF-583FAD10384C}"/>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6794053" y="4265461"/>
            <a:ext cx="360000" cy="360000"/>
          </a:xfrm>
          <a:prstGeom prst="rect">
            <a:avLst/>
          </a:prstGeom>
        </p:spPr>
      </p:pic>
      <p:pic>
        <p:nvPicPr>
          <p:cNvPr id="42" name="Picture 41">
            <a:extLst>
              <a:ext uri="{FF2B5EF4-FFF2-40B4-BE49-F238E27FC236}">
                <a16:creationId xmlns:a16="http://schemas.microsoft.com/office/drawing/2014/main" id="{9DC64B35-385D-51E0-7C0B-F6BD8467F590}"/>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6207341" y="4265461"/>
            <a:ext cx="360000" cy="360000"/>
          </a:xfrm>
          <a:prstGeom prst="rect">
            <a:avLst/>
          </a:prstGeom>
        </p:spPr>
      </p:pic>
      <p:pic>
        <p:nvPicPr>
          <p:cNvPr id="43" name="Picture 42">
            <a:extLst>
              <a:ext uri="{FF2B5EF4-FFF2-40B4-BE49-F238E27FC236}">
                <a16:creationId xmlns:a16="http://schemas.microsoft.com/office/drawing/2014/main" id="{D77860B4-DE3B-C564-9876-FFDF86DD85F5}"/>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6207341" y="5162984"/>
            <a:ext cx="360000" cy="360000"/>
          </a:xfrm>
          <a:prstGeom prst="rect">
            <a:avLst/>
          </a:prstGeom>
        </p:spPr>
      </p:pic>
      <p:pic>
        <p:nvPicPr>
          <p:cNvPr id="44" name="Picture 43">
            <a:extLst>
              <a:ext uri="{FF2B5EF4-FFF2-40B4-BE49-F238E27FC236}">
                <a16:creationId xmlns:a16="http://schemas.microsoft.com/office/drawing/2014/main" id="{3AFEA4C0-928B-B8E1-CD6A-D61EEA0546C4}"/>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363856" y="3420081"/>
            <a:ext cx="360000" cy="360000"/>
          </a:xfrm>
          <a:prstGeom prst="rect">
            <a:avLst/>
          </a:prstGeom>
        </p:spPr>
      </p:pic>
      <p:pic>
        <p:nvPicPr>
          <p:cNvPr id="45" name="Picture 44">
            <a:extLst>
              <a:ext uri="{FF2B5EF4-FFF2-40B4-BE49-F238E27FC236}">
                <a16:creationId xmlns:a16="http://schemas.microsoft.com/office/drawing/2014/main" id="{4636732C-88BE-055A-FAF4-F18B62E46990}"/>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7363856" y="4265461"/>
            <a:ext cx="360000" cy="360000"/>
          </a:xfrm>
          <a:prstGeom prst="rect">
            <a:avLst/>
          </a:prstGeom>
        </p:spPr>
      </p:pic>
      <p:pic>
        <p:nvPicPr>
          <p:cNvPr id="47" name="Picture 46">
            <a:extLst>
              <a:ext uri="{FF2B5EF4-FFF2-40B4-BE49-F238E27FC236}">
                <a16:creationId xmlns:a16="http://schemas.microsoft.com/office/drawing/2014/main" id="{1BDEEBFE-134A-F21E-FC29-783B31F47196}"/>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7363856" y="5162984"/>
            <a:ext cx="360000" cy="360000"/>
          </a:xfrm>
          <a:prstGeom prst="rect">
            <a:avLst/>
          </a:prstGeom>
        </p:spPr>
      </p:pic>
      <p:pic>
        <p:nvPicPr>
          <p:cNvPr id="49" name="Picture 48">
            <a:extLst>
              <a:ext uri="{FF2B5EF4-FFF2-40B4-BE49-F238E27FC236}">
                <a16:creationId xmlns:a16="http://schemas.microsoft.com/office/drawing/2014/main" id="{FED1CB7E-2D9D-4962-990D-7638E82A0EC1}"/>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6794053" y="3420081"/>
            <a:ext cx="360000" cy="360000"/>
          </a:xfrm>
          <a:prstGeom prst="rect">
            <a:avLst/>
          </a:prstGeom>
        </p:spPr>
      </p:pic>
      <p:pic>
        <p:nvPicPr>
          <p:cNvPr id="51" name="Picture 50">
            <a:extLst>
              <a:ext uri="{FF2B5EF4-FFF2-40B4-BE49-F238E27FC236}">
                <a16:creationId xmlns:a16="http://schemas.microsoft.com/office/drawing/2014/main" id="{7E57ADF1-5C5C-A8EF-A6B8-2D263E50F5B9}"/>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6207341" y="2574459"/>
            <a:ext cx="360000" cy="360000"/>
          </a:xfrm>
          <a:prstGeom prst="rect">
            <a:avLst/>
          </a:prstGeom>
        </p:spPr>
      </p:pic>
      <p:pic>
        <p:nvPicPr>
          <p:cNvPr id="53" name="Picture 52">
            <a:extLst>
              <a:ext uri="{FF2B5EF4-FFF2-40B4-BE49-F238E27FC236}">
                <a16:creationId xmlns:a16="http://schemas.microsoft.com/office/drawing/2014/main" id="{F78DA574-FDF6-CFCC-BACD-9275F99B7DD0}"/>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6794053" y="2574459"/>
            <a:ext cx="360000" cy="360000"/>
          </a:xfrm>
          <a:prstGeom prst="rect">
            <a:avLst/>
          </a:prstGeom>
        </p:spPr>
      </p:pic>
      <p:sp>
        <p:nvSpPr>
          <p:cNvPr id="55" name="TextBox 54">
            <a:extLst>
              <a:ext uri="{FF2B5EF4-FFF2-40B4-BE49-F238E27FC236}">
                <a16:creationId xmlns:a16="http://schemas.microsoft.com/office/drawing/2014/main" id="{8561E015-D15A-48A5-AECC-FEA0AFC101EA}"/>
              </a:ext>
            </a:extLst>
          </p:cNvPr>
          <p:cNvSpPr txBox="1"/>
          <p:nvPr/>
        </p:nvSpPr>
        <p:spPr>
          <a:xfrm>
            <a:off x="11226980" y="5791615"/>
            <a:ext cx="989020" cy="900246"/>
          </a:xfrm>
          <a:prstGeom prst="rect">
            <a:avLst/>
          </a:prstGeom>
          <a:noFill/>
        </p:spPr>
        <p:txBody>
          <a:bodyPr wrap="square" rtlCol="0">
            <a:spAutoFit/>
          </a:bodyPr>
          <a:lstStyle/>
          <a:p>
            <a:r>
              <a:rPr lang="en-US" sz="1050" dirty="0">
                <a:latin typeface="Visuelt Pro Medium" panose="020B0603050202040104" pitchFamily="34" charset="0"/>
              </a:rPr>
              <a:t>3 x AC power sockets, wireless charger </a:t>
            </a:r>
            <a:endParaRPr lang="lt-LT" sz="1050" dirty="0">
              <a:latin typeface="Visuelt Pro Medium" panose="020B0603050202040104" pitchFamily="34" charset="0"/>
            </a:endParaRPr>
          </a:p>
        </p:txBody>
      </p:sp>
      <p:pic>
        <p:nvPicPr>
          <p:cNvPr id="12" name="Picture 11">
            <a:extLst>
              <a:ext uri="{FF2B5EF4-FFF2-40B4-BE49-F238E27FC236}">
                <a16:creationId xmlns:a16="http://schemas.microsoft.com/office/drawing/2014/main" id="{81A840EB-103D-8268-39C4-C152D8DE8D3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286311" y="5791615"/>
            <a:ext cx="936000" cy="936000"/>
          </a:xfrm>
          <a:prstGeom prst="rect">
            <a:avLst/>
          </a:prstGeom>
        </p:spPr>
      </p:pic>
      <p:pic>
        <p:nvPicPr>
          <p:cNvPr id="16" name="Picture 15">
            <a:extLst>
              <a:ext uri="{FF2B5EF4-FFF2-40B4-BE49-F238E27FC236}">
                <a16:creationId xmlns:a16="http://schemas.microsoft.com/office/drawing/2014/main" id="{368A628C-038F-DBBF-3F6B-14E67263073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139400" y="5791615"/>
            <a:ext cx="936000" cy="936000"/>
          </a:xfrm>
          <a:prstGeom prst="rect">
            <a:avLst/>
          </a:prstGeom>
        </p:spPr>
      </p:pic>
      <p:pic>
        <p:nvPicPr>
          <p:cNvPr id="19" name="Picture 18">
            <a:extLst>
              <a:ext uri="{FF2B5EF4-FFF2-40B4-BE49-F238E27FC236}">
                <a16:creationId xmlns:a16="http://schemas.microsoft.com/office/drawing/2014/main" id="{0187A502-5F07-24D3-8A96-674CCF5C717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277856" y="4508023"/>
            <a:ext cx="936000" cy="936000"/>
          </a:xfrm>
          <a:prstGeom prst="rect">
            <a:avLst/>
          </a:prstGeom>
        </p:spPr>
      </p:pic>
      <p:pic>
        <p:nvPicPr>
          <p:cNvPr id="22" name="Picture 21">
            <a:extLst>
              <a:ext uri="{FF2B5EF4-FFF2-40B4-BE49-F238E27FC236}">
                <a16:creationId xmlns:a16="http://schemas.microsoft.com/office/drawing/2014/main" id="{F04DEF0E-6B16-91E4-3A4E-628E0E2DADF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139400" y="4508023"/>
            <a:ext cx="936000" cy="936000"/>
          </a:xfrm>
          <a:prstGeom prst="rect">
            <a:avLst/>
          </a:prstGeom>
        </p:spPr>
      </p:pic>
      <p:sp>
        <p:nvSpPr>
          <p:cNvPr id="57" name="TextBox 56">
            <a:extLst>
              <a:ext uri="{FF2B5EF4-FFF2-40B4-BE49-F238E27FC236}">
                <a16:creationId xmlns:a16="http://schemas.microsoft.com/office/drawing/2014/main" id="{53E89329-B00E-4BF4-46FD-7BD616F2E912}"/>
              </a:ext>
            </a:extLst>
          </p:cNvPr>
          <p:cNvSpPr txBox="1"/>
          <p:nvPr/>
        </p:nvSpPr>
        <p:spPr>
          <a:xfrm>
            <a:off x="9139972" y="5791615"/>
            <a:ext cx="1114497" cy="1061829"/>
          </a:xfrm>
          <a:prstGeom prst="rect">
            <a:avLst/>
          </a:prstGeom>
          <a:noFill/>
        </p:spPr>
        <p:txBody>
          <a:bodyPr wrap="square" rtlCol="0">
            <a:spAutoFit/>
          </a:bodyPr>
          <a:lstStyle/>
          <a:p>
            <a:r>
              <a:rPr lang="en-US" sz="1050" dirty="0">
                <a:latin typeface="Visuelt Pro Medium" panose="020B0603050202040104" pitchFamily="34" charset="0"/>
              </a:rPr>
              <a:t>2 x AC power </a:t>
            </a:r>
            <a:r>
              <a:rPr lang="en-US" sz="1050">
                <a:latin typeface="Visuelt Pro Medium" panose="020B0603050202040104" pitchFamily="34" charset="0"/>
              </a:rPr>
              <a:t>sockets,</a:t>
            </a:r>
            <a:br>
              <a:rPr lang="lt-LT" sz="1050">
                <a:latin typeface="Visuelt Pro Medium" panose="020B0603050202040104" pitchFamily="34" charset="0"/>
              </a:rPr>
            </a:br>
            <a:r>
              <a:rPr lang="en-US" sz="1050">
                <a:latin typeface="Visuelt Pro Medium" panose="020B0603050202040104" pitchFamily="34" charset="0"/>
              </a:rPr>
              <a:t>1 </a:t>
            </a:r>
            <a:r>
              <a:rPr lang="en-US" sz="1050" dirty="0">
                <a:latin typeface="Visuelt Pro Medium" panose="020B0603050202040104" pitchFamily="34" charset="0"/>
              </a:rPr>
              <a:t>x </a:t>
            </a:r>
            <a:r>
              <a:rPr lang="en-US" sz="1050">
                <a:latin typeface="Visuelt Pro Medium" panose="020B0603050202040104" pitchFamily="34" charset="0"/>
              </a:rPr>
              <a:t>USB fast</a:t>
            </a:r>
            <a:r>
              <a:rPr lang="lt-LT" sz="1050">
                <a:latin typeface="Visuelt Pro Medium" panose="020B0603050202040104" pitchFamily="34" charset="0"/>
              </a:rPr>
              <a:t> </a:t>
            </a:r>
            <a:r>
              <a:rPr lang="en-US" sz="1050">
                <a:latin typeface="Visuelt Pro Medium" panose="020B0603050202040104" pitchFamily="34" charset="0"/>
              </a:rPr>
              <a:t>charger</a:t>
            </a:r>
            <a:r>
              <a:rPr lang="en-US" sz="1050" dirty="0">
                <a:latin typeface="Visuelt Pro Medium" panose="020B0603050202040104" pitchFamily="34" charset="0"/>
              </a:rPr>
              <a:t>, wireless charger </a:t>
            </a:r>
            <a:endParaRPr lang="lt-LT" sz="1050" dirty="0">
              <a:latin typeface="Visuelt Pro Medium" panose="020B0603050202040104" pitchFamily="34" charset="0"/>
            </a:endParaRPr>
          </a:p>
        </p:txBody>
      </p:sp>
      <p:sp>
        <p:nvSpPr>
          <p:cNvPr id="58" name="TextBox 57">
            <a:extLst>
              <a:ext uri="{FF2B5EF4-FFF2-40B4-BE49-F238E27FC236}">
                <a16:creationId xmlns:a16="http://schemas.microsoft.com/office/drawing/2014/main" id="{B9B07297-BE5E-4D68-2857-CBCA8241E125}"/>
              </a:ext>
            </a:extLst>
          </p:cNvPr>
          <p:cNvSpPr txBox="1"/>
          <p:nvPr/>
        </p:nvSpPr>
        <p:spPr>
          <a:xfrm>
            <a:off x="9139973" y="4507972"/>
            <a:ext cx="989020" cy="738664"/>
          </a:xfrm>
          <a:prstGeom prst="rect">
            <a:avLst/>
          </a:prstGeom>
          <a:noFill/>
        </p:spPr>
        <p:txBody>
          <a:bodyPr wrap="square" rtlCol="0">
            <a:spAutoFit/>
          </a:bodyPr>
          <a:lstStyle/>
          <a:p>
            <a:r>
              <a:rPr lang="en-US" sz="1050" dirty="0">
                <a:latin typeface="Visuelt Pro Medium" panose="020B0603050202040104" pitchFamily="34" charset="0"/>
              </a:rPr>
              <a:t>2 x AC power sockets, USB fast charger </a:t>
            </a:r>
            <a:endParaRPr lang="lt-LT" sz="1050" dirty="0">
              <a:latin typeface="Visuelt Pro Medium" panose="020B0603050202040104" pitchFamily="34" charset="0"/>
            </a:endParaRPr>
          </a:p>
        </p:txBody>
      </p:sp>
      <p:sp>
        <p:nvSpPr>
          <p:cNvPr id="59" name="TextBox 58">
            <a:extLst>
              <a:ext uri="{FF2B5EF4-FFF2-40B4-BE49-F238E27FC236}">
                <a16:creationId xmlns:a16="http://schemas.microsoft.com/office/drawing/2014/main" id="{D8571BA1-DB49-DD54-CBDF-814C4EB01ABE}"/>
              </a:ext>
            </a:extLst>
          </p:cNvPr>
          <p:cNvSpPr txBox="1"/>
          <p:nvPr/>
        </p:nvSpPr>
        <p:spPr>
          <a:xfrm>
            <a:off x="11226980" y="4507972"/>
            <a:ext cx="989020" cy="577081"/>
          </a:xfrm>
          <a:prstGeom prst="rect">
            <a:avLst/>
          </a:prstGeom>
          <a:noFill/>
        </p:spPr>
        <p:txBody>
          <a:bodyPr wrap="square" rtlCol="0">
            <a:spAutoFit/>
          </a:bodyPr>
          <a:lstStyle/>
          <a:p>
            <a:r>
              <a:rPr lang="en-US" sz="1050" dirty="0">
                <a:latin typeface="Visuelt Pro Medium" panose="020B0603050202040104" pitchFamily="34" charset="0"/>
              </a:rPr>
              <a:t>3 x AC power sockets</a:t>
            </a:r>
            <a:endParaRPr lang="lt-LT" sz="1050" dirty="0">
              <a:latin typeface="Visuelt Pro Medium" panose="020B0603050202040104" pitchFamily="34" charset="0"/>
            </a:endParaRPr>
          </a:p>
        </p:txBody>
      </p:sp>
    </p:spTree>
    <p:extLst>
      <p:ext uri="{BB962C8B-B14F-4D97-AF65-F5344CB8AC3E}">
        <p14:creationId xmlns:p14="http://schemas.microsoft.com/office/powerpoint/2010/main" val="3725179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658DC7-C5AA-47F4-E66C-B51434D32B91}"/>
              </a:ext>
            </a:extLst>
          </p:cNvPr>
          <p:cNvGraphicFramePr>
            <a:graphicFrameLocks noGrp="1"/>
          </p:cNvGraphicFramePr>
          <p:nvPr>
            <p:extLst>
              <p:ext uri="{D42A27DB-BD31-4B8C-83A1-F6EECF244321}">
                <p14:modId xmlns:p14="http://schemas.microsoft.com/office/powerpoint/2010/main" val="2402625312"/>
              </p:ext>
            </p:extLst>
          </p:nvPr>
        </p:nvGraphicFramePr>
        <p:xfrm>
          <a:off x="-24000" y="1237988"/>
          <a:ext cx="12240000" cy="5653576"/>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3109617654"/>
                    </a:ext>
                  </a:extLst>
                </a:gridCol>
                <a:gridCol w="1620000">
                  <a:extLst>
                    <a:ext uri="{9D8B030D-6E8A-4147-A177-3AD203B41FA5}">
                      <a16:colId xmlns:a16="http://schemas.microsoft.com/office/drawing/2014/main" val="1224369648"/>
                    </a:ext>
                  </a:extLst>
                </a:gridCol>
                <a:gridCol w="1620000">
                  <a:extLst>
                    <a:ext uri="{9D8B030D-6E8A-4147-A177-3AD203B41FA5}">
                      <a16:colId xmlns:a16="http://schemas.microsoft.com/office/drawing/2014/main" val="1641325380"/>
                    </a:ext>
                  </a:extLst>
                </a:gridCol>
                <a:gridCol w="2160000">
                  <a:extLst>
                    <a:ext uri="{9D8B030D-6E8A-4147-A177-3AD203B41FA5}">
                      <a16:colId xmlns:a16="http://schemas.microsoft.com/office/drawing/2014/main" val="2328953048"/>
                    </a:ext>
                  </a:extLst>
                </a:gridCol>
                <a:gridCol w="2160000">
                  <a:extLst>
                    <a:ext uri="{9D8B030D-6E8A-4147-A177-3AD203B41FA5}">
                      <a16:colId xmlns:a16="http://schemas.microsoft.com/office/drawing/2014/main" val="3721581811"/>
                    </a:ext>
                  </a:extLst>
                </a:gridCol>
                <a:gridCol w="3060000">
                  <a:extLst>
                    <a:ext uri="{9D8B030D-6E8A-4147-A177-3AD203B41FA5}">
                      <a16:colId xmlns:a16="http://schemas.microsoft.com/office/drawing/2014/main" val="2334834581"/>
                    </a:ext>
                  </a:extLst>
                </a:gridCol>
              </a:tblGrid>
              <a:tr h="469576">
                <a:tc gridSpan="3">
                  <a:txBody>
                    <a:bodyPr/>
                    <a:lstStyle/>
                    <a:p>
                      <a:pPr algn="ctr"/>
                      <a:r>
                        <a:rPr lang="lt-LT" sz="1600" b="0" baseline="0" dirty="0">
                          <a:solidFill>
                            <a:schemeClr val="tx1"/>
                          </a:solidFill>
                          <a:latin typeface="+mj-lt"/>
                        </a:rPr>
                        <a:t>2 </a:t>
                      </a:r>
                      <a:r>
                        <a:rPr lang="en-US" sz="1600" b="0" baseline="0" dirty="0">
                          <a:solidFill>
                            <a:schemeClr val="tx1"/>
                          </a:solidFill>
                          <a:latin typeface="+mj-lt"/>
                        </a:rPr>
                        <a:t>columns</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lt-LT" sz="1600" b="0" baseline="0" dirty="0">
                          <a:solidFill>
                            <a:schemeClr val="tx1"/>
                          </a:solidFill>
                          <a:latin typeface="+mj-lt"/>
                        </a:rPr>
                        <a:t>8 </a:t>
                      </a:r>
                      <a:r>
                        <a:rPr lang="lt-LT" sz="1600" b="0" baseline="0" dirty="0" err="1">
                          <a:solidFill>
                            <a:schemeClr val="tx1"/>
                          </a:solidFill>
                          <a:latin typeface="+mj-lt"/>
                        </a:rPr>
                        <a:t>seats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Tabletop</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err="1">
                          <a:solidFill>
                            <a:schemeClr val="tx1"/>
                          </a:solidFill>
                          <a:latin typeface="+mj-lt"/>
                        </a:rPr>
                        <a:t>Column</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Power solutions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592000">
                <a:tc>
                  <a:txBody>
                    <a:bodyPr/>
                    <a:lstStyle/>
                    <a:p>
                      <a:pPr algn="ctr"/>
                      <a:r>
                        <a:rPr lang="lt-LT" sz="1200" dirty="0">
                          <a:latin typeface="+mn-lt"/>
                        </a:rPr>
                        <a:t>6 </a:t>
                      </a:r>
                      <a:r>
                        <a:rPr lang="lt-LT" sz="1200" dirty="0" err="1">
                          <a:latin typeface="+mn-lt"/>
                        </a:rPr>
                        <a:t>seats</a:t>
                      </a:r>
                      <a:r>
                        <a:rPr lang="lt-LT" sz="1200" dirty="0">
                          <a:latin typeface="+mn-lt"/>
                        </a:rPr>
                        <a:t> </a:t>
                      </a:r>
                    </a:p>
                    <a:p>
                      <a:pPr algn="ctr"/>
                      <a:r>
                        <a:rPr lang="fr-FR" sz="1200" dirty="0" err="1">
                          <a:latin typeface="+mn-lt"/>
                        </a:rPr>
                        <a:t>Width</a:t>
                      </a:r>
                      <a:r>
                        <a:rPr lang="fr-FR" sz="1200" dirty="0">
                          <a:latin typeface="+mn-lt"/>
                        </a:rPr>
                        <a:t>: 2000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757</a:t>
                      </a:r>
                      <a:r>
                        <a:rPr lang="fr-FR" sz="1200" dirty="0">
                          <a:latin typeface="+mn-lt"/>
                        </a:rPr>
                        <a:t> mm</a:t>
                      </a:r>
                      <a:endParaRPr lang="lt-LT" sz="1200" dirty="0">
                        <a:latin typeface="+mn-lt"/>
                      </a:endParaRP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latin typeface="+mn-lt"/>
                        </a:rPr>
                        <a:t>8 </a:t>
                      </a:r>
                      <a:r>
                        <a:rPr lang="lt-LT" sz="1200" dirty="0" err="1">
                          <a:latin typeface="+mn-lt"/>
                        </a:rPr>
                        <a:t>seats</a:t>
                      </a:r>
                      <a:endParaRPr lang="lt-LT" sz="1200" dirty="0">
                        <a:latin typeface="+mn-lt"/>
                      </a:endParaRPr>
                    </a:p>
                    <a:p>
                      <a:pPr algn="ctr"/>
                      <a:r>
                        <a:rPr lang="fr-FR" sz="1200" dirty="0" err="1">
                          <a:latin typeface="+mn-lt"/>
                        </a:rPr>
                        <a:t>Width</a:t>
                      </a:r>
                      <a:r>
                        <a:rPr lang="fr-FR" sz="1200" dirty="0">
                          <a:latin typeface="+mn-lt"/>
                        </a:rPr>
                        <a:t>: 2400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757</a:t>
                      </a:r>
                      <a:r>
                        <a:rPr lang="fr-FR" sz="1200" dirty="0">
                          <a:latin typeface="+mn-lt"/>
                        </a:rPr>
                        <a:t> mm</a:t>
                      </a:r>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latin typeface="+mn-lt"/>
                        </a:rPr>
                        <a:t>8 </a:t>
                      </a:r>
                      <a:r>
                        <a:rPr lang="lt-LT" sz="1200" dirty="0" err="1">
                          <a:latin typeface="+mn-lt"/>
                        </a:rPr>
                        <a:t>seats</a:t>
                      </a:r>
                      <a:endParaRPr lang="lt-LT" sz="1200" dirty="0">
                        <a:latin typeface="+mn-lt"/>
                      </a:endParaRPr>
                    </a:p>
                    <a:p>
                      <a:pPr algn="ctr"/>
                      <a:r>
                        <a:rPr lang="fr-FR" sz="1200" dirty="0" err="1">
                          <a:latin typeface="+mn-lt"/>
                        </a:rPr>
                        <a:t>Width</a:t>
                      </a:r>
                      <a:r>
                        <a:rPr lang="fr-FR" sz="1200" dirty="0">
                          <a:latin typeface="+mn-lt"/>
                        </a:rPr>
                        <a:t>: 2</a:t>
                      </a:r>
                      <a:r>
                        <a:rPr lang="lt-LT" sz="1200" dirty="0">
                          <a:latin typeface="+mn-lt"/>
                        </a:rPr>
                        <a:t>8</a:t>
                      </a:r>
                      <a:r>
                        <a:rPr lang="fr-FR" sz="1200" dirty="0">
                          <a:latin typeface="+mn-lt"/>
                        </a:rPr>
                        <a:t>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757</a:t>
                      </a:r>
                      <a:r>
                        <a:rPr lang="fr-FR" sz="1200" dirty="0">
                          <a:latin typeface="+mn-lt"/>
                        </a:rPr>
                        <a:t> mm</a:t>
                      </a:r>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err="1"/>
                        <a:t>Melamine</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a:t>PET </a:t>
                      </a:r>
                      <a:r>
                        <a:rPr lang="en-US" sz="1200" dirty="0"/>
                        <a:t>felt</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4000"/>
                        <a:t>-</a:t>
                      </a:r>
                      <a:endParaRPr lang="lt-LT" sz="4000" dirty="0"/>
                    </a:p>
                  </a:txBody>
                  <a:tcPr marL="91530" marR="9153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2592000">
                <a:tc>
                  <a:txBody>
                    <a:bodyPr/>
                    <a:lstStyle/>
                    <a:p>
                      <a:pPr algn="ctr"/>
                      <a:r>
                        <a:rPr lang="lt-LT" sz="1200" dirty="0">
                          <a:latin typeface="+mn-lt"/>
                        </a:rPr>
                        <a:t>6 </a:t>
                      </a:r>
                      <a:r>
                        <a:rPr lang="lt-LT" sz="1200" dirty="0" err="1">
                          <a:latin typeface="+mn-lt"/>
                        </a:rPr>
                        <a:t>seats</a:t>
                      </a:r>
                      <a:endParaRPr lang="lt-LT" sz="1200" dirty="0">
                        <a:latin typeface="+mn-lt"/>
                      </a:endParaRPr>
                    </a:p>
                    <a:p>
                      <a:pPr algn="ctr"/>
                      <a:r>
                        <a:rPr lang="fr-FR" sz="1200" dirty="0" err="1">
                          <a:latin typeface="+mn-lt"/>
                        </a:rPr>
                        <a:t>Width</a:t>
                      </a:r>
                      <a:r>
                        <a:rPr lang="fr-FR" sz="1200" dirty="0">
                          <a:latin typeface="+mn-lt"/>
                        </a:rPr>
                        <a:t>: 2000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758</a:t>
                      </a:r>
                      <a:r>
                        <a:rPr lang="fr-FR" sz="1200" dirty="0">
                          <a:latin typeface="+mn-lt"/>
                        </a:rPr>
                        <a:t> mm</a:t>
                      </a:r>
                      <a:endParaRPr lang="lt-LT" sz="1200" dirty="0">
                        <a:latin typeface="+mn-lt"/>
                      </a:endParaRP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latin typeface="+mn-lt"/>
                        </a:rPr>
                        <a:t>8 </a:t>
                      </a:r>
                      <a:r>
                        <a:rPr lang="lt-LT" sz="1200" dirty="0" err="1">
                          <a:latin typeface="+mn-lt"/>
                        </a:rPr>
                        <a:t>seats</a:t>
                      </a:r>
                      <a:endParaRPr lang="lt-LT" sz="1200" dirty="0">
                        <a:latin typeface="+mn-lt"/>
                      </a:endParaRPr>
                    </a:p>
                    <a:p>
                      <a:pPr algn="ctr"/>
                      <a:r>
                        <a:rPr lang="fr-FR" sz="1200" dirty="0" err="1">
                          <a:latin typeface="+mn-lt"/>
                        </a:rPr>
                        <a:t>Width</a:t>
                      </a:r>
                      <a:r>
                        <a:rPr lang="fr-FR" sz="1200" dirty="0">
                          <a:latin typeface="+mn-lt"/>
                        </a:rPr>
                        <a:t>: 2400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758</a:t>
                      </a:r>
                      <a:r>
                        <a:rPr lang="fr-FR" sz="1200" dirty="0">
                          <a:latin typeface="+mn-lt"/>
                        </a:rPr>
                        <a:t> mm</a:t>
                      </a:r>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t>8 </a:t>
                      </a:r>
                      <a:r>
                        <a:rPr lang="lt-LT" sz="1200" dirty="0" err="1">
                          <a:latin typeface="+mn-lt"/>
                        </a:rPr>
                        <a:t>seats</a:t>
                      </a:r>
                      <a:endParaRPr lang="lt-LT" sz="1200" dirty="0"/>
                    </a:p>
                    <a:p>
                      <a:pPr algn="ctr"/>
                      <a:r>
                        <a:rPr lang="fr-FR" sz="1200" dirty="0" err="1">
                          <a:latin typeface="+mn-lt"/>
                        </a:rPr>
                        <a:t>Width</a:t>
                      </a:r>
                      <a:r>
                        <a:rPr lang="lt-LT" sz="1200" dirty="0"/>
                        <a:t>: 2800 mm</a:t>
                      </a:r>
                    </a:p>
                    <a:p>
                      <a:pPr algn="ctr"/>
                      <a:r>
                        <a:rPr lang="fr-FR" sz="1200" dirty="0" err="1">
                          <a:latin typeface="+mn-lt"/>
                        </a:rPr>
                        <a:t>Depth</a:t>
                      </a:r>
                      <a:r>
                        <a:rPr lang="lt-LT" sz="1200" dirty="0"/>
                        <a:t>: 1200 mm</a:t>
                      </a:r>
                    </a:p>
                    <a:p>
                      <a:pPr algn="ctr"/>
                      <a:r>
                        <a:rPr lang="fr-FR" sz="1200" dirty="0" err="1">
                          <a:latin typeface="+mn-lt"/>
                        </a:rPr>
                        <a:t>Height</a:t>
                      </a:r>
                      <a:r>
                        <a:rPr lang="lt-LT" sz="1200" dirty="0"/>
                        <a:t>: </a:t>
                      </a:r>
                      <a:r>
                        <a:rPr lang="lt-LT" sz="1200" dirty="0">
                          <a:latin typeface="+mn-lt"/>
                        </a:rPr>
                        <a:t>758</a:t>
                      </a:r>
                      <a:r>
                        <a:rPr lang="lt-LT" sz="1200" dirty="0"/>
                        <a:t> mm</a:t>
                      </a:r>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Wide selection of power </a:t>
                      </a:r>
                      <a:r>
                        <a:rPr lang="lt-LT" sz="1200" dirty="0" err="1"/>
                        <a:t>units</a:t>
                      </a:r>
                      <a:endParaRPr lang="en-US"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29122"/>
                  </a:ext>
                </a:extLst>
              </a:tr>
            </a:tbl>
          </a:graphicData>
        </a:graphic>
      </p:graphicFrame>
      <p:sp>
        <p:nvSpPr>
          <p:cNvPr id="15" name="Text Placeholder 4">
            <a:extLst>
              <a:ext uri="{FF2B5EF4-FFF2-40B4-BE49-F238E27FC236}">
                <a16:creationId xmlns:a16="http://schemas.microsoft.com/office/drawing/2014/main" id="{FCF2BE8F-2815-481B-5028-48BBAB1EA98B}"/>
              </a:ext>
            </a:extLst>
          </p:cNvPr>
          <p:cNvSpPr txBox="1">
            <a:spLocks/>
          </p:cNvSpPr>
          <p:nvPr/>
        </p:nvSpPr>
        <p:spPr>
          <a:xfrm>
            <a:off x="479425" y="425537"/>
            <a:ext cx="2880000" cy="285741"/>
          </a:xfrm>
          <a:prstGeom prst="rect">
            <a:avLst/>
          </a:prstGeom>
        </p:spPr>
        <p:txBody>
          <a:bodyPr vert="horz" lIns="0" tIns="45720" rIns="0" bIns="45720" rtlCol="0">
            <a:norm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PARTHOS </a:t>
            </a:r>
            <a:r>
              <a:rPr lang="lt-LT" dirty="0" err="1"/>
              <a:t>meeting</a:t>
            </a:r>
            <a:r>
              <a:rPr lang="lt-LT" dirty="0"/>
              <a:t> </a:t>
            </a:r>
            <a:r>
              <a:rPr lang="lt-LT" dirty="0" err="1"/>
              <a:t>tables</a:t>
            </a:r>
            <a:endParaRPr lang="lt-LT" dirty="0"/>
          </a:p>
        </p:txBody>
      </p:sp>
      <p:sp>
        <p:nvSpPr>
          <p:cNvPr id="55" name="TextBox 54">
            <a:extLst>
              <a:ext uri="{FF2B5EF4-FFF2-40B4-BE49-F238E27FC236}">
                <a16:creationId xmlns:a16="http://schemas.microsoft.com/office/drawing/2014/main" id="{8561E015-D15A-48A5-AECC-FEA0AFC101EA}"/>
              </a:ext>
            </a:extLst>
          </p:cNvPr>
          <p:cNvSpPr txBox="1"/>
          <p:nvPr/>
        </p:nvSpPr>
        <p:spPr>
          <a:xfrm>
            <a:off x="9153525" y="4572000"/>
            <a:ext cx="3038476" cy="253916"/>
          </a:xfrm>
          <a:prstGeom prst="rect">
            <a:avLst/>
          </a:prstGeom>
          <a:noFill/>
        </p:spPr>
        <p:txBody>
          <a:bodyPr wrap="square" rtlCol="0">
            <a:spAutoFit/>
          </a:bodyPr>
          <a:lstStyle/>
          <a:p>
            <a:pPr algn="ctr"/>
            <a:r>
              <a:rPr lang="lt-LT" sz="1050" dirty="0" err="1">
                <a:latin typeface="Visuelt Pro Medium" panose="020B0603050202040104" pitchFamily="34" charset="0"/>
              </a:rPr>
              <a:t>Grommet</a:t>
            </a:r>
            <a:r>
              <a:rPr lang="lt-LT" sz="1050" dirty="0">
                <a:latin typeface="Visuelt Pro Medium" panose="020B0603050202040104" pitchFamily="34" charset="0"/>
              </a:rPr>
              <a:t> </a:t>
            </a:r>
            <a:r>
              <a:rPr lang="lt-LT" sz="1050" dirty="0" err="1">
                <a:latin typeface="Visuelt Pro Medium" panose="020B0603050202040104" pitchFamily="34" charset="0"/>
              </a:rPr>
              <a:t>for</a:t>
            </a:r>
            <a:r>
              <a:rPr lang="lt-LT" sz="1050" dirty="0">
                <a:latin typeface="Visuelt Pro Medium" panose="020B0603050202040104" pitchFamily="34" charset="0"/>
              </a:rPr>
              <a:t> </a:t>
            </a:r>
            <a:r>
              <a:rPr lang="lt-LT" sz="1050" dirty="0" err="1">
                <a:latin typeface="Visuelt Pro Medium" panose="020B0603050202040104" pitchFamily="34" charset="0"/>
              </a:rPr>
              <a:t>wire</a:t>
            </a:r>
            <a:r>
              <a:rPr lang="lt-LT" sz="1050" dirty="0">
                <a:latin typeface="Visuelt Pro Medium" panose="020B0603050202040104" pitchFamily="34" charset="0"/>
              </a:rPr>
              <a:t> </a:t>
            </a:r>
            <a:r>
              <a:rPr lang="lt-LT" sz="1050" dirty="0" err="1">
                <a:latin typeface="Visuelt Pro Medium" panose="020B0603050202040104" pitchFamily="34" charset="0"/>
              </a:rPr>
              <a:t>management</a:t>
            </a:r>
            <a:endParaRPr lang="lt-LT" sz="1050" dirty="0">
              <a:latin typeface="Visuelt Pro Medium" panose="020B0603050202040104" pitchFamily="34" charset="0"/>
            </a:endParaRPr>
          </a:p>
        </p:txBody>
      </p:sp>
      <p:pic>
        <p:nvPicPr>
          <p:cNvPr id="2" name="Picture 1">
            <a:extLst>
              <a:ext uri="{FF2B5EF4-FFF2-40B4-BE49-F238E27FC236}">
                <a16:creationId xmlns:a16="http://schemas.microsoft.com/office/drawing/2014/main" id="{464E263F-39BC-65FE-9478-36AAE84B5D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95" t="16103" b="18056"/>
          <a:stretch/>
        </p:blipFill>
        <p:spPr>
          <a:xfrm>
            <a:off x="1642662" y="2172415"/>
            <a:ext cx="1566080" cy="1185148"/>
          </a:xfrm>
          <a:prstGeom prst="rect">
            <a:avLst/>
          </a:prstGeom>
        </p:spPr>
      </p:pic>
      <p:pic>
        <p:nvPicPr>
          <p:cNvPr id="3" name="Picture 2">
            <a:extLst>
              <a:ext uri="{FF2B5EF4-FFF2-40B4-BE49-F238E27FC236}">
                <a16:creationId xmlns:a16="http://schemas.microsoft.com/office/drawing/2014/main" id="{F7ABDCA3-56E0-3684-A566-20F9DC9C7B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58" t="25962" b="8196"/>
          <a:stretch/>
        </p:blipFill>
        <p:spPr>
          <a:xfrm>
            <a:off x="1654694" y="4572000"/>
            <a:ext cx="1550544" cy="1185148"/>
          </a:xfrm>
          <a:prstGeom prst="rect">
            <a:avLst/>
          </a:prstGeom>
        </p:spPr>
      </p:pic>
      <p:pic>
        <p:nvPicPr>
          <p:cNvPr id="11" name="Picture 10">
            <a:extLst>
              <a:ext uri="{FF2B5EF4-FFF2-40B4-BE49-F238E27FC236}">
                <a16:creationId xmlns:a16="http://schemas.microsoft.com/office/drawing/2014/main" id="{187AD39D-6B3A-E407-1445-FB98B7556B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93" t="16103" b="18056"/>
          <a:stretch/>
        </p:blipFill>
        <p:spPr>
          <a:xfrm>
            <a:off x="33468" y="2172415"/>
            <a:ext cx="1551726" cy="1185148"/>
          </a:xfrm>
          <a:prstGeom prst="rect">
            <a:avLst/>
          </a:prstGeom>
        </p:spPr>
      </p:pic>
      <p:pic>
        <p:nvPicPr>
          <p:cNvPr id="12" name="Picture 11">
            <a:extLst>
              <a:ext uri="{FF2B5EF4-FFF2-40B4-BE49-F238E27FC236}">
                <a16:creationId xmlns:a16="http://schemas.microsoft.com/office/drawing/2014/main" id="{323AA8E9-747C-0989-2D6D-FA1394A98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31" t="21084" b="9633"/>
          <a:stretch/>
        </p:blipFill>
        <p:spPr>
          <a:xfrm>
            <a:off x="0" y="4484193"/>
            <a:ext cx="1590623" cy="1247072"/>
          </a:xfrm>
          <a:prstGeom prst="rect">
            <a:avLst/>
          </a:prstGeom>
        </p:spPr>
      </p:pic>
      <p:pic>
        <p:nvPicPr>
          <p:cNvPr id="13" name="Picture 12">
            <a:extLst>
              <a:ext uri="{FF2B5EF4-FFF2-40B4-BE49-F238E27FC236}">
                <a16:creationId xmlns:a16="http://schemas.microsoft.com/office/drawing/2014/main" id="{12EC28ED-CE47-ACF0-A7E4-FCB95679C8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968" t="21084" b="9633"/>
          <a:stretch/>
        </p:blipFill>
        <p:spPr>
          <a:xfrm>
            <a:off x="3239648" y="4484193"/>
            <a:ext cx="1602582" cy="1247072"/>
          </a:xfrm>
          <a:prstGeom prst="rect">
            <a:avLst/>
          </a:prstGeom>
        </p:spPr>
      </p:pic>
      <p:pic>
        <p:nvPicPr>
          <p:cNvPr id="16" name="Picture 15">
            <a:extLst>
              <a:ext uri="{FF2B5EF4-FFF2-40B4-BE49-F238E27FC236}">
                <a16:creationId xmlns:a16="http://schemas.microsoft.com/office/drawing/2014/main" id="{FE934DD3-EF5F-6EFD-84A5-BFE3693492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755" t="16103" r="241" b="18056"/>
          <a:stretch/>
        </p:blipFill>
        <p:spPr>
          <a:xfrm>
            <a:off x="3266210" y="2172415"/>
            <a:ext cx="1566080" cy="1185148"/>
          </a:xfrm>
          <a:prstGeom prst="rect">
            <a:avLst/>
          </a:prstGeom>
        </p:spPr>
      </p:pic>
      <p:pic>
        <p:nvPicPr>
          <p:cNvPr id="17" name="Picture 16">
            <a:extLst>
              <a:ext uri="{FF2B5EF4-FFF2-40B4-BE49-F238E27FC236}">
                <a16:creationId xmlns:a16="http://schemas.microsoft.com/office/drawing/2014/main" id="{17B1B604-6933-7672-E6B8-63CB79CD2D8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6771" b="14408"/>
          <a:stretch/>
        </p:blipFill>
        <p:spPr>
          <a:xfrm>
            <a:off x="9899502" y="5081189"/>
            <a:ext cx="1550544" cy="912056"/>
          </a:xfrm>
          <a:prstGeom prst="rect">
            <a:avLst/>
          </a:prstGeom>
        </p:spPr>
      </p:pic>
      <p:pic>
        <p:nvPicPr>
          <p:cNvPr id="6" name="Picture 5">
            <a:extLst>
              <a:ext uri="{FF2B5EF4-FFF2-40B4-BE49-F238E27FC236}">
                <a16:creationId xmlns:a16="http://schemas.microsoft.com/office/drawing/2014/main" id="{AF7BC895-CE4D-1D97-33EA-BC14567185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33549" y="4718765"/>
            <a:ext cx="1800000" cy="1012500"/>
          </a:xfrm>
          <a:prstGeom prst="rect">
            <a:avLst/>
          </a:prstGeom>
        </p:spPr>
      </p:pic>
      <p:pic>
        <p:nvPicPr>
          <p:cNvPr id="7" name="Picture 6">
            <a:extLst>
              <a:ext uri="{FF2B5EF4-FFF2-40B4-BE49-F238E27FC236}">
                <a16:creationId xmlns:a16="http://schemas.microsoft.com/office/drawing/2014/main" id="{5A57C920-34A1-E71B-4BF5-78C249B655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3549" y="2182283"/>
            <a:ext cx="1800000" cy="1012500"/>
          </a:xfrm>
          <a:prstGeom prst="rect">
            <a:avLst/>
          </a:prstGeom>
        </p:spPr>
      </p:pic>
      <p:sp>
        <p:nvSpPr>
          <p:cNvPr id="9" name="TextBox 8">
            <a:extLst>
              <a:ext uri="{FF2B5EF4-FFF2-40B4-BE49-F238E27FC236}">
                <a16:creationId xmlns:a16="http://schemas.microsoft.com/office/drawing/2014/main" id="{BCBF7E69-B65E-0766-1BD4-323C0EC63562}"/>
              </a:ext>
            </a:extLst>
          </p:cNvPr>
          <p:cNvSpPr txBox="1"/>
          <p:nvPr/>
        </p:nvSpPr>
        <p:spPr>
          <a:xfrm>
            <a:off x="5033550" y="2186647"/>
            <a:ext cx="1800000" cy="253916"/>
          </a:xfrm>
          <a:prstGeom prst="rect">
            <a:avLst/>
          </a:prstGeom>
          <a:noFill/>
        </p:spPr>
        <p:txBody>
          <a:bodyPr wrap="square" rtlCol="0">
            <a:spAutoFit/>
          </a:bodyPr>
          <a:lstStyle/>
          <a:p>
            <a:r>
              <a:rPr lang="lt-LT" sz="1050">
                <a:latin typeface="Visuelt Pro Medium" panose="020B0603050202040104" pitchFamily="34" charset="0"/>
              </a:rPr>
              <a:t>Type of edge</a:t>
            </a:r>
          </a:p>
        </p:txBody>
      </p:sp>
      <p:sp>
        <p:nvSpPr>
          <p:cNvPr id="10" name="TextBox 9">
            <a:extLst>
              <a:ext uri="{FF2B5EF4-FFF2-40B4-BE49-F238E27FC236}">
                <a16:creationId xmlns:a16="http://schemas.microsoft.com/office/drawing/2014/main" id="{5B31D71A-1FDF-A970-3534-D6DA978D59D1}"/>
              </a:ext>
            </a:extLst>
          </p:cNvPr>
          <p:cNvSpPr txBox="1"/>
          <p:nvPr/>
        </p:nvSpPr>
        <p:spPr>
          <a:xfrm>
            <a:off x="5033549" y="4718765"/>
            <a:ext cx="1365579" cy="253916"/>
          </a:xfrm>
          <a:prstGeom prst="rect">
            <a:avLst/>
          </a:prstGeom>
          <a:noFill/>
        </p:spPr>
        <p:txBody>
          <a:bodyPr wrap="square" rtlCol="0">
            <a:spAutoFit/>
          </a:bodyPr>
          <a:lstStyle/>
          <a:p>
            <a:r>
              <a:rPr lang="lt-LT" sz="1050">
                <a:latin typeface="Visuelt Pro Medium" panose="020B0603050202040104" pitchFamily="34" charset="0"/>
              </a:rPr>
              <a:t>Type of edge</a:t>
            </a:r>
          </a:p>
        </p:txBody>
      </p:sp>
      <p:pic>
        <p:nvPicPr>
          <p:cNvPr id="19" name="Picture 18">
            <a:extLst>
              <a:ext uri="{FF2B5EF4-FFF2-40B4-BE49-F238E27FC236}">
                <a16:creationId xmlns:a16="http://schemas.microsoft.com/office/drawing/2014/main" id="{6F82156E-9292-DB1A-5C5B-9EF82DE232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4051" y="3840676"/>
            <a:ext cx="360000" cy="360000"/>
          </a:xfrm>
          <a:prstGeom prst="rect">
            <a:avLst/>
          </a:prstGeom>
        </p:spPr>
      </p:pic>
      <p:pic>
        <p:nvPicPr>
          <p:cNvPr id="21" name="Picture 20">
            <a:extLst>
              <a:ext uri="{FF2B5EF4-FFF2-40B4-BE49-F238E27FC236}">
                <a16:creationId xmlns:a16="http://schemas.microsoft.com/office/drawing/2014/main" id="{F2E61A0F-C101-48F9-35BF-C1DC2D10F6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33549" y="3313403"/>
            <a:ext cx="360000" cy="360000"/>
          </a:xfrm>
          <a:prstGeom prst="rect">
            <a:avLst/>
          </a:prstGeom>
          <a:ln w="3175">
            <a:solidFill>
              <a:schemeClr val="tx1"/>
            </a:solidFill>
          </a:ln>
        </p:spPr>
      </p:pic>
      <p:pic>
        <p:nvPicPr>
          <p:cNvPr id="22" name="Picture 21">
            <a:extLst>
              <a:ext uri="{FF2B5EF4-FFF2-40B4-BE49-F238E27FC236}">
                <a16:creationId xmlns:a16="http://schemas.microsoft.com/office/drawing/2014/main" id="{2BCF4EF0-85F9-EBAD-D26A-CBBE3B3399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47620" y="3315206"/>
            <a:ext cx="360000" cy="360000"/>
          </a:xfrm>
          <a:prstGeom prst="rect">
            <a:avLst/>
          </a:prstGeom>
        </p:spPr>
      </p:pic>
      <p:pic>
        <p:nvPicPr>
          <p:cNvPr id="23" name="Picture 22">
            <a:extLst>
              <a:ext uri="{FF2B5EF4-FFF2-40B4-BE49-F238E27FC236}">
                <a16:creationId xmlns:a16="http://schemas.microsoft.com/office/drawing/2014/main" id="{0D026742-61A0-F0D8-B0A3-0FD92A3547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33549" y="3848551"/>
            <a:ext cx="360000" cy="360000"/>
          </a:xfrm>
          <a:prstGeom prst="rect">
            <a:avLst/>
          </a:prstGeom>
        </p:spPr>
      </p:pic>
      <p:pic>
        <p:nvPicPr>
          <p:cNvPr id="24" name="Picture 23">
            <a:extLst>
              <a:ext uri="{FF2B5EF4-FFF2-40B4-BE49-F238E27FC236}">
                <a16:creationId xmlns:a16="http://schemas.microsoft.com/office/drawing/2014/main" id="{0CE01717-DECF-44E9-704E-39AC61FE879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44051" y="3315206"/>
            <a:ext cx="360000" cy="360000"/>
          </a:xfrm>
          <a:prstGeom prst="rect">
            <a:avLst/>
          </a:prstGeom>
        </p:spPr>
      </p:pic>
      <p:pic>
        <p:nvPicPr>
          <p:cNvPr id="25" name="Picture 24">
            <a:extLst>
              <a:ext uri="{FF2B5EF4-FFF2-40B4-BE49-F238E27FC236}">
                <a16:creationId xmlns:a16="http://schemas.microsoft.com/office/drawing/2014/main" id="{A4739CED-197F-3DC1-2690-776383C8836E}"/>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5033549" y="5845937"/>
            <a:ext cx="360000" cy="360000"/>
          </a:xfrm>
          <a:prstGeom prst="rect">
            <a:avLst/>
          </a:prstGeom>
          <a:ln w="3175">
            <a:solidFill>
              <a:schemeClr val="tx1"/>
            </a:solidFill>
          </a:ln>
        </p:spPr>
      </p:pic>
      <p:pic>
        <p:nvPicPr>
          <p:cNvPr id="35" name="Picture 34">
            <a:extLst>
              <a:ext uri="{FF2B5EF4-FFF2-40B4-BE49-F238E27FC236}">
                <a16:creationId xmlns:a16="http://schemas.microsoft.com/office/drawing/2014/main" id="{25862A24-852C-D08B-1640-B5E9F5988608}"/>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5544051" y="5847740"/>
            <a:ext cx="360000" cy="360000"/>
          </a:xfrm>
          <a:prstGeom prst="rect">
            <a:avLst/>
          </a:prstGeom>
          <a:ln w="3175">
            <a:solidFill>
              <a:schemeClr val="tx1"/>
            </a:solidFill>
          </a:ln>
        </p:spPr>
      </p:pic>
      <p:pic>
        <p:nvPicPr>
          <p:cNvPr id="36" name="Picture 35">
            <a:extLst>
              <a:ext uri="{FF2B5EF4-FFF2-40B4-BE49-F238E27FC236}">
                <a16:creationId xmlns:a16="http://schemas.microsoft.com/office/drawing/2014/main" id="{303EFA39-DDCF-23C9-D87B-8077EF948F8A}"/>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033549" y="6381848"/>
            <a:ext cx="360000" cy="360000"/>
          </a:xfrm>
          <a:prstGeom prst="rect">
            <a:avLst/>
          </a:prstGeom>
        </p:spPr>
      </p:pic>
      <p:pic>
        <p:nvPicPr>
          <p:cNvPr id="46" name="Picture 45">
            <a:extLst>
              <a:ext uri="{FF2B5EF4-FFF2-40B4-BE49-F238E27FC236}">
                <a16:creationId xmlns:a16="http://schemas.microsoft.com/office/drawing/2014/main" id="{705E4059-7B13-0813-B4FB-8AE457B79C5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44051" y="6383651"/>
            <a:ext cx="360000" cy="360000"/>
          </a:xfrm>
          <a:prstGeom prst="rect">
            <a:avLst/>
          </a:prstGeom>
        </p:spPr>
      </p:pic>
      <p:pic>
        <p:nvPicPr>
          <p:cNvPr id="48" name="Picture 47">
            <a:extLst>
              <a:ext uri="{FF2B5EF4-FFF2-40B4-BE49-F238E27FC236}">
                <a16:creationId xmlns:a16="http://schemas.microsoft.com/office/drawing/2014/main" id="{439E23A3-E1CE-2416-DABE-8DFD6509F68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76295"/>
          <a:stretch/>
        </p:blipFill>
        <p:spPr>
          <a:xfrm>
            <a:off x="5546260" y="6122404"/>
            <a:ext cx="360000" cy="85336"/>
          </a:xfrm>
          <a:prstGeom prst="rect">
            <a:avLst/>
          </a:prstGeom>
        </p:spPr>
      </p:pic>
      <p:sp>
        <p:nvSpPr>
          <p:cNvPr id="65" name="TextBox 64">
            <a:extLst>
              <a:ext uri="{FF2B5EF4-FFF2-40B4-BE49-F238E27FC236}">
                <a16:creationId xmlns:a16="http://schemas.microsoft.com/office/drawing/2014/main" id="{954991B8-5C71-62B9-FA4F-166E594C1EAF}"/>
              </a:ext>
            </a:extLst>
          </p:cNvPr>
          <p:cNvSpPr txBox="1"/>
          <p:nvPr/>
        </p:nvSpPr>
        <p:spPr>
          <a:xfrm>
            <a:off x="4860865" y="4384764"/>
            <a:ext cx="2120960" cy="276999"/>
          </a:xfrm>
          <a:prstGeom prst="rect">
            <a:avLst/>
          </a:prstGeom>
          <a:noFill/>
        </p:spPr>
        <p:txBody>
          <a:bodyPr wrap="square" rtlCol="0">
            <a:spAutoFit/>
          </a:bodyPr>
          <a:lstStyle/>
          <a:p>
            <a:pPr algn="ctr"/>
            <a:r>
              <a:rPr lang="lt-LT" sz="1200"/>
              <a:t>HPL / HPL Fenix</a:t>
            </a:r>
          </a:p>
        </p:txBody>
      </p:sp>
      <p:grpSp>
        <p:nvGrpSpPr>
          <p:cNvPr id="5" name="Group 4">
            <a:extLst>
              <a:ext uri="{FF2B5EF4-FFF2-40B4-BE49-F238E27FC236}">
                <a16:creationId xmlns:a16="http://schemas.microsoft.com/office/drawing/2014/main" id="{66546271-2664-DBCF-B068-A71D5AAD7384}"/>
              </a:ext>
            </a:extLst>
          </p:cNvPr>
          <p:cNvGrpSpPr/>
          <p:nvPr/>
        </p:nvGrpSpPr>
        <p:grpSpPr>
          <a:xfrm>
            <a:off x="7238281" y="2349648"/>
            <a:ext cx="1703643" cy="4070232"/>
            <a:chOff x="5148323" y="2566309"/>
            <a:chExt cx="1617018" cy="3863273"/>
          </a:xfrm>
        </p:grpSpPr>
        <p:sp>
          <p:nvSpPr>
            <p:cNvPr id="8" name="Rectangle 7">
              <a:extLst>
                <a:ext uri="{FF2B5EF4-FFF2-40B4-BE49-F238E27FC236}">
                  <a16:creationId xmlns:a16="http://schemas.microsoft.com/office/drawing/2014/main" id="{6558699D-4530-8EB8-51C2-4DC4717B717C}"/>
                </a:ext>
              </a:extLst>
            </p:cNvPr>
            <p:cNvSpPr/>
            <p:nvPr/>
          </p:nvSpPr>
          <p:spPr>
            <a:xfrm>
              <a:off x="5722378" y="2566309"/>
              <a:ext cx="468000" cy="468000"/>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4" name="Rectangle 13">
              <a:extLst>
                <a:ext uri="{FF2B5EF4-FFF2-40B4-BE49-F238E27FC236}">
                  <a16:creationId xmlns:a16="http://schemas.microsoft.com/office/drawing/2014/main" id="{CA799115-1048-C433-11D6-84B28BDFCFAA}"/>
                </a:ext>
              </a:extLst>
            </p:cNvPr>
            <p:cNvSpPr/>
            <p:nvPr/>
          </p:nvSpPr>
          <p:spPr>
            <a:xfrm>
              <a:off x="5722378" y="5961582"/>
              <a:ext cx="468000" cy="468000"/>
            </a:xfrm>
            <a:prstGeom prst="rect">
              <a:avLst/>
            </a:prstGeom>
            <a:blipFill dpi="0" rotWithShape="1">
              <a:blip r:embed="rId21"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Rectangle 17">
              <a:extLst>
                <a:ext uri="{FF2B5EF4-FFF2-40B4-BE49-F238E27FC236}">
                  <a16:creationId xmlns:a16="http://schemas.microsoft.com/office/drawing/2014/main" id="{AFA28D99-E9E5-C394-C43B-A6EF3E031A9B}"/>
                </a:ext>
              </a:extLst>
            </p:cNvPr>
            <p:cNvSpPr/>
            <p:nvPr/>
          </p:nvSpPr>
          <p:spPr>
            <a:xfrm>
              <a:off x="6297341" y="5961582"/>
              <a:ext cx="468000" cy="468000"/>
            </a:xfrm>
            <a:prstGeom prst="rect">
              <a:avLst/>
            </a:prstGeom>
            <a:blipFill dpi="0" rotWithShape="1">
              <a:blip r:embed="rId22"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Rectangle 19">
              <a:extLst>
                <a:ext uri="{FF2B5EF4-FFF2-40B4-BE49-F238E27FC236}">
                  <a16:creationId xmlns:a16="http://schemas.microsoft.com/office/drawing/2014/main" id="{3CAEF45D-CDFD-A66E-731F-6277808CC0E7}"/>
                </a:ext>
              </a:extLst>
            </p:cNvPr>
            <p:cNvSpPr/>
            <p:nvPr/>
          </p:nvSpPr>
          <p:spPr>
            <a:xfrm>
              <a:off x="5148323" y="2566309"/>
              <a:ext cx="468000" cy="468000"/>
            </a:xfrm>
            <a:prstGeom prst="rect">
              <a:avLst/>
            </a:prstGeom>
            <a:blipFill dpi="0" rotWithShape="1">
              <a:blip r:embed="rId23"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6" name="Rectangle 25">
              <a:extLst>
                <a:ext uri="{FF2B5EF4-FFF2-40B4-BE49-F238E27FC236}">
                  <a16:creationId xmlns:a16="http://schemas.microsoft.com/office/drawing/2014/main" id="{43E2F8B6-C064-4909-8A3C-8DB68F1FA760}"/>
                </a:ext>
              </a:extLst>
            </p:cNvPr>
            <p:cNvSpPr/>
            <p:nvPr/>
          </p:nvSpPr>
          <p:spPr>
            <a:xfrm>
              <a:off x="5148323" y="5961582"/>
              <a:ext cx="468000" cy="468000"/>
            </a:xfrm>
            <a:prstGeom prst="rect">
              <a:avLst/>
            </a:prstGeom>
            <a:blipFill dpi="0" rotWithShape="1">
              <a:blip r:embed="rId24"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7" name="Picture 26" descr="A close-up of a grey surface&#10;&#10;AI-generated content may be incorrect.">
              <a:extLst>
                <a:ext uri="{FF2B5EF4-FFF2-40B4-BE49-F238E27FC236}">
                  <a16:creationId xmlns:a16="http://schemas.microsoft.com/office/drawing/2014/main" id="{1FF1E963-EE36-FF1D-1434-1B445FE7E97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97341" y="2566309"/>
              <a:ext cx="468000" cy="468000"/>
            </a:xfrm>
            <a:prstGeom prst="rect">
              <a:avLst/>
            </a:prstGeom>
            <a:ln w="12700">
              <a:solidFill>
                <a:srgbClr val="8A8A8A"/>
              </a:solidFill>
            </a:ln>
          </p:spPr>
        </p:pic>
        <p:pic>
          <p:nvPicPr>
            <p:cNvPr id="28" name="Picture 27">
              <a:extLst>
                <a:ext uri="{FF2B5EF4-FFF2-40B4-BE49-F238E27FC236}">
                  <a16:creationId xmlns:a16="http://schemas.microsoft.com/office/drawing/2014/main" id="{10865052-6573-4006-322B-5B16BB34F511}"/>
                </a:ext>
              </a:extLst>
            </p:cNvPr>
            <p:cNvPicPr>
              <a:picLocks noChangeAspect="1"/>
            </p:cNvPicPr>
            <p:nvPr/>
          </p:nvPicPr>
          <p:blipFill>
            <a:blip r:embed="rId26"/>
            <a:srcRect/>
            <a:stretch/>
          </p:blipFill>
          <p:spPr>
            <a:xfrm>
              <a:off x="5148323" y="3674117"/>
              <a:ext cx="468000" cy="468000"/>
            </a:xfrm>
            <a:prstGeom prst="rect">
              <a:avLst/>
            </a:prstGeom>
            <a:ln w="12700">
              <a:solidFill>
                <a:srgbClr val="8A8A8A"/>
              </a:solidFill>
            </a:ln>
          </p:spPr>
        </p:pic>
        <p:pic>
          <p:nvPicPr>
            <p:cNvPr id="29" name="Picture 28" descr="A close-up of a red surface&#10;&#10;AI-generated content may be incorrect.">
              <a:extLst>
                <a:ext uri="{FF2B5EF4-FFF2-40B4-BE49-F238E27FC236}">
                  <a16:creationId xmlns:a16="http://schemas.microsoft.com/office/drawing/2014/main" id="{D02924D1-EE2D-111A-F2C9-EC1161C79C5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297341" y="3114524"/>
              <a:ext cx="468000" cy="468000"/>
            </a:xfrm>
            <a:prstGeom prst="rect">
              <a:avLst/>
            </a:prstGeom>
            <a:ln w="12700">
              <a:solidFill>
                <a:srgbClr val="8A8A8A"/>
              </a:solidFill>
            </a:ln>
          </p:spPr>
        </p:pic>
        <p:pic>
          <p:nvPicPr>
            <p:cNvPr id="30" name="Picture 29" descr="A close-up of a brown surface&#10;&#10;AI-generated content may be incorrect.">
              <a:extLst>
                <a:ext uri="{FF2B5EF4-FFF2-40B4-BE49-F238E27FC236}">
                  <a16:creationId xmlns:a16="http://schemas.microsoft.com/office/drawing/2014/main" id="{66020320-D7D7-92F7-51E0-A7DE83B3C30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22378" y="3679817"/>
              <a:ext cx="476154" cy="462299"/>
            </a:xfrm>
            <a:prstGeom prst="rect">
              <a:avLst/>
            </a:prstGeom>
            <a:ln w="12700">
              <a:solidFill>
                <a:srgbClr val="8A8A8A"/>
              </a:solidFill>
            </a:ln>
          </p:spPr>
        </p:pic>
        <p:pic>
          <p:nvPicPr>
            <p:cNvPr id="31" name="Picture 30">
              <a:extLst>
                <a:ext uri="{FF2B5EF4-FFF2-40B4-BE49-F238E27FC236}">
                  <a16:creationId xmlns:a16="http://schemas.microsoft.com/office/drawing/2014/main" id="{09EB8797-8AB1-EF81-8C8F-EA299BAAC57A}"/>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p:blipFill>
          <p:spPr>
            <a:xfrm>
              <a:off x="6297341" y="4806277"/>
              <a:ext cx="468000" cy="468000"/>
            </a:xfrm>
            <a:prstGeom prst="rect">
              <a:avLst/>
            </a:prstGeom>
            <a:ln w="12700">
              <a:solidFill>
                <a:srgbClr val="8A8A8A"/>
              </a:solidFill>
            </a:ln>
          </p:spPr>
        </p:pic>
        <p:pic>
          <p:nvPicPr>
            <p:cNvPr id="32" name="Picture 31">
              <a:extLst>
                <a:ext uri="{FF2B5EF4-FFF2-40B4-BE49-F238E27FC236}">
                  <a16:creationId xmlns:a16="http://schemas.microsoft.com/office/drawing/2014/main" id="{211C34D5-FC91-2511-84E3-271B91E02B92}"/>
                </a:ext>
              </a:extLst>
            </p:cNvPr>
            <p:cNvPicPr>
              <a:picLocks noChangeAspect="1"/>
            </p:cNvPicPr>
            <p:nvPr/>
          </p:nvPicPr>
          <p:blipFill>
            <a:blip r:embed="rId30"/>
            <a:srcRect/>
            <a:stretch/>
          </p:blipFill>
          <p:spPr>
            <a:xfrm>
              <a:off x="5722378" y="4246326"/>
              <a:ext cx="481620" cy="468000"/>
            </a:xfrm>
            <a:prstGeom prst="rect">
              <a:avLst/>
            </a:prstGeom>
            <a:ln w="12700">
              <a:solidFill>
                <a:srgbClr val="8A8A8A"/>
              </a:solidFill>
            </a:ln>
          </p:spPr>
        </p:pic>
        <p:pic>
          <p:nvPicPr>
            <p:cNvPr id="33" name="Picture 32">
              <a:extLst>
                <a:ext uri="{FF2B5EF4-FFF2-40B4-BE49-F238E27FC236}">
                  <a16:creationId xmlns:a16="http://schemas.microsoft.com/office/drawing/2014/main" id="{39AEFFED-D669-DD7B-4E65-47AE7EA525BF}"/>
                </a:ext>
              </a:extLst>
            </p:cNvPr>
            <p:cNvPicPr>
              <a:picLocks noChangeAspect="1"/>
            </p:cNvPicPr>
            <p:nvPr/>
          </p:nvPicPr>
          <p:blipFill>
            <a:blip r:embed="rId31"/>
            <a:srcRect/>
            <a:stretch/>
          </p:blipFill>
          <p:spPr>
            <a:xfrm>
              <a:off x="6297341" y="5379106"/>
              <a:ext cx="468000" cy="468000"/>
            </a:xfrm>
            <a:prstGeom prst="rect">
              <a:avLst/>
            </a:prstGeom>
            <a:ln w="12700">
              <a:solidFill>
                <a:srgbClr val="8A8A8A"/>
              </a:solidFill>
            </a:ln>
          </p:spPr>
        </p:pic>
        <p:pic>
          <p:nvPicPr>
            <p:cNvPr id="34" name="Picture 33">
              <a:extLst>
                <a:ext uri="{FF2B5EF4-FFF2-40B4-BE49-F238E27FC236}">
                  <a16:creationId xmlns:a16="http://schemas.microsoft.com/office/drawing/2014/main" id="{1BBE7DDB-A39A-39DC-EA57-3F6B4D277F34}"/>
                </a:ext>
              </a:extLst>
            </p:cNvPr>
            <p:cNvPicPr>
              <a:picLocks noChangeAspect="1"/>
            </p:cNvPicPr>
            <p:nvPr/>
          </p:nvPicPr>
          <p:blipFill>
            <a:blip r:embed="rId32"/>
            <a:srcRect/>
            <a:stretch/>
          </p:blipFill>
          <p:spPr>
            <a:xfrm>
              <a:off x="5148323" y="4806277"/>
              <a:ext cx="468000" cy="468000"/>
            </a:xfrm>
            <a:prstGeom prst="rect">
              <a:avLst/>
            </a:prstGeom>
            <a:ln w="12700">
              <a:solidFill>
                <a:srgbClr val="8A8A8A"/>
              </a:solidFill>
            </a:ln>
          </p:spPr>
        </p:pic>
        <p:pic>
          <p:nvPicPr>
            <p:cNvPr id="37" name="Picture 36">
              <a:extLst>
                <a:ext uri="{FF2B5EF4-FFF2-40B4-BE49-F238E27FC236}">
                  <a16:creationId xmlns:a16="http://schemas.microsoft.com/office/drawing/2014/main" id="{56DAE22A-3578-0F19-EB46-9A560D297193}"/>
                </a:ext>
              </a:extLst>
            </p:cNvPr>
            <p:cNvPicPr>
              <a:picLocks noChangeAspect="1"/>
            </p:cNvPicPr>
            <p:nvPr/>
          </p:nvPicPr>
          <p:blipFill>
            <a:blip r:embed="rId33" cstate="print">
              <a:extLst>
                <a:ext uri="{28A0092B-C50C-407E-A947-70E740481C1C}">
                  <a14:useLocalDpi xmlns:a14="http://schemas.microsoft.com/office/drawing/2010/main" val="0"/>
                </a:ext>
              </a:extLst>
            </a:blip>
            <a:srcRect/>
            <a:stretch/>
          </p:blipFill>
          <p:spPr>
            <a:xfrm>
              <a:off x="5148323" y="5379106"/>
              <a:ext cx="468000" cy="468000"/>
            </a:xfrm>
            <a:prstGeom prst="rect">
              <a:avLst/>
            </a:prstGeom>
            <a:ln w="12700">
              <a:solidFill>
                <a:srgbClr val="8A8A8A"/>
              </a:solidFill>
            </a:ln>
          </p:spPr>
        </p:pic>
        <p:pic>
          <p:nvPicPr>
            <p:cNvPr id="38" name="Picture 37" descr="A close-up of a paper&#10;&#10;AI-generated content may be incorrect.">
              <a:extLst>
                <a:ext uri="{FF2B5EF4-FFF2-40B4-BE49-F238E27FC236}">
                  <a16:creationId xmlns:a16="http://schemas.microsoft.com/office/drawing/2014/main" id="{EEB784EF-E4D8-B220-8CE9-A9D899A20F28}"/>
                </a:ext>
              </a:extLst>
            </p:cNvPr>
            <p:cNvPicPr>
              <a:picLocks noChangeAspect="1"/>
            </p:cNvPicPr>
            <p:nvPr/>
          </p:nvPicPr>
          <p:blipFill>
            <a:blip r:embed="rId34"/>
            <a:stretch>
              <a:fillRect/>
            </a:stretch>
          </p:blipFill>
          <p:spPr>
            <a:xfrm>
              <a:off x="5148323" y="3114524"/>
              <a:ext cx="468000" cy="468000"/>
            </a:xfrm>
            <a:prstGeom prst="rect">
              <a:avLst/>
            </a:prstGeom>
            <a:ln w="12700">
              <a:solidFill>
                <a:srgbClr val="8A8A8A"/>
              </a:solidFill>
            </a:ln>
          </p:spPr>
        </p:pic>
        <p:pic>
          <p:nvPicPr>
            <p:cNvPr id="39" name="Picture 38">
              <a:extLst>
                <a:ext uri="{FF2B5EF4-FFF2-40B4-BE49-F238E27FC236}">
                  <a16:creationId xmlns:a16="http://schemas.microsoft.com/office/drawing/2014/main" id="{B67E740D-FC66-EBB4-4E2E-3B122B9DFD07}"/>
                </a:ext>
              </a:extLst>
            </p:cNvPr>
            <p:cNvPicPr>
              <a:picLocks noChangeAspect="1"/>
            </p:cNvPicPr>
            <p:nvPr/>
          </p:nvPicPr>
          <p:blipFill>
            <a:blip r:embed="rId35" cstate="print">
              <a:extLst>
                <a:ext uri="{28A0092B-C50C-407E-A947-70E740481C1C}">
                  <a14:useLocalDpi xmlns:a14="http://schemas.microsoft.com/office/drawing/2010/main" val="0"/>
                </a:ext>
              </a:extLst>
            </a:blip>
            <a:srcRect/>
            <a:stretch/>
          </p:blipFill>
          <p:spPr>
            <a:xfrm>
              <a:off x="5722378" y="5379106"/>
              <a:ext cx="468000" cy="481015"/>
            </a:xfrm>
            <a:prstGeom prst="rect">
              <a:avLst/>
            </a:prstGeom>
            <a:ln w="12700">
              <a:solidFill>
                <a:srgbClr val="8A8A8A"/>
              </a:solidFill>
            </a:ln>
          </p:spPr>
        </p:pic>
        <p:pic>
          <p:nvPicPr>
            <p:cNvPr id="40" name="Picture 39">
              <a:extLst>
                <a:ext uri="{FF2B5EF4-FFF2-40B4-BE49-F238E27FC236}">
                  <a16:creationId xmlns:a16="http://schemas.microsoft.com/office/drawing/2014/main" id="{B8D2431C-4A23-986F-272A-175843E9DDBF}"/>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p:blipFill>
          <p:spPr>
            <a:xfrm>
              <a:off x="5722378" y="4806277"/>
              <a:ext cx="468000" cy="468000"/>
            </a:xfrm>
            <a:prstGeom prst="rect">
              <a:avLst/>
            </a:prstGeom>
            <a:ln w="12700">
              <a:solidFill>
                <a:srgbClr val="8A8A8A"/>
              </a:solidFill>
            </a:ln>
          </p:spPr>
        </p:pic>
        <p:pic>
          <p:nvPicPr>
            <p:cNvPr id="41" name="Picture 40">
              <a:extLst>
                <a:ext uri="{FF2B5EF4-FFF2-40B4-BE49-F238E27FC236}">
                  <a16:creationId xmlns:a16="http://schemas.microsoft.com/office/drawing/2014/main" id="{EAAB814D-7712-7A47-CCC3-F72E97971C9B}"/>
                </a:ext>
              </a:extLst>
            </p:cNvPr>
            <p:cNvPicPr>
              <a:picLocks noChangeAspect="1"/>
            </p:cNvPicPr>
            <p:nvPr/>
          </p:nvPicPr>
          <p:blipFill>
            <a:blip r:embed="rId37" cstate="print">
              <a:extLst>
                <a:ext uri="{28A0092B-C50C-407E-A947-70E740481C1C}">
                  <a14:useLocalDpi xmlns:a14="http://schemas.microsoft.com/office/drawing/2010/main" val="0"/>
                </a:ext>
              </a:extLst>
            </a:blip>
            <a:srcRect/>
            <a:stretch/>
          </p:blipFill>
          <p:spPr>
            <a:xfrm>
              <a:off x="5148323" y="4246327"/>
              <a:ext cx="468000" cy="468000"/>
            </a:xfrm>
            <a:prstGeom prst="rect">
              <a:avLst/>
            </a:prstGeom>
            <a:ln w="12700">
              <a:solidFill>
                <a:srgbClr val="8A8A8A"/>
              </a:solidFill>
            </a:ln>
          </p:spPr>
        </p:pic>
        <p:pic>
          <p:nvPicPr>
            <p:cNvPr id="42" name="Picture 41">
              <a:extLst>
                <a:ext uri="{FF2B5EF4-FFF2-40B4-BE49-F238E27FC236}">
                  <a16:creationId xmlns:a16="http://schemas.microsoft.com/office/drawing/2014/main" id="{3F78821B-9A5E-F8C8-9281-C470C2D36D9C}"/>
                </a:ext>
              </a:extLst>
            </p:cNvPr>
            <p:cNvPicPr>
              <a:picLocks noChangeAspect="1"/>
            </p:cNvPicPr>
            <p:nvPr/>
          </p:nvPicPr>
          <p:blipFill>
            <a:blip r:embed="rId38"/>
            <a:srcRect/>
            <a:stretch/>
          </p:blipFill>
          <p:spPr>
            <a:xfrm>
              <a:off x="6297341" y="4246327"/>
              <a:ext cx="468000" cy="468000"/>
            </a:xfrm>
            <a:prstGeom prst="rect">
              <a:avLst/>
            </a:prstGeom>
            <a:ln w="12700">
              <a:solidFill>
                <a:srgbClr val="8A8A8A"/>
              </a:solidFill>
            </a:ln>
          </p:spPr>
        </p:pic>
        <p:pic>
          <p:nvPicPr>
            <p:cNvPr id="43" name="Picture 42">
              <a:extLst>
                <a:ext uri="{FF2B5EF4-FFF2-40B4-BE49-F238E27FC236}">
                  <a16:creationId xmlns:a16="http://schemas.microsoft.com/office/drawing/2014/main" id="{860A82B8-A4C8-1FBE-EFC6-4D4D2CD27AC3}"/>
                </a:ext>
              </a:extLst>
            </p:cNvPr>
            <p:cNvPicPr>
              <a:picLocks noChangeAspect="1"/>
            </p:cNvPicPr>
            <p:nvPr/>
          </p:nvPicPr>
          <p:blipFill>
            <a:blip r:embed="rId39" cstate="print">
              <a:extLst>
                <a:ext uri="{28A0092B-C50C-407E-A947-70E740481C1C}">
                  <a14:useLocalDpi xmlns:a14="http://schemas.microsoft.com/office/drawing/2010/main" val="0"/>
                </a:ext>
              </a:extLst>
            </a:blip>
            <a:srcRect/>
            <a:stretch/>
          </p:blipFill>
          <p:spPr>
            <a:xfrm>
              <a:off x="5722832" y="3114524"/>
              <a:ext cx="468000" cy="468000"/>
            </a:xfrm>
            <a:prstGeom prst="rect">
              <a:avLst/>
            </a:prstGeom>
            <a:ln>
              <a:solidFill>
                <a:srgbClr val="8A8A8A"/>
              </a:solidFill>
            </a:ln>
          </p:spPr>
        </p:pic>
        <p:pic>
          <p:nvPicPr>
            <p:cNvPr id="44" name="Picture 43">
              <a:extLst>
                <a:ext uri="{FF2B5EF4-FFF2-40B4-BE49-F238E27FC236}">
                  <a16:creationId xmlns:a16="http://schemas.microsoft.com/office/drawing/2014/main" id="{BA261908-3254-4011-8F53-E0968A9ED3D3}"/>
                </a:ext>
              </a:extLst>
            </p:cNvPr>
            <p:cNvPicPr>
              <a:picLocks noChangeAspect="1"/>
            </p:cNvPicPr>
            <p:nvPr/>
          </p:nvPicPr>
          <p:blipFill>
            <a:blip r:embed="rId40" cstate="print">
              <a:extLst>
                <a:ext uri="{28A0092B-C50C-407E-A947-70E740481C1C}">
                  <a14:useLocalDpi xmlns:a14="http://schemas.microsoft.com/office/drawing/2010/main" val="0"/>
                </a:ext>
              </a:extLst>
            </a:blip>
            <a:srcRect/>
            <a:stretch/>
          </p:blipFill>
          <p:spPr>
            <a:xfrm>
              <a:off x="6297341" y="3674117"/>
              <a:ext cx="468000" cy="468000"/>
            </a:xfrm>
            <a:prstGeom prst="rect">
              <a:avLst/>
            </a:prstGeom>
            <a:ln>
              <a:solidFill>
                <a:srgbClr val="8A8A8A"/>
              </a:solidFill>
            </a:ln>
          </p:spPr>
        </p:pic>
      </p:grpSp>
    </p:spTree>
    <p:extLst>
      <p:ext uri="{BB962C8B-B14F-4D97-AF65-F5344CB8AC3E}">
        <p14:creationId xmlns:p14="http://schemas.microsoft.com/office/powerpoint/2010/main" val="2417789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658DC7-C5AA-47F4-E66C-B51434D32B91}"/>
              </a:ext>
            </a:extLst>
          </p:cNvPr>
          <p:cNvGraphicFramePr>
            <a:graphicFrameLocks noGrp="1"/>
          </p:cNvGraphicFramePr>
          <p:nvPr>
            <p:extLst>
              <p:ext uri="{D42A27DB-BD31-4B8C-83A1-F6EECF244321}">
                <p14:modId xmlns:p14="http://schemas.microsoft.com/office/powerpoint/2010/main" val="3949954578"/>
              </p:ext>
            </p:extLst>
          </p:nvPr>
        </p:nvGraphicFramePr>
        <p:xfrm>
          <a:off x="-24000" y="1223474"/>
          <a:ext cx="12240000" cy="5653576"/>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3109617654"/>
                    </a:ext>
                  </a:extLst>
                </a:gridCol>
                <a:gridCol w="1908000">
                  <a:extLst>
                    <a:ext uri="{9D8B030D-6E8A-4147-A177-3AD203B41FA5}">
                      <a16:colId xmlns:a16="http://schemas.microsoft.com/office/drawing/2014/main" val="1224369648"/>
                    </a:ext>
                  </a:extLst>
                </a:gridCol>
                <a:gridCol w="2160000">
                  <a:extLst>
                    <a:ext uri="{9D8B030D-6E8A-4147-A177-3AD203B41FA5}">
                      <a16:colId xmlns:a16="http://schemas.microsoft.com/office/drawing/2014/main" val="2328953048"/>
                    </a:ext>
                  </a:extLst>
                </a:gridCol>
                <a:gridCol w="2160000">
                  <a:extLst>
                    <a:ext uri="{9D8B030D-6E8A-4147-A177-3AD203B41FA5}">
                      <a16:colId xmlns:a16="http://schemas.microsoft.com/office/drawing/2014/main" val="3721581811"/>
                    </a:ext>
                  </a:extLst>
                </a:gridCol>
                <a:gridCol w="4104000">
                  <a:extLst>
                    <a:ext uri="{9D8B030D-6E8A-4147-A177-3AD203B41FA5}">
                      <a16:colId xmlns:a16="http://schemas.microsoft.com/office/drawing/2014/main" val="2334834581"/>
                    </a:ext>
                  </a:extLst>
                </a:gridCol>
              </a:tblGrid>
              <a:tr h="469576">
                <a:tc gridSpan="2">
                  <a:txBody>
                    <a:bodyPr/>
                    <a:lstStyle/>
                    <a:p>
                      <a:pPr algn="ctr"/>
                      <a:r>
                        <a:rPr lang="lt-LT" sz="1600" b="0" baseline="0" dirty="0">
                          <a:solidFill>
                            <a:schemeClr val="tx1"/>
                          </a:solidFill>
                          <a:latin typeface="+mj-lt"/>
                        </a:rPr>
                        <a:t>3 </a:t>
                      </a:r>
                      <a:r>
                        <a:rPr lang="en-US" sz="1600" b="0" baseline="0" dirty="0">
                          <a:solidFill>
                            <a:schemeClr val="tx1"/>
                          </a:solidFill>
                          <a:latin typeface="+mj-lt"/>
                        </a:rPr>
                        <a:t>columns</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lt-LT" sz="1600" b="0" baseline="0" dirty="0">
                          <a:solidFill>
                            <a:schemeClr val="tx1"/>
                          </a:solidFill>
                          <a:latin typeface="+mj-lt"/>
                        </a:rPr>
                        <a:t>8 </a:t>
                      </a:r>
                      <a:r>
                        <a:rPr lang="lt-LT" sz="1600" b="0" baseline="0" dirty="0" err="1">
                          <a:solidFill>
                            <a:schemeClr val="tx1"/>
                          </a:solidFill>
                          <a:latin typeface="+mj-lt"/>
                        </a:rPr>
                        <a:t>seats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Tabletop</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err="1">
                          <a:solidFill>
                            <a:schemeClr val="tx1"/>
                          </a:solidFill>
                          <a:latin typeface="+mj-lt"/>
                        </a:rPr>
                        <a:t>Column</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a:solidFill>
                            <a:schemeClr val="tx1"/>
                          </a:solidFill>
                          <a:latin typeface="+mj-lt"/>
                        </a:rPr>
                        <a:t>Power </a:t>
                      </a:r>
                      <a:r>
                        <a:rPr lang="lt-LT" sz="1600" b="0" baseline="0" dirty="0" err="1">
                          <a:solidFill>
                            <a:schemeClr val="tx1"/>
                          </a:solidFill>
                          <a:latin typeface="+mj-lt"/>
                        </a:rPr>
                        <a:t>solutions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592000">
                <a:tc>
                  <a:txBody>
                    <a:bodyPr/>
                    <a:lstStyle/>
                    <a:p>
                      <a:pPr algn="ctr"/>
                      <a:r>
                        <a:rPr lang="lt-LT" sz="1200" dirty="0">
                          <a:latin typeface="+mn-lt"/>
                        </a:rPr>
                        <a:t>10 </a:t>
                      </a:r>
                      <a:r>
                        <a:rPr lang="lt-LT" sz="1200" dirty="0" err="1">
                          <a:latin typeface="+mn-lt"/>
                        </a:rPr>
                        <a:t>seats</a:t>
                      </a:r>
                      <a:r>
                        <a:rPr lang="lt-LT" sz="1200" dirty="0">
                          <a:latin typeface="+mn-lt"/>
                        </a:rPr>
                        <a:t> </a:t>
                      </a:r>
                    </a:p>
                    <a:p>
                      <a:pPr algn="ctr"/>
                      <a:r>
                        <a:rPr lang="fr-FR" sz="1200" dirty="0" err="1">
                          <a:latin typeface="+mn-lt"/>
                        </a:rPr>
                        <a:t>Width</a:t>
                      </a:r>
                      <a:r>
                        <a:rPr lang="fr-FR" sz="1200" dirty="0">
                          <a:latin typeface="+mn-lt"/>
                        </a:rPr>
                        <a:t>: 3200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757</a:t>
                      </a:r>
                      <a:r>
                        <a:rPr lang="fr-FR" sz="1200" dirty="0">
                          <a:latin typeface="+mn-lt"/>
                        </a:rPr>
                        <a:t> mm</a:t>
                      </a: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latin typeface="+mn-lt"/>
                        </a:rPr>
                        <a:t>12 </a:t>
                      </a:r>
                      <a:r>
                        <a:rPr lang="lt-LT" sz="1200" dirty="0" err="1">
                          <a:latin typeface="+mn-lt"/>
                        </a:rPr>
                        <a:t>seats</a:t>
                      </a:r>
                      <a:endParaRPr lang="lt-LT" sz="1200" dirty="0">
                        <a:latin typeface="+mn-lt"/>
                      </a:endParaRPr>
                    </a:p>
                    <a:p>
                      <a:pPr algn="ctr"/>
                      <a:r>
                        <a:rPr lang="fr-FR" sz="1200" dirty="0" err="1">
                          <a:latin typeface="+mn-lt"/>
                        </a:rPr>
                        <a:t>Width</a:t>
                      </a:r>
                      <a:r>
                        <a:rPr lang="fr-FR" sz="1200" dirty="0">
                          <a:latin typeface="+mn-lt"/>
                        </a:rPr>
                        <a:t>: 4200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757</a:t>
                      </a:r>
                      <a:r>
                        <a:rPr lang="fr-FR" sz="1200" dirty="0">
                          <a:latin typeface="+mn-lt"/>
                        </a:rPr>
                        <a:t> mm</a:t>
                      </a:r>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err="1"/>
                        <a:t>Melamin</a:t>
                      </a:r>
                      <a:r>
                        <a:rPr lang="en-US" sz="1200" dirty="0"/>
                        <a:t>e</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a:t>PET </a:t>
                      </a:r>
                      <a:r>
                        <a:rPr lang="en-US" sz="1200" dirty="0"/>
                        <a:t>felt</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4000" dirty="0"/>
                        <a:t>-</a:t>
                      </a:r>
                    </a:p>
                  </a:txBody>
                  <a:tcPr marL="91530" marR="9153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2592000">
                <a:tc>
                  <a:txBody>
                    <a:bodyPr/>
                    <a:lstStyle/>
                    <a:p>
                      <a:pPr algn="ctr"/>
                      <a:r>
                        <a:rPr lang="lt-LT" sz="1200" dirty="0">
                          <a:latin typeface="+mn-lt"/>
                        </a:rPr>
                        <a:t>10 </a:t>
                      </a:r>
                      <a:r>
                        <a:rPr lang="lt-LT" sz="1200" dirty="0" err="1">
                          <a:latin typeface="+mn-lt"/>
                        </a:rPr>
                        <a:t>seats</a:t>
                      </a:r>
                      <a:endParaRPr lang="lt-LT" sz="1200" dirty="0">
                        <a:latin typeface="+mn-lt"/>
                      </a:endParaRPr>
                    </a:p>
                    <a:p>
                      <a:pPr algn="ctr"/>
                      <a:r>
                        <a:rPr lang="fr-FR" sz="1200" dirty="0" err="1">
                          <a:latin typeface="+mn-lt"/>
                        </a:rPr>
                        <a:t>Width</a:t>
                      </a:r>
                      <a:r>
                        <a:rPr lang="fr-FR" sz="1200" dirty="0">
                          <a:latin typeface="+mn-lt"/>
                        </a:rPr>
                        <a:t>: 3200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758</a:t>
                      </a:r>
                      <a:r>
                        <a:rPr lang="fr-FR" sz="1200" dirty="0">
                          <a:latin typeface="+mn-lt"/>
                        </a:rPr>
                        <a:t> mm</a:t>
                      </a: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a:latin typeface="+mn-lt"/>
                        </a:rPr>
                        <a:t>12 </a:t>
                      </a:r>
                      <a:r>
                        <a:rPr lang="lt-LT" sz="1200" dirty="0" err="1">
                          <a:latin typeface="+mn-lt"/>
                        </a:rPr>
                        <a:t>seats</a:t>
                      </a:r>
                      <a:endParaRPr lang="lt-LT" sz="1200" dirty="0">
                        <a:latin typeface="+mn-lt"/>
                      </a:endParaRPr>
                    </a:p>
                    <a:p>
                      <a:pPr algn="ctr"/>
                      <a:r>
                        <a:rPr lang="fr-FR" sz="1200" dirty="0" err="1">
                          <a:latin typeface="+mn-lt"/>
                        </a:rPr>
                        <a:t>Width</a:t>
                      </a:r>
                      <a:r>
                        <a:rPr lang="fr-FR" sz="1200" dirty="0">
                          <a:latin typeface="+mn-lt"/>
                        </a:rPr>
                        <a:t>: 4200 mm</a:t>
                      </a:r>
                    </a:p>
                    <a:p>
                      <a:pPr algn="ctr"/>
                      <a:r>
                        <a:rPr lang="fr-FR" sz="1200" dirty="0" err="1">
                          <a:latin typeface="+mn-lt"/>
                        </a:rPr>
                        <a:t>Depth</a:t>
                      </a:r>
                      <a:r>
                        <a:rPr lang="fr-FR" sz="1200" dirty="0">
                          <a:latin typeface="+mn-lt"/>
                        </a:rPr>
                        <a:t>: 1200 mm</a:t>
                      </a:r>
                    </a:p>
                    <a:p>
                      <a:pPr algn="ctr"/>
                      <a:r>
                        <a:rPr lang="fr-FR" sz="1200" dirty="0" err="1">
                          <a:latin typeface="+mn-lt"/>
                        </a:rPr>
                        <a:t>Height</a:t>
                      </a:r>
                      <a:r>
                        <a:rPr lang="fr-FR" sz="1200" dirty="0">
                          <a:latin typeface="+mn-lt"/>
                        </a:rPr>
                        <a:t>: </a:t>
                      </a:r>
                      <a:r>
                        <a:rPr lang="lt-LT" sz="1200" dirty="0">
                          <a:latin typeface="+mn-lt"/>
                        </a:rPr>
                        <a:t>758</a:t>
                      </a:r>
                      <a:r>
                        <a:rPr lang="fr-FR" sz="1200" dirty="0">
                          <a:latin typeface="+mn-lt"/>
                        </a:rPr>
                        <a:t> mm</a:t>
                      </a:r>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err="1"/>
                        <a:t>Wide</a:t>
                      </a:r>
                      <a:r>
                        <a:rPr lang="lt-LT" sz="1200" dirty="0"/>
                        <a:t> </a:t>
                      </a:r>
                      <a:r>
                        <a:rPr lang="lt-LT" sz="1200" dirty="0" err="1"/>
                        <a:t>selection</a:t>
                      </a:r>
                      <a:r>
                        <a:rPr lang="lt-LT" sz="1200" dirty="0"/>
                        <a:t> </a:t>
                      </a:r>
                      <a:r>
                        <a:rPr lang="lt-LT" sz="1200" dirty="0" err="1"/>
                        <a:t>of</a:t>
                      </a:r>
                      <a:r>
                        <a:rPr lang="lt-LT" sz="1200" dirty="0"/>
                        <a:t> </a:t>
                      </a:r>
                      <a:r>
                        <a:rPr lang="lt-LT" sz="1200" dirty="0" err="1"/>
                        <a:t>power</a:t>
                      </a:r>
                      <a:r>
                        <a:rPr lang="lt-LT" sz="1200" dirty="0"/>
                        <a:t> </a:t>
                      </a:r>
                      <a:r>
                        <a:rPr lang="lt-LT" sz="1200" dirty="0" err="1"/>
                        <a:t>units</a:t>
                      </a: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29122"/>
                  </a:ext>
                </a:extLst>
              </a:tr>
            </a:tbl>
          </a:graphicData>
        </a:graphic>
      </p:graphicFrame>
      <p:sp>
        <p:nvSpPr>
          <p:cNvPr id="15" name="Text Placeholder 4">
            <a:extLst>
              <a:ext uri="{FF2B5EF4-FFF2-40B4-BE49-F238E27FC236}">
                <a16:creationId xmlns:a16="http://schemas.microsoft.com/office/drawing/2014/main" id="{FCF2BE8F-2815-481B-5028-48BBAB1EA98B}"/>
              </a:ext>
            </a:extLst>
          </p:cNvPr>
          <p:cNvSpPr txBox="1">
            <a:spLocks/>
          </p:cNvSpPr>
          <p:nvPr/>
        </p:nvSpPr>
        <p:spPr>
          <a:xfrm>
            <a:off x="479425" y="425537"/>
            <a:ext cx="2880000" cy="285741"/>
          </a:xfrm>
          <a:prstGeom prst="rect">
            <a:avLst/>
          </a:prstGeom>
        </p:spPr>
        <p:txBody>
          <a:bodyPr vert="horz" lIns="0" tIns="45720" rIns="0" bIns="45720" rtlCol="0">
            <a:norm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PARTHOS </a:t>
            </a:r>
            <a:r>
              <a:rPr lang="lt-LT" dirty="0" err="1"/>
              <a:t>meeting</a:t>
            </a:r>
            <a:r>
              <a:rPr lang="lt-LT" dirty="0"/>
              <a:t> </a:t>
            </a:r>
            <a:r>
              <a:rPr lang="lt-LT" dirty="0" err="1"/>
              <a:t>tables</a:t>
            </a:r>
            <a:endParaRPr lang="lt-LT" dirty="0"/>
          </a:p>
        </p:txBody>
      </p:sp>
      <p:pic>
        <p:nvPicPr>
          <p:cNvPr id="7" name="Picture 6">
            <a:extLst>
              <a:ext uri="{FF2B5EF4-FFF2-40B4-BE49-F238E27FC236}">
                <a16:creationId xmlns:a16="http://schemas.microsoft.com/office/drawing/2014/main" id="{936C1700-343E-54A6-F7BD-2109A9BDAD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70"/>
          <a:stretch/>
        </p:blipFill>
        <p:spPr>
          <a:xfrm>
            <a:off x="1907204" y="1888958"/>
            <a:ext cx="1872000" cy="1473820"/>
          </a:xfrm>
          <a:prstGeom prst="rect">
            <a:avLst/>
          </a:prstGeom>
        </p:spPr>
      </p:pic>
      <p:pic>
        <p:nvPicPr>
          <p:cNvPr id="46" name="Picture 45">
            <a:extLst>
              <a:ext uri="{FF2B5EF4-FFF2-40B4-BE49-F238E27FC236}">
                <a16:creationId xmlns:a16="http://schemas.microsoft.com/office/drawing/2014/main" id="{2E77A234-C79F-A3A1-EE0C-3EBE7959F8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05" b="6756"/>
          <a:stretch/>
        </p:blipFill>
        <p:spPr>
          <a:xfrm>
            <a:off x="1907204" y="4492455"/>
            <a:ext cx="1872000" cy="1412217"/>
          </a:xfrm>
          <a:prstGeom prst="rect">
            <a:avLst/>
          </a:prstGeom>
        </p:spPr>
      </p:pic>
      <p:pic>
        <p:nvPicPr>
          <p:cNvPr id="48" name="Picture 47">
            <a:extLst>
              <a:ext uri="{FF2B5EF4-FFF2-40B4-BE49-F238E27FC236}">
                <a16:creationId xmlns:a16="http://schemas.microsoft.com/office/drawing/2014/main" id="{AAE9A4F5-87E0-5F9D-00C3-70B7F29E8D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270" b="13174"/>
          <a:stretch/>
        </p:blipFill>
        <p:spPr>
          <a:xfrm>
            <a:off x="9169" y="1961151"/>
            <a:ext cx="1872000" cy="1227218"/>
          </a:xfrm>
          <a:prstGeom prst="rect">
            <a:avLst/>
          </a:prstGeom>
        </p:spPr>
      </p:pic>
      <p:pic>
        <p:nvPicPr>
          <p:cNvPr id="50" name="Picture 49">
            <a:extLst>
              <a:ext uri="{FF2B5EF4-FFF2-40B4-BE49-F238E27FC236}">
                <a16:creationId xmlns:a16="http://schemas.microsoft.com/office/drawing/2014/main" id="{AE124E39-05F8-B6CD-6FF1-76DCFA1F3F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05" b="10752"/>
          <a:stretch/>
        </p:blipFill>
        <p:spPr>
          <a:xfrm>
            <a:off x="9169" y="4556385"/>
            <a:ext cx="1872000" cy="1337399"/>
          </a:xfrm>
          <a:prstGeom prst="rect">
            <a:avLst/>
          </a:prstGeom>
        </p:spPr>
      </p:pic>
      <p:sp>
        <p:nvSpPr>
          <p:cNvPr id="8" name="TextBox 7">
            <a:extLst>
              <a:ext uri="{FF2B5EF4-FFF2-40B4-BE49-F238E27FC236}">
                <a16:creationId xmlns:a16="http://schemas.microsoft.com/office/drawing/2014/main" id="{05971EB5-E4D8-7F46-A3CE-A0DDB038BD98}"/>
              </a:ext>
            </a:extLst>
          </p:cNvPr>
          <p:cNvSpPr txBox="1"/>
          <p:nvPr/>
        </p:nvSpPr>
        <p:spPr>
          <a:xfrm>
            <a:off x="3793130" y="4391529"/>
            <a:ext cx="2172330" cy="276999"/>
          </a:xfrm>
          <a:prstGeom prst="rect">
            <a:avLst/>
          </a:prstGeom>
          <a:noFill/>
        </p:spPr>
        <p:txBody>
          <a:bodyPr wrap="square" rtlCol="0">
            <a:spAutoFit/>
          </a:bodyPr>
          <a:lstStyle/>
          <a:p>
            <a:pPr algn="ctr"/>
            <a:r>
              <a:rPr lang="lt-LT" sz="1200"/>
              <a:t>HPL / HPL Fenix</a:t>
            </a:r>
          </a:p>
        </p:txBody>
      </p:sp>
      <p:sp>
        <p:nvSpPr>
          <p:cNvPr id="55" name="TextBox 54">
            <a:extLst>
              <a:ext uri="{FF2B5EF4-FFF2-40B4-BE49-F238E27FC236}">
                <a16:creationId xmlns:a16="http://schemas.microsoft.com/office/drawing/2014/main" id="{8561E015-D15A-48A5-AECC-FEA0AFC101EA}"/>
              </a:ext>
            </a:extLst>
          </p:cNvPr>
          <p:cNvSpPr txBox="1"/>
          <p:nvPr/>
        </p:nvSpPr>
        <p:spPr>
          <a:xfrm>
            <a:off x="8131711" y="4507275"/>
            <a:ext cx="4060289" cy="253916"/>
          </a:xfrm>
          <a:prstGeom prst="rect">
            <a:avLst/>
          </a:prstGeom>
          <a:noFill/>
        </p:spPr>
        <p:txBody>
          <a:bodyPr wrap="square" rtlCol="0">
            <a:spAutoFit/>
          </a:bodyPr>
          <a:lstStyle/>
          <a:p>
            <a:pPr algn="ctr"/>
            <a:r>
              <a:rPr lang="lt-LT" sz="1050" dirty="0" err="1">
                <a:latin typeface="Visuelt Pro Medium" panose="020B0603050202040104" pitchFamily="34" charset="0"/>
              </a:rPr>
              <a:t>Grommet</a:t>
            </a:r>
            <a:r>
              <a:rPr lang="lt-LT" sz="1050" dirty="0">
                <a:latin typeface="Visuelt Pro Medium" panose="020B0603050202040104" pitchFamily="34" charset="0"/>
              </a:rPr>
              <a:t> </a:t>
            </a:r>
            <a:r>
              <a:rPr lang="lt-LT" sz="1050" dirty="0" err="1">
                <a:latin typeface="Visuelt Pro Medium" panose="020B0603050202040104" pitchFamily="34" charset="0"/>
              </a:rPr>
              <a:t>for</a:t>
            </a:r>
            <a:r>
              <a:rPr lang="lt-LT" sz="1050" dirty="0">
                <a:latin typeface="Visuelt Pro Medium" panose="020B0603050202040104" pitchFamily="34" charset="0"/>
              </a:rPr>
              <a:t> </a:t>
            </a:r>
            <a:r>
              <a:rPr lang="lt-LT" sz="1050" dirty="0" err="1">
                <a:latin typeface="Visuelt Pro Medium" panose="020B0603050202040104" pitchFamily="34" charset="0"/>
              </a:rPr>
              <a:t>wire</a:t>
            </a:r>
            <a:r>
              <a:rPr lang="lt-LT" sz="1050" dirty="0">
                <a:latin typeface="Visuelt Pro Medium" panose="020B0603050202040104" pitchFamily="34" charset="0"/>
              </a:rPr>
              <a:t> </a:t>
            </a:r>
            <a:r>
              <a:rPr lang="lt-LT" sz="1050" dirty="0" err="1">
                <a:latin typeface="Visuelt Pro Medium" panose="020B0603050202040104" pitchFamily="34" charset="0"/>
              </a:rPr>
              <a:t>management</a:t>
            </a:r>
            <a:endParaRPr lang="lt-LT" sz="1050" dirty="0">
              <a:latin typeface="Visuelt Pro Medium" panose="020B0603050202040104" pitchFamily="34" charset="0"/>
            </a:endParaRPr>
          </a:p>
        </p:txBody>
      </p:sp>
      <p:pic>
        <p:nvPicPr>
          <p:cNvPr id="3" name="Picture 2">
            <a:extLst>
              <a:ext uri="{FF2B5EF4-FFF2-40B4-BE49-F238E27FC236}">
                <a16:creationId xmlns:a16="http://schemas.microsoft.com/office/drawing/2014/main" id="{B56EC9E3-5951-1961-D220-4FE822807F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5746" y="4718765"/>
            <a:ext cx="1800000" cy="1012500"/>
          </a:xfrm>
          <a:prstGeom prst="rect">
            <a:avLst/>
          </a:prstGeom>
        </p:spPr>
      </p:pic>
      <p:pic>
        <p:nvPicPr>
          <p:cNvPr id="6" name="Picture 5">
            <a:extLst>
              <a:ext uri="{FF2B5EF4-FFF2-40B4-BE49-F238E27FC236}">
                <a16:creationId xmlns:a16="http://schemas.microsoft.com/office/drawing/2014/main" id="{4EED901B-81B4-156E-069F-B572A7842A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5746" y="2182283"/>
            <a:ext cx="1800000" cy="1012500"/>
          </a:xfrm>
          <a:prstGeom prst="rect">
            <a:avLst/>
          </a:prstGeom>
        </p:spPr>
      </p:pic>
      <p:sp>
        <p:nvSpPr>
          <p:cNvPr id="9" name="TextBox 8">
            <a:extLst>
              <a:ext uri="{FF2B5EF4-FFF2-40B4-BE49-F238E27FC236}">
                <a16:creationId xmlns:a16="http://schemas.microsoft.com/office/drawing/2014/main" id="{2D643071-F618-C19E-BEEB-FC059FEC485C}"/>
              </a:ext>
            </a:extLst>
          </p:cNvPr>
          <p:cNvSpPr txBox="1"/>
          <p:nvPr/>
        </p:nvSpPr>
        <p:spPr>
          <a:xfrm>
            <a:off x="3945747" y="2186647"/>
            <a:ext cx="1800000" cy="253916"/>
          </a:xfrm>
          <a:prstGeom prst="rect">
            <a:avLst/>
          </a:prstGeom>
          <a:noFill/>
        </p:spPr>
        <p:txBody>
          <a:bodyPr wrap="square" rtlCol="0">
            <a:spAutoFit/>
          </a:bodyPr>
          <a:lstStyle/>
          <a:p>
            <a:r>
              <a:rPr lang="lt-LT" sz="1050" dirty="0">
                <a:latin typeface="Visuelt Pro Medium" panose="020B0603050202040104" pitchFamily="34" charset="0"/>
              </a:rPr>
              <a:t>Type </a:t>
            </a:r>
            <a:r>
              <a:rPr lang="lt-LT" sz="1050" dirty="0" err="1">
                <a:latin typeface="Visuelt Pro Medium" panose="020B0603050202040104" pitchFamily="34" charset="0"/>
              </a:rPr>
              <a:t>of</a:t>
            </a:r>
            <a:r>
              <a:rPr lang="lt-LT" sz="1050" dirty="0">
                <a:latin typeface="Visuelt Pro Medium" panose="020B0603050202040104" pitchFamily="34" charset="0"/>
              </a:rPr>
              <a:t> </a:t>
            </a:r>
            <a:r>
              <a:rPr lang="lt-LT" sz="1050" dirty="0" err="1">
                <a:latin typeface="Visuelt Pro Medium" panose="020B0603050202040104" pitchFamily="34" charset="0"/>
              </a:rPr>
              <a:t>edge</a:t>
            </a:r>
            <a:endParaRPr lang="lt-LT" sz="1050" dirty="0">
              <a:latin typeface="Visuelt Pro Medium" panose="020B0603050202040104" pitchFamily="34" charset="0"/>
            </a:endParaRPr>
          </a:p>
        </p:txBody>
      </p:sp>
      <p:sp>
        <p:nvSpPr>
          <p:cNvPr id="10" name="TextBox 9">
            <a:extLst>
              <a:ext uri="{FF2B5EF4-FFF2-40B4-BE49-F238E27FC236}">
                <a16:creationId xmlns:a16="http://schemas.microsoft.com/office/drawing/2014/main" id="{73DF44F7-E1A1-CA79-3046-F3A9193E1B23}"/>
              </a:ext>
            </a:extLst>
          </p:cNvPr>
          <p:cNvSpPr txBox="1"/>
          <p:nvPr/>
        </p:nvSpPr>
        <p:spPr>
          <a:xfrm>
            <a:off x="3945746" y="4718765"/>
            <a:ext cx="1365579" cy="253916"/>
          </a:xfrm>
          <a:prstGeom prst="rect">
            <a:avLst/>
          </a:prstGeom>
          <a:noFill/>
        </p:spPr>
        <p:txBody>
          <a:bodyPr wrap="square" rtlCol="0">
            <a:spAutoFit/>
          </a:bodyPr>
          <a:lstStyle/>
          <a:p>
            <a:r>
              <a:rPr lang="lt-LT" sz="1050" dirty="0">
                <a:latin typeface="Visuelt Pro Medium" panose="020B0603050202040104" pitchFamily="34" charset="0"/>
              </a:rPr>
              <a:t>Type </a:t>
            </a:r>
            <a:r>
              <a:rPr lang="lt-LT" sz="1050" dirty="0" err="1">
                <a:latin typeface="Visuelt Pro Medium" panose="020B0603050202040104" pitchFamily="34" charset="0"/>
              </a:rPr>
              <a:t>of</a:t>
            </a:r>
            <a:r>
              <a:rPr lang="lt-LT" sz="1050" dirty="0">
                <a:latin typeface="Visuelt Pro Medium" panose="020B0603050202040104" pitchFamily="34" charset="0"/>
              </a:rPr>
              <a:t> </a:t>
            </a:r>
            <a:r>
              <a:rPr lang="lt-LT" sz="1050" dirty="0" err="1">
                <a:latin typeface="Visuelt Pro Medium" panose="020B0603050202040104" pitchFamily="34" charset="0"/>
              </a:rPr>
              <a:t>edge</a:t>
            </a:r>
            <a:endParaRPr lang="lt-LT" sz="1050" dirty="0">
              <a:latin typeface="Visuelt Pro Medium" panose="020B0603050202040104" pitchFamily="34" charset="0"/>
            </a:endParaRPr>
          </a:p>
        </p:txBody>
      </p:sp>
      <p:pic>
        <p:nvPicPr>
          <p:cNvPr id="11" name="Picture 10">
            <a:extLst>
              <a:ext uri="{FF2B5EF4-FFF2-40B4-BE49-F238E27FC236}">
                <a16:creationId xmlns:a16="http://schemas.microsoft.com/office/drawing/2014/main" id="{A7CC81E7-2DE2-92ED-4ABE-643C2FED66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6248" y="3840676"/>
            <a:ext cx="360000" cy="360000"/>
          </a:xfrm>
          <a:prstGeom prst="rect">
            <a:avLst/>
          </a:prstGeom>
        </p:spPr>
      </p:pic>
      <p:pic>
        <p:nvPicPr>
          <p:cNvPr id="12" name="Picture 11">
            <a:extLst>
              <a:ext uri="{FF2B5EF4-FFF2-40B4-BE49-F238E27FC236}">
                <a16:creationId xmlns:a16="http://schemas.microsoft.com/office/drawing/2014/main" id="{3A39514E-FA00-78CD-9210-B26B3BD360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5746" y="3313403"/>
            <a:ext cx="360000" cy="360000"/>
          </a:xfrm>
          <a:prstGeom prst="rect">
            <a:avLst/>
          </a:prstGeom>
          <a:ln w="3175">
            <a:solidFill>
              <a:schemeClr val="tx1"/>
            </a:solidFill>
          </a:ln>
        </p:spPr>
      </p:pic>
      <p:pic>
        <p:nvPicPr>
          <p:cNvPr id="13" name="Picture 12">
            <a:extLst>
              <a:ext uri="{FF2B5EF4-FFF2-40B4-BE49-F238E27FC236}">
                <a16:creationId xmlns:a16="http://schemas.microsoft.com/office/drawing/2014/main" id="{FACC4606-5F8D-E072-4A6C-2112311AD7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9817" y="3315206"/>
            <a:ext cx="360000" cy="360000"/>
          </a:xfrm>
          <a:prstGeom prst="rect">
            <a:avLst/>
          </a:prstGeom>
        </p:spPr>
      </p:pic>
      <p:pic>
        <p:nvPicPr>
          <p:cNvPr id="16" name="Picture 15">
            <a:extLst>
              <a:ext uri="{FF2B5EF4-FFF2-40B4-BE49-F238E27FC236}">
                <a16:creationId xmlns:a16="http://schemas.microsoft.com/office/drawing/2014/main" id="{E9201F1D-E48D-B618-B944-744C945248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45746" y="3848551"/>
            <a:ext cx="360000" cy="360000"/>
          </a:xfrm>
          <a:prstGeom prst="rect">
            <a:avLst/>
          </a:prstGeom>
        </p:spPr>
      </p:pic>
      <p:pic>
        <p:nvPicPr>
          <p:cNvPr id="17" name="Picture 16">
            <a:extLst>
              <a:ext uri="{FF2B5EF4-FFF2-40B4-BE49-F238E27FC236}">
                <a16:creationId xmlns:a16="http://schemas.microsoft.com/office/drawing/2014/main" id="{AE86CD55-FBA4-97F8-A9AD-16FEE93C5C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6248" y="3315206"/>
            <a:ext cx="360000" cy="360000"/>
          </a:xfrm>
          <a:prstGeom prst="rect">
            <a:avLst/>
          </a:prstGeom>
        </p:spPr>
      </p:pic>
      <p:pic>
        <p:nvPicPr>
          <p:cNvPr id="19" name="Picture 18">
            <a:extLst>
              <a:ext uri="{FF2B5EF4-FFF2-40B4-BE49-F238E27FC236}">
                <a16:creationId xmlns:a16="http://schemas.microsoft.com/office/drawing/2014/main" id="{A5F5A0BC-1C74-13FC-513F-705CF240BF9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945746" y="5845937"/>
            <a:ext cx="360000" cy="360000"/>
          </a:xfrm>
          <a:prstGeom prst="rect">
            <a:avLst/>
          </a:prstGeom>
          <a:ln w="3175">
            <a:solidFill>
              <a:schemeClr val="tx1"/>
            </a:solidFill>
          </a:ln>
        </p:spPr>
      </p:pic>
      <p:pic>
        <p:nvPicPr>
          <p:cNvPr id="21" name="Picture 20">
            <a:extLst>
              <a:ext uri="{FF2B5EF4-FFF2-40B4-BE49-F238E27FC236}">
                <a16:creationId xmlns:a16="http://schemas.microsoft.com/office/drawing/2014/main" id="{78714F5C-8A82-6A67-90A7-567D9A2980C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456248" y="5847740"/>
            <a:ext cx="360000" cy="360000"/>
          </a:xfrm>
          <a:prstGeom prst="rect">
            <a:avLst/>
          </a:prstGeom>
          <a:ln w="3175">
            <a:solidFill>
              <a:schemeClr val="tx1"/>
            </a:solidFill>
          </a:ln>
        </p:spPr>
      </p:pic>
      <p:pic>
        <p:nvPicPr>
          <p:cNvPr id="22" name="Picture 21">
            <a:extLst>
              <a:ext uri="{FF2B5EF4-FFF2-40B4-BE49-F238E27FC236}">
                <a16:creationId xmlns:a16="http://schemas.microsoft.com/office/drawing/2014/main" id="{A45772AD-37EB-23A2-0CC0-F46B825D1EF4}"/>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945746" y="6381848"/>
            <a:ext cx="360000" cy="360000"/>
          </a:xfrm>
          <a:prstGeom prst="rect">
            <a:avLst/>
          </a:prstGeom>
        </p:spPr>
      </p:pic>
      <p:pic>
        <p:nvPicPr>
          <p:cNvPr id="23" name="Picture 22">
            <a:extLst>
              <a:ext uri="{FF2B5EF4-FFF2-40B4-BE49-F238E27FC236}">
                <a16:creationId xmlns:a16="http://schemas.microsoft.com/office/drawing/2014/main" id="{9948B63E-7A9B-F75E-888B-6C9C5C3B85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6248" y="6383651"/>
            <a:ext cx="360000" cy="360000"/>
          </a:xfrm>
          <a:prstGeom prst="rect">
            <a:avLst/>
          </a:prstGeom>
        </p:spPr>
      </p:pic>
      <p:pic>
        <p:nvPicPr>
          <p:cNvPr id="24" name="Picture 23">
            <a:extLst>
              <a:ext uri="{FF2B5EF4-FFF2-40B4-BE49-F238E27FC236}">
                <a16:creationId xmlns:a16="http://schemas.microsoft.com/office/drawing/2014/main" id="{D42EF974-C126-F77F-07D3-B71AC79EDC8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76295"/>
          <a:stretch/>
        </p:blipFill>
        <p:spPr>
          <a:xfrm>
            <a:off x="4456943" y="6122404"/>
            <a:ext cx="360000" cy="85336"/>
          </a:xfrm>
          <a:prstGeom prst="rect">
            <a:avLst/>
          </a:prstGeom>
        </p:spPr>
      </p:pic>
      <p:pic>
        <p:nvPicPr>
          <p:cNvPr id="63" name="Picture 62">
            <a:extLst>
              <a:ext uri="{FF2B5EF4-FFF2-40B4-BE49-F238E27FC236}">
                <a16:creationId xmlns:a16="http://schemas.microsoft.com/office/drawing/2014/main" id="{A782DB6E-BF5D-7584-F9A4-FCBB69821D6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6771" b="14408"/>
          <a:stretch/>
        </p:blipFill>
        <p:spPr>
          <a:xfrm>
            <a:off x="9386583" y="5081189"/>
            <a:ext cx="1550544" cy="912056"/>
          </a:xfrm>
          <a:prstGeom prst="rect">
            <a:avLst/>
          </a:prstGeom>
        </p:spPr>
      </p:pic>
      <p:grpSp>
        <p:nvGrpSpPr>
          <p:cNvPr id="2" name="Group 1">
            <a:extLst>
              <a:ext uri="{FF2B5EF4-FFF2-40B4-BE49-F238E27FC236}">
                <a16:creationId xmlns:a16="http://schemas.microsoft.com/office/drawing/2014/main" id="{832B98E8-B44E-41C0-21A9-2188BDB518A1}"/>
              </a:ext>
            </a:extLst>
          </p:cNvPr>
          <p:cNvGrpSpPr/>
          <p:nvPr/>
        </p:nvGrpSpPr>
        <p:grpSpPr>
          <a:xfrm>
            <a:off x="6196764" y="2313605"/>
            <a:ext cx="1703643" cy="4070232"/>
            <a:chOff x="5148323" y="2566309"/>
            <a:chExt cx="1617018" cy="3863273"/>
          </a:xfrm>
        </p:grpSpPr>
        <p:sp>
          <p:nvSpPr>
            <p:cNvPr id="5" name="Rectangle 4">
              <a:extLst>
                <a:ext uri="{FF2B5EF4-FFF2-40B4-BE49-F238E27FC236}">
                  <a16:creationId xmlns:a16="http://schemas.microsoft.com/office/drawing/2014/main" id="{2BC5890A-99FC-1069-D441-A5590FE146C4}"/>
                </a:ext>
              </a:extLst>
            </p:cNvPr>
            <p:cNvSpPr/>
            <p:nvPr/>
          </p:nvSpPr>
          <p:spPr>
            <a:xfrm>
              <a:off x="5722378" y="2566309"/>
              <a:ext cx="468000" cy="468000"/>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4" name="Rectangle 13">
              <a:extLst>
                <a:ext uri="{FF2B5EF4-FFF2-40B4-BE49-F238E27FC236}">
                  <a16:creationId xmlns:a16="http://schemas.microsoft.com/office/drawing/2014/main" id="{00057D64-C5B0-6757-AFD8-740525C56461}"/>
                </a:ext>
              </a:extLst>
            </p:cNvPr>
            <p:cNvSpPr/>
            <p:nvPr/>
          </p:nvSpPr>
          <p:spPr>
            <a:xfrm>
              <a:off x="5722378" y="5961582"/>
              <a:ext cx="468000" cy="468000"/>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Rectangle 17">
              <a:extLst>
                <a:ext uri="{FF2B5EF4-FFF2-40B4-BE49-F238E27FC236}">
                  <a16:creationId xmlns:a16="http://schemas.microsoft.com/office/drawing/2014/main" id="{810E4C73-192C-3A8F-D683-A5772A1B0038}"/>
                </a:ext>
              </a:extLst>
            </p:cNvPr>
            <p:cNvSpPr/>
            <p:nvPr/>
          </p:nvSpPr>
          <p:spPr>
            <a:xfrm>
              <a:off x="6297341" y="5961582"/>
              <a:ext cx="468000" cy="468000"/>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Rectangle 19">
              <a:extLst>
                <a:ext uri="{FF2B5EF4-FFF2-40B4-BE49-F238E27FC236}">
                  <a16:creationId xmlns:a16="http://schemas.microsoft.com/office/drawing/2014/main" id="{96C06CC2-7AA5-FFE6-E6A7-F62BE78D2767}"/>
                </a:ext>
              </a:extLst>
            </p:cNvPr>
            <p:cNvSpPr/>
            <p:nvPr/>
          </p:nvSpPr>
          <p:spPr>
            <a:xfrm>
              <a:off x="5148323" y="2566309"/>
              <a:ext cx="468000" cy="468000"/>
            </a:xfrm>
            <a:prstGeom prst="rect">
              <a:avLst/>
            </a:prstGeom>
            <a:blipFill dpi="0" rotWithShape="1">
              <a:blip r:embed="rId21"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6" name="Rectangle 25">
              <a:extLst>
                <a:ext uri="{FF2B5EF4-FFF2-40B4-BE49-F238E27FC236}">
                  <a16:creationId xmlns:a16="http://schemas.microsoft.com/office/drawing/2014/main" id="{3BAFB1A2-BD8A-2D23-A556-3364ECA31F3A}"/>
                </a:ext>
              </a:extLst>
            </p:cNvPr>
            <p:cNvSpPr/>
            <p:nvPr/>
          </p:nvSpPr>
          <p:spPr>
            <a:xfrm>
              <a:off x="5148323" y="5961582"/>
              <a:ext cx="468000" cy="468000"/>
            </a:xfrm>
            <a:prstGeom prst="rect">
              <a:avLst/>
            </a:prstGeom>
            <a:blipFill dpi="0" rotWithShape="1">
              <a:blip r:embed="rId22"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7" name="Picture 26" descr="A close-up of a grey surface&#10;&#10;AI-generated content may be incorrect.">
              <a:extLst>
                <a:ext uri="{FF2B5EF4-FFF2-40B4-BE49-F238E27FC236}">
                  <a16:creationId xmlns:a16="http://schemas.microsoft.com/office/drawing/2014/main" id="{47AFDB71-69D2-D5E7-B19F-7C3703C82D9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97341" y="2566309"/>
              <a:ext cx="468000" cy="468000"/>
            </a:xfrm>
            <a:prstGeom prst="rect">
              <a:avLst/>
            </a:prstGeom>
            <a:ln w="12700">
              <a:solidFill>
                <a:srgbClr val="8A8A8A"/>
              </a:solidFill>
            </a:ln>
          </p:spPr>
        </p:pic>
        <p:pic>
          <p:nvPicPr>
            <p:cNvPr id="28" name="Picture 27">
              <a:extLst>
                <a:ext uri="{FF2B5EF4-FFF2-40B4-BE49-F238E27FC236}">
                  <a16:creationId xmlns:a16="http://schemas.microsoft.com/office/drawing/2014/main" id="{C733D099-9CF6-58CC-1B0C-DD6A6ECA9D75}"/>
                </a:ext>
              </a:extLst>
            </p:cNvPr>
            <p:cNvPicPr>
              <a:picLocks noChangeAspect="1"/>
            </p:cNvPicPr>
            <p:nvPr/>
          </p:nvPicPr>
          <p:blipFill>
            <a:blip r:embed="rId24"/>
            <a:srcRect/>
            <a:stretch/>
          </p:blipFill>
          <p:spPr>
            <a:xfrm>
              <a:off x="5148323" y="3674117"/>
              <a:ext cx="468000" cy="468000"/>
            </a:xfrm>
            <a:prstGeom prst="rect">
              <a:avLst/>
            </a:prstGeom>
            <a:ln w="12700">
              <a:solidFill>
                <a:srgbClr val="8A8A8A"/>
              </a:solidFill>
            </a:ln>
          </p:spPr>
        </p:pic>
        <p:pic>
          <p:nvPicPr>
            <p:cNvPr id="29" name="Picture 28" descr="A close-up of a red surface&#10;&#10;AI-generated content may be incorrect.">
              <a:extLst>
                <a:ext uri="{FF2B5EF4-FFF2-40B4-BE49-F238E27FC236}">
                  <a16:creationId xmlns:a16="http://schemas.microsoft.com/office/drawing/2014/main" id="{2B07EB8E-C563-6852-AFC8-1B249CB5529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97341" y="3114524"/>
              <a:ext cx="468000" cy="468000"/>
            </a:xfrm>
            <a:prstGeom prst="rect">
              <a:avLst/>
            </a:prstGeom>
            <a:ln w="12700">
              <a:solidFill>
                <a:srgbClr val="8A8A8A"/>
              </a:solidFill>
            </a:ln>
          </p:spPr>
        </p:pic>
        <p:pic>
          <p:nvPicPr>
            <p:cNvPr id="30" name="Picture 29" descr="A close-up of a brown surface&#10;&#10;AI-generated content may be incorrect.">
              <a:extLst>
                <a:ext uri="{FF2B5EF4-FFF2-40B4-BE49-F238E27FC236}">
                  <a16:creationId xmlns:a16="http://schemas.microsoft.com/office/drawing/2014/main" id="{C2B46544-7F04-1C3F-33D4-33082CE516F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22378" y="3679817"/>
              <a:ext cx="476154" cy="462299"/>
            </a:xfrm>
            <a:prstGeom prst="rect">
              <a:avLst/>
            </a:prstGeom>
            <a:ln w="12700">
              <a:solidFill>
                <a:srgbClr val="8A8A8A"/>
              </a:solidFill>
            </a:ln>
          </p:spPr>
        </p:pic>
        <p:pic>
          <p:nvPicPr>
            <p:cNvPr id="31" name="Picture 30">
              <a:extLst>
                <a:ext uri="{FF2B5EF4-FFF2-40B4-BE49-F238E27FC236}">
                  <a16:creationId xmlns:a16="http://schemas.microsoft.com/office/drawing/2014/main" id="{C0635865-8444-6CAC-26D4-CEE443C342A1}"/>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6297341" y="4806277"/>
              <a:ext cx="468000" cy="468000"/>
            </a:xfrm>
            <a:prstGeom prst="rect">
              <a:avLst/>
            </a:prstGeom>
            <a:ln w="12700">
              <a:solidFill>
                <a:srgbClr val="8A8A8A"/>
              </a:solidFill>
            </a:ln>
          </p:spPr>
        </p:pic>
        <p:pic>
          <p:nvPicPr>
            <p:cNvPr id="32" name="Picture 31">
              <a:extLst>
                <a:ext uri="{FF2B5EF4-FFF2-40B4-BE49-F238E27FC236}">
                  <a16:creationId xmlns:a16="http://schemas.microsoft.com/office/drawing/2014/main" id="{FAA14366-B35B-31E1-8736-CB1AF010A768}"/>
                </a:ext>
              </a:extLst>
            </p:cNvPr>
            <p:cNvPicPr>
              <a:picLocks noChangeAspect="1"/>
            </p:cNvPicPr>
            <p:nvPr/>
          </p:nvPicPr>
          <p:blipFill>
            <a:blip r:embed="rId28"/>
            <a:srcRect/>
            <a:stretch/>
          </p:blipFill>
          <p:spPr>
            <a:xfrm>
              <a:off x="5722378" y="4246326"/>
              <a:ext cx="481620" cy="468000"/>
            </a:xfrm>
            <a:prstGeom prst="rect">
              <a:avLst/>
            </a:prstGeom>
            <a:ln w="12700">
              <a:solidFill>
                <a:srgbClr val="8A8A8A"/>
              </a:solidFill>
            </a:ln>
          </p:spPr>
        </p:pic>
        <p:pic>
          <p:nvPicPr>
            <p:cNvPr id="33" name="Picture 32">
              <a:extLst>
                <a:ext uri="{FF2B5EF4-FFF2-40B4-BE49-F238E27FC236}">
                  <a16:creationId xmlns:a16="http://schemas.microsoft.com/office/drawing/2014/main" id="{08D14D5E-F890-5735-D9C4-30798E599A39}"/>
                </a:ext>
              </a:extLst>
            </p:cNvPr>
            <p:cNvPicPr>
              <a:picLocks noChangeAspect="1"/>
            </p:cNvPicPr>
            <p:nvPr/>
          </p:nvPicPr>
          <p:blipFill>
            <a:blip r:embed="rId29"/>
            <a:srcRect/>
            <a:stretch/>
          </p:blipFill>
          <p:spPr>
            <a:xfrm>
              <a:off x="6297341" y="5379106"/>
              <a:ext cx="468000" cy="468000"/>
            </a:xfrm>
            <a:prstGeom prst="rect">
              <a:avLst/>
            </a:prstGeom>
            <a:ln w="12700">
              <a:solidFill>
                <a:srgbClr val="8A8A8A"/>
              </a:solidFill>
            </a:ln>
          </p:spPr>
        </p:pic>
        <p:pic>
          <p:nvPicPr>
            <p:cNvPr id="34" name="Picture 33">
              <a:extLst>
                <a:ext uri="{FF2B5EF4-FFF2-40B4-BE49-F238E27FC236}">
                  <a16:creationId xmlns:a16="http://schemas.microsoft.com/office/drawing/2014/main" id="{5B9D6422-A9E4-E704-224B-57BEC6669A2E}"/>
                </a:ext>
              </a:extLst>
            </p:cNvPr>
            <p:cNvPicPr>
              <a:picLocks noChangeAspect="1"/>
            </p:cNvPicPr>
            <p:nvPr/>
          </p:nvPicPr>
          <p:blipFill>
            <a:blip r:embed="rId30"/>
            <a:srcRect/>
            <a:stretch/>
          </p:blipFill>
          <p:spPr>
            <a:xfrm>
              <a:off x="5148323" y="4806277"/>
              <a:ext cx="468000" cy="468000"/>
            </a:xfrm>
            <a:prstGeom prst="rect">
              <a:avLst/>
            </a:prstGeom>
            <a:ln w="12700">
              <a:solidFill>
                <a:srgbClr val="8A8A8A"/>
              </a:solidFill>
            </a:ln>
          </p:spPr>
        </p:pic>
        <p:pic>
          <p:nvPicPr>
            <p:cNvPr id="37" name="Picture 36">
              <a:extLst>
                <a:ext uri="{FF2B5EF4-FFF2-40B4-BE49-F238E27FC236}">
                  <a16:creationId xmlns:a16="http://schemas.microsoft.com/office/drawing/2014/main" id="{2ADB7E83-A238-1791-0A76-62297A1F4DF7}"/>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5148323" y="5379106"/>
              <a:ext cx="468000" cy="468000"/>
            </a:xfrm>
            <a:prstGeom prst="rect">
              <a:avLst/>
            </a:prstGeom>
            <a:ln w="12700">
              <a:solidFill>
                <a:srgbClr val="8A8A8A"/>
              </a:solidFill>
            </a:ln>
          </p:spPr>
        </p:pic>
        <p:pic>
          <p:nvPicPr>
            <p:cNvPr id="38" name="Picture 37" descr="A close-up of a paper&#10;&#10;AI-generated content may be incorrect.">
              <a:extLst>
                <a:ext uri="{FF2B5EF4-FFF2-40B4-BE49-F238E27FC236}">
                  <a16:creationId xmlns:a16="http://schemas.microsoft.com/office/drawing/2014/main" id="{F3207379-5157-1655-2A13-C31E4D74765F}"/>
                </a:ext>
              </a:extLst>
            </p:cNvPr>
            <p:cNvPicPr>
              <a:picLocks noChangeAspect="1"/>
            </p:cNvPicPr>
            <p:nvPr/>
          </p:nvPicPr>
          <p:blipFill>
            <a:blip r:embed="rId32"/>
            <a:stretch>
              <a:fillRect/>
            </a:stretch>
          </p:blipFill>
          <p:spPr>
            <a:xfrm>
              <a:off x="5148323" y="3114524"/>
              <a:ext cx="468000" cy="468000"/>
            </a:xfrm>
            <a:prstGeom prst="rect">
              <a:avLst/>
            </a:prstGeom>
            <a:ln w="12700">
              <a:solidFill>
                <a:srgbClr val="8A8A8A"/>
              </a:solidFill>
            </a:ln>
          </p:spPr>
        </p:pic>
        <p:pic>
          <p:nvPicPr>
            <p:cNvPr id="39" name="Picture 38">
              <a:extLst>
                <a:ext uri="{FF2B5EF4-FFF2-40B4-BE49-F238E27FC236}">
                  <a16:creationId xmlns:a16="http://schemas.microsoft.com/office/drawing/2014/main" id="{D249DA25-EE5A-8A9E-91F8-CAC80208EAE2}"/>
                </a:ext>
              </a:extLst>
            </p:cNvPr>
            <p:cNvPicPr>
              <a:picLocks noChangeAspect="1"/>
            </p:cNvPicPr>
            <p:nvPr/>
          </p:nvPicPr>
          <p:blipFill>
            <a:blip r:embed="rId33" cstate="print">
              <a:extLst>
                <a:ext uri="{28A0092B-C50C-407E-A947-70E740481C1C}">
                  <a14:useLocalDpi xmlns:a14="http://schemas.microsoft.com/office/drawing/2010/main" val="0"/>
                </a:ext>
              </a:extLst>
            </a:blip>
            <a:srcRect/>
            <a:stretch/>
          </p:blipFill>
          <p:spPr>
            <a:xfrm>
              <a:off x="5722378" y="5379106"/>
              <a:ext cx="468000" cy="481015"/>
            </a:xfrm>
            <a:prstGeom prst="rect">
              <a:avLst/>
            </a:prstGeom>
            <a:ln w="12700">
              <a:solidFill>
                <a:srgbClr val="8A8A8A"/>
              </a:solidFill>
            </a:ln>
          </p:spPr>
        </p:pic>
        <p:pic>
          <p:nvPicPr>
            <p:cNvPr id="40" name="Picture 39">
              <a:extLst>
                <a:ext uri="{FF2B5EF4-FFF2-40B4-BE49-F238E27FC236}">
                  <a16:creationId xmlns:a16="http://schemas.microsoft.com/office/drawing/2014/main" id="{8362C22D-283B-6E99-8213-F1BB8C0C0347}"/>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p:blipFill>
          <p:spPr>
            <a:xfrm>
              <a:off x="5722378" y="4806277"/>
              <a:ext cx="468000" cy="468000"/>
            </a:xfrm>
            <a:prstGeom prst="rect">
              <a:avLst/>
            </a:prstGeom>
            <a:ln w="12700">
              <a:solidFill>
                <a:srgbClr val="8A8A8A"/>
              </a:solidFill>
            </a:ln>
          </p:spPr>
        </p:pic>
        <p:pic>
          <p:nvPicPr>
            <p:cNvPr id="41" name="Picture 40">
              <a:extLst>
                <a:ext uri="{FF2B5EF4-FFF2-40B4-BE49-F238E27FC236}">
                  <a16:creationId xmlns:a16="http://schemas.microsoft.com/office/drawing/2014/main" id="{9E9FD5A1-E245-DAF7-B2F4-C7C797996679}"/>
                </a:ext>
              </a:extLst>
            </p:cNvPr>
            <p:cNvPicPr>
              <a:picLocks noChangeAspect="1"/>
            </p:cNvPicPr>
            <p:nvPr/>
          </p:nvPicPr>
          <p:blipFill>
            <a:blip r:embed="rId35" cstate="print">
              <a:extLst>
                <a:ext uri="{28A0092B-C50C-407E-A947-70E740481C1C}">
                  <a14:useLocalDpi xmlns:a14="http://schemas.microsoft.com/office/drawing/2010/main" val="0"/>
                </a:ext>
              </a:extLst>
            </a:blip>
            <a:srcRect/>
            <a:stretch/>
          </p:blipFill>
          <p:spPr>
            <a:xfrm>
              <a:off x="5148323" y="4246327"/>
              <a:ext cx="468000" cy="468000"/>
            </a:xfrm>
            <a:prstGeom prst="rect">
              <a:avLst/>
            </a:prstGeom>
            <a:ln w="12700">
              <a:solidFill>
                <a:srgbClr val="8A8A8A"/>
              </a:solidFill>
            </a:ln>
          </p:spPr>
        </p:pic>
        <p:pic>
          <p:nvPicPr>
            <p:cNvPr id="42" name="Picture 41">
              <a:extLst>
                <a:ext uri="{FF2B5EF4-FFF2-40B4-BE49-F238E27FC236}">
                  <a16:creationId xmlns:a16="http://schemas.microsoft.com/office/drawing/2014/main" id="{DB58C480-9B4C-1E9A-7884-5C015FD6F277}"/>
                </a:ext>
              </a:extLst>
            </p:cNvPr>
            <p:cNvPicPr>
              <a:picLocks noChangeAspect="1"/>
            </p:cNvPicPr>
            <p:nvPr/>
          </p:nvPicPr>
          <p:blipFill>
            <a:blip r:embed="rId36"/>
            <a:srcRect/>
            <a:stretch/>
          </p:blipFill>
          <p:spPr>
            <a:xfrm>
              <a:off x="6297341" y="4246327"/>
              <a:ext cx="468000" cy="468000"/>
            </a:xfrm>
            <a:prstGeom prst="rect">
              <a:avLst/>
            </a:prstGeom>
            <a:ln w="12700">
              <a:solidFill>
                <a:srgbClr val="8A8A8A"/>
              </a:solidFill>
            </a:ln>
          </p:spPr>
        </p:pic>
        <p:pic>
          <p:nvPicPr>
            <p:cNvPr id="43" name="Picture 42">
              <a:extLst>
                <a:ext uri="{FF2B5EF4-FFF2-40B4-BE49-F238E27FC236}">
                  <a16:creationId xmlns:a16="http://schemas.microsoft.com/office/drawing/2014/main" id="{8C66E903-EB31-ED65-B69F-3E2770704153}"/>
                </a:ext>
              </a:extLst>
            </p:cNvPr>
            <p:cNvPicPr>
              <a:picLocks noChangeAspect="1"/>
            </p:cNvPicPr>
            <p:nvPr/>
          </p:nvPicPr>
          <p:blipFill>
            <a:blip r:embed="rId37" cstate="print">
              <a:extLst>
                <a:ext uri="{28A0092B-C50C-407E-A947-70E740481C1C}">
                  <a14:useLocalDpi xmlns:a14="http://schemas.microsoft.com/office/drawing/2010/main" val="0"/>
                </a:ext>
              </a:extLst>
            </a:blip>
            <a:srcRect/>
            <a:stretch/>
          </p:blipFill>
          <p:spPr>
            <a:xfrm>
              <a:off x="5722832" y="3114524"/>
              <a:ext cx="468000" cy="468000"/>
            </a:xfrm>
            <a:prstGeom prst="rect">
              <a:avLst/>
            </a:prstGeom>
            <a:ln>
              <a:solidFill>
                <a:srgbClr val="8A8A8A"/>
              </a:solidFill>
            </a:ln>
          </p:spPr>
        </p:pic>
        <p:pic>
          <p:nvPicPr>
            <p:cNvPr id="44" name="Picture 43">
              <a:extLst>
                <a:ext uri="{FF2B5EF4-FFF2-40B4-BE49-F238E27FC236}">
                  <a16:creationId xmlns:a16="http://schemas.microsoft.com/office/drawing/2014/main" id="{C98E07F4-76B9-2C6B-E07D-D5667F61F1E5}"/>
                </a:ext>
              </a:extLst>
            </p:cNvPr>
            <p:cNvPicPr>
              <a:picLocks noChangeAspect="1"/>
            </p:cNvPicPr>
            <p:nvPr/>
          </p:nvPicPr>
          <p:blipFill>
            <a:blip r:embed="rId38" cstate="print">
              <a:extLst>
                <a:ext uri="{28A0092B-C50C-407E-A947-70E740481C1C}">
                  <a14:useLocalDpi xmlns:a14="http://schemas.microsoft.com/office/drawing/2010/main" val="0"/>
                </a:ext>
              </a:extLst>
            </a:blip>
            <a:srcRect/>
            <a:stretch/>
          </p:blipFill>
          <p:spPr>
            <a:xfrm>
              <a:off x="6297341" y="3674117"/>
              <a:ext cx="468000" cy="468000"/>
            </a:xfrm>
            <a:prstGeom prst="rect">
              <a:avLst/>
            </a:prstGeom>
            <a:ln>
              <a:solidFill>
                <a:srgbClr val="8A8A8A"/>
              </a:solidFill>
            </a:ln>
          </p:spPr>
        </p:pic>
      </p:grpSp>
    </p:spTree>
    <p:extLst>
      <p:ext uri="{BB962C8B-B14F-4D97-AF65-F5344CB8AC3E}">
        <p14:creationId xmlns:p14="http://schemas.microsoft.com/office/powerpoint/2010/main" val="1351049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658DC7-C5AA-47F4-E66C-B51434D32B91}"/>
              </a:ext>
            </a:extLst>
          </p:cNvPr>
          <p:cNvGraphicFramePr>
            <a:graphicFrameLocks noGrp="1"/>
          </p:cNvGraphicFramePr>
          <p:nvPr>
            <p:extLst>
              <p:ext uri="{D42A27DB-BD31-4B8C-83A1-F6EECF244321}">
                <p14:modId xmlns:p14="http://schemas.microsoft.com/office/powerpoint/2010/main" val="816912446"/>
              </p:ext>
            </p:extLst>
          </p:nvPr>
        </p:nvGraphicFramePr>
        <p:xfrm>
          <a:off x="-24000" y="1223474"/>
          <a:ext cx="12204000" cy="5653576"/>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3109617654"/>
                    </a:ext>
                  </a:extLst>
                </a:gridCol>
                <a:gridCol w="1908000">
                  <a:extLst>
                    <a:ext uri="{9D8B030D-6E8A-4147-A177-3AD203B41FA5}">
                      <a16:colId xmlns:a16="http://schemas.microsoft.com/office/drawing/2014/main" val="1224369648"/>
                    </a:ext>
                  </a:extLst>
                </a:gridCol>
                <a:gridCol w="2052000">
                  <a:extLst>
                    <a:ext uri="{9D8B030D-6E8A-4147-A177-3AD203B41FA5}">
                      <a16:colId xmlns:a16="http://schemas.microsoft.com/office/drawing/2014/main" val="2328953048"/>
                    </a:ext>
                  </a:extLst>
                </a:gridCol>
                <a:gridCol w="2052000">
                  <a:extLst>
                    <a:ext uri="{9D8B030D-6E8A-4147-A177-3AD203B41FA5}">
                      <a16:colId xmlns:a16="http://schemas.microsoft.com/office/drawing/2014/main" val="3721581811"/>
                    </a:ext>
                  </a:extLst>
                </a:gridCol>
                <a:gridCol w="4284000">
                  <a:extLst>
                    <a:ext uri="{9D8B030D-6E8A-4147-A177-3AD203B41FA5}">
                      <a16:colId xmlns:a16="http://schemas.microsoft.com/office/drawing/2014/main" val="2334834581"/>
                    </a:ext>
                  </a:extLst>
                </a:gridCol>
              </a:tblGrid>
              <a:tr h="469576">
                <a:tc gridSpan="2">
                  <a:txBody>
                    <a:bodyPr/>
                    <a:lstStyle/>
                    <a:p>
                      <a:pPr algn="ctr"/>
                      <a:r>
                        <a:rPr lang="lt-LT" sz="1600" b="0" baseline="0" dirty="0">
                          <a:solidFill>
                            <a:schemeClr val="tx1"/>
                          </a:solidFill>
                          <a:latin typeface="+mj-lt"/>
                        </a:rPr>
                        <a:t>1 </a:t>
                      </a:r>
                      <a:r>
                        <a:rPr lang="lt-LT" sz="1600" b="0" baseline="0" dirty="0" err="1">
                          <a:solidFill>
                            <a:schemeClr val="tx1"/>
                          </a:solidFill>
                          <a:latin typeface="+mj-lt"/>
                        </a:rPr>
                        <a:t>column</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lt-LT" sz="1600" b="0" baseline="0" dirty="0">
                          <a:solidFill>
                            <a:schemeClr val="tx1"/>
                          </a:solidFill>
                          <a:latin typeface="+mj-lt"/>
                        </a:rPr>
                        <a:t>8 </a:t>
                      </a:r>
                      <a:r>
                        <a:rPr lang="lt-LT" sz="1600" b="0" baseline="0" dirty="0" err="1">
                          <a:solidFill>
                            <a:schemeClr val="tx1"/>
                          </a:solidFill>
                          <a:latin typeface="+mj-lt"/>
                        </a:rPr>
                        <a:t>seats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err="1">
                          <a:solidFill>
                            <a:schemeClr val="tx1"/>
                          </a:solidFill>
                          <a:latin typeface="+mj-lt"/>
                        </a:rPr>
                        <a:t>Tabletop</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err="1">
                          <a:solidFill>
                            <a:schemeClr val="tx1"/>
                          </a:solidFill>
                          <a:latin typeface="+mj-lt"/>
                        </a:rPr>
                        <a:t>Column</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a:solidFill>
                            <a:schemeClr val="tx1"/>
                          </a:solidFill>
                          <a:latin typeface="+mj-lt"/>
                        </a:rPr>
                        <a:t>Power </a:t>
                      </a:r>
                      <a:r>
                        <a:rPr lang="lt-LT" sz="1600" b="0" baseline="0" dirty="0" err="1">
                          <a:solidFill>
                            <a:schemeClr val="tx1"/>
                          </a:solidFill>
                          <a:latin typeface="+mj-lt"/>
                        </a:rPr>
                        <a:t>solutions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592000">
                <a:tc>
                  <a:txBody>
                    <a:bodyPr/>
                    <a:lstStyle/>
                    <a:p>
                      <a:pPr algn="ctr"/>
                      <a:r>
                        <a:rPr lang="lt-LT" sz="1200" dirty="0">
                          <a:latin typeface="+mn-lt"/>
                        </a:rPr>
                        <a:t>4 </a:t>
                      </a:r>
                      <a:r>
                        <a:rPr lang="lt-LT" sz="1200" dirty="0" err="1">
                          <a:latin typeface="+mn-lt"/>
                        </a:rPr>
                        <a:t>seat</a:t>
                      </a:r>
                      <a:r>
                        <a:rPr lang="lt-LT" sz="1200" dirty="0">
                          <a:latin typeface="+mn-lt"/>
                        </a:rPr>
                        <a:t> </a:t>
                      </a:r>
                      <a:r>
                        <a:rPr lang="lt-LT" sz="1200" dirty="0" err="1">
                          <a:latin typeface="+mn-lt"/>
                        </a:rPr>
                        <a:t>high</a:t>
                      </a:r>
                      <a:r>
                        <a:rPr lang="lt-LT" sz="1200" dirty="0">
                          <a:latin typeface="+mn-lt"/>
                        </a:rPr>
                        <a:t> </a:t>
                      </a:r>
                      <a:r>
                        <a:rPr lang="lt-LT" sz="1200" dirty="0" err="1">
                          <a:latin typeface="+mn-lt"/>
                        </a:rPr>
                        <a:t>table</a:t>
                      </a:r>
                      <a:endParaRPr lang="lt-LT" sz="1200" dirty="0">
                        <a:latin typeface="+mn-lt"/>
                      </a:endParaRPr>
                    </a:p>
                    <a:p>
                      <a:pPr algn="ctr"/>
                      <a:r>
                        <a:rPr lang="lt-LT" sz="1200" dirty="0">
                          <a:latin typeface="+mn-lt"/>
                        </a:rPr>
                        <a:t>Ø900 mm</a:t>
                      </a:r>
                    </a:p>
                    <a:p>
                      <a:pPr algn="ctr"/>
                      <a:r>
                        <a:rPr lang="lt-LT" sz="1200" dirty="0" err="1">
                          <a:latin typeface="+mn-lt"/>
                        </a:rPr>
                        <a:t>Height</a:t>
                      </a:r>
                      <a:r>
                        <a:rPr lang="lt-LT" sz="1200" dirty="0">
                          <a:latin typeface="+mn-lt"/>
                        </a:rPr>
                        <a:t>: 1050 mm</a:t>
                      </a: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200" dirty="0" err="1">
                          <a:latin typeface="+mn-lt"/>
                        </a:rPr>
                        <a:t>Coffee</a:t>
                      </a:r>
                      <a:r>
                        <a:rPr lang="lt-LT" sz="1200" dirty="0">
                          <a:latin typeface="+mn-lt"/>
                        </a:rPr>
                        <a:t> </a:t>
                      </a:r>
                      <a:r>
                        <a:rPr lang="lt-LT" sz="1200" dirty="0" err="1">
                          <a:latin typeface="+mn-lt"/>
                        </a:rPr>
                        <a:t>table</a:t>
                      </a:r>
                      <a:endParaRPr lang="lt-LT" sz="1200" dirty="0">
                        <a:latin typeface="+mn-lt"/>
                      </a:endParaRPr>
                    </a:p>
                    <a:p>
                      <a:pPr algn="ctr"/>
                      <a:r>
                        <a:rPr lang="lt-LT" sz="1200" dirty="0">
                          <a:latin typeface="+mn-lt"/>
                        </a:rPr>
                        <a:t>Ø700</a:t>
                      </a:r>
                      <a:r>
                        <a:rPr lang="fr-FR" sz="1200" dirty="0">
                          <a:latin typeface="+mn-lt"/>
                        </a:rPr>
                        <a:t> mm</a:t>
                      </a:r>
                    </a:p>
                    <a:p>
                      <a:pPr algn="ctr"/>
                      <a:r>
                        <a:rPr lang="lt-LT" sz="1200" dirty="0" err="1">
                          <a:latin typeface="+mn-lt"/>
                        </a:rPr>
                        <a:t>Height</a:t>
                      </a:r>
                      <a:r>
                        <a:rPr lang="fr-FR" sz="1200" dirty="0">
                          <a:latin typeface="+mn-lt"/>
                        </a:rPr>
                        <a:t>: </a:t>
                      </a:r>
                      <a:r>
                        <a:rPr lang="lt-LT" sz="1200" dirty="0">
                          <a:latin typeface="+mn-lt"/>
                        </a:rPr>
                        <a:t>480</a:t>
                      </a:r>
                      <a:r>
                        <a:rPr lang="fr-FR" sz="1200" dirty="0">
                          <a:latin typeface="+mn-lt"/>
                        </a:rPr>
                        <a:t> mm</a:t>
                      </a: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err="1"/>
                        <a:t>Melamine</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lt-LT" sz="1200" dirty="0"/>
                        <a:t>PET </a:t>
                      </a:r>
                      <a:r>
                        <a:rPr lang="lt-LT" sz="1200" dirty="0" err="1"/>
                        <a:t>felt</a:t>
                      </a:r>
                      <a:endParaRPr lang="lt-LT" sz="1200" dirty="0"/>
                    </a:p>
                  </a:txBody>
                  <a:tcPr marL="91530" marR="91530" marT="180000" marB="18000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4000" dirty="0"/>
                        <a:t>-</a:t>
                      </a:r>
                    </a:p>
                  </a:txBody>
                  <a:tcPr marL="91530" marR="9153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2592000">
                <a:tc gridSpan="2">
                  <a:txBody>
                    <a:bodyPr/>
                    <a:lstStyle/>
                    <a:p>
                      <a:pPr algn="ctr"/>
                      <a:r>
                        <a:rPr lang="lt-LT" sz="1200" dirty="0">
                          <a:latin typeface="+mn-lt"/>
                        </a:rPr>
                        <a:t>4 </a:t>
                      </a:r>
                      <a:r>
                        <a:rPr lang="lt-LT" sz="1200" dirty="0" err="1">
                          <a:latin typeface="+mn-lt"/>
                        </a:rPr>
                        <a:t>seat</a:t>
                      </a:r>
                      <a:r>
                        <a:rPr lang="lt-LT" sz="1200" dirty="0">
                          <a:latin typeface="+mn-lt"/>
                        </a:rPr>
                        <a:t> </a:t>
                      </a:r>
                      <a:r>
                        <a:rPr lang="lt-LT" sz="1200" dirty="0" err="1">
                          <a:latin typeface="+mn-lt"/>
                        </a:rPr>
                        <a:t>high</a:t>
                      </a:r>
                      <a:r>
                        <a:rPr lang="lt-LT" sz="1200" dirty="0">
                          <a:latin typeface="+mn-lt"/>
                        </a:rPr>
                        <a:t> </a:t>
                      </a:r>
                      <a:r>
                        <a:rPr lang="lt-LT" sz="1200" dirty="0" err="1">
                          <a:latin typeface="+mn-lt"/>
                        </a:rPr>
                        <a:t>table</a:t>
                      </a:r>
                      <a:endParaRPr lang="lt-LT" sz="1200" dirty="0">
                        <a:latin typeface="+mn-lt"/>
                      </a:endParaRPr>
                    </a:p>
                    <a:p>
                      <a:pPr algn="ctr"/>
                      <a:r>
                        <a:rPr lang="lt-LT" sz="1200" dirty="0">
                          <a:latin typeface="+mn-lt"/>
                        </a:rPr>
                        <a:t>Ø900 mm</a:t>
                      </a:r>
                    </a:p>
                    <a:p>
                      <a:pPr algn="ctr"/>
                      <a:r>
                        <a:rPr lang="lt-LT" sz="1200" dirty="0" err="1">
                          <a:latin typeface="+mn-lt"/>
                        </a:rPr>
                        <a:t>Height</a:t>
                      </a:r>
                      <a:r>
                        <a:rPr lang="lt-LT" sz="1200" dirty="0">
                          <a:latin typeface="+mn-lt"/>
                        </a:rPr>
                        <a:t>: 1050 mm</a:t>
                      </a:r>
                    </a:p>
                  </a:txBody>
                  <a:tcPr marL="91530" marR="91530" marT="45765" marB="144000" anchor="b">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200" dirty="0"/>
                    </a:p>
                  </a:txBody>
                  <a:tcPr marL="91530" marR="91530" marT="45765" marB="144000" anchor="b">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29122"/>
                  </a:ext>
                </a:extLst>
              </a:tr>
            </a:tbl>
          </a:graphicData>
        </a:graphic>
      </p:graphicFrame>
      <p:sp>
        <p:nvSpPr>
          <p:cNvPr id="15" name="Text Placeholder 4">
            <a:extLst>
              <a:ext uri="{FF2B5EF4-FFF2-40B4-BE49-F238E27FC236}">
                <a16:creationId xmlns:a16="http://schemas.microsoft.com/office/drawing/2014/main" id="{FCF2BE8F-2815-481B-5028-48BBAB1EA98B}"/>
              </a:ext>
            </a:extLst>
          </p:cNvPr>
          <p:cNvSpPr txBox="1">
            <a:spLocks/>
          </p:cNvSpPr>
          <p:nvPr/>
        </p:nvSpPr>
        <p:spPr>
          <a:xfrm>
            <a:off x="479425" y="425537"/>
            <a:ext cx="2880000" cy="285741"/>
          </a:xfrm>
          <a:prstGeom prst="rect">
            <a:avLst/>
          </a:prstGeom>
        </p:spPr>
        <p:txBody>
          <a:bodyPr vert="horz" lIns="0" tIns="45720" rIns="0" bIns="45720" rtlCol="0">
            <a:norm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PARTHOS coffee tables and high tables</a:t>
            </a:r>
          </a:p>
        </p:txBody>
      </p:sp>
      <p:pic>
        <p:nvPicPr>
          <p:cNvPr id="7" name="Picture 6">
            <a:extLst>
              <a:ext uri="{FF2B5EF4-FFF2-40B4-BE49-F238E27FC236}">
                <a16:creationId xmlns:a16="http://schemas.microsoft.com/office/drawing/2014/main" id="{936C1700-343E-54A6-F7BD-2109A9BDAD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37531" y="1769931"/>
            <a:ext cx="1800000" cy="1800000"/>
          </a:xfrm>
          <a:prstGeom prst="rect">
            <a:avLst/>
          </a:prstGeom>
        </p:spPr>
      </p:pic>
      <p:pic>
        <p:nvPicPr>
          <p:cNvPr id="48" name="Picture 47">
            <a:extLst>
              <a:ext uri="{FF2B5EF4-FFF2-40B4-BE49-F238E27FC236}">
                <a16:creationId xmlns:a16="http://schemas.microsoft.com/office/drawing/2014/main" id="{AAE9A4F5-87E0-5F9D-00C3-70B7F29E8D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265" y="1769931"/>
            <a:ext cx="1800000" cy="1800000"/>
          </a:xfrm>
          <a:prstGeom prst="rect">
            <a:avLst/>
          </a:prstGeom>
        </p:spPr>
      </p:pic>
      <p:pic>
        <p:nvPicPr>
          <p:cNvPr id="50" name="Picture 49">
            <a:extLst>
              <a:ext uri="{FF2B5EF4-FFF2-40B4-BE49-F238E27FC236}">
                <a16:creationId xmlns:a16="http://schemas.microsoft.com/office/drawing/2014/main" id="{AE124E39-05F8-B6CD-6FF1-76DCFA1F3F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5396" y="4402972"/>
            <a:ext cx="1800000" cy="1800000"/>
          </a:xfrm>
          <a:prstGeom prst="rect">
            <a:avLst/>
          </a:prstGeom>
        </p:spPr>
      </p:pic>
      <p:sp>
        <p:nvSpPr>
          <p:cNvPr id="8" name="TextBox 7">
            <a:extLst>
              <a:ext uri="{FF2B5EF4-FFF2-40B4-BE49-F238E27FC236}">
                <a16:creationId xmlns:a16="http://schemas.microsoft.com/office/drawing/2014/main" id="{05971EB5-E4D8-7F46-A3CE-A0DDB038BD98}"/>
              </a:ext>
            </a:extLst>
          </p:cNvPr>
          <p:cNvSpPr txBox="1"/>
          <p:nvPr/>
        </p:nvSpPr>
        <p:spPr>
          <a:xfrm>
            <a:off x="3783324" y="4348462"/>
            <a:ext cx="2044586" cy="276999"/>
          </a:xfrm>
          <a:prstGeom prst="rect">
            <a:avLst/>
          </a:prstGeom>
          <a:noFill/>
        </p:spPr>
        <p:txBody>
          <a:bodyPr wrap="square" rtlCol="0">
            <a:spAutoFit/>
          </a:bodyPr>
          <a:lstStyle/>
          <a:p>
            <a:pPr algn="ctr"/>
            <a:r>
              <a:rPr lang="lt-LT" sz="1200"/>
              <a:t>HPL / HPL Fenix</a:t>
            </a:r>
          </a:p>
        </p:txBody>
      </p:sp>
      <p:pic>
        <p:nvPicPr>
          <p:cNvPr id="2" name="Picture 1">
            <a:extLst>
              <a:ext uri="{FF2B5EF4-FFF2-40B4-BE49-F238E27FC236}">
                <a16:creationId xmlns:a16="http://schemas.microsoft.com/office/drawing/2014/main" id="{302259B4-A446-9FDA-3C49-51799830C1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545" y="4704532"/>
            <a:ext cx="1800000" cy="1012500"/>
          </a:xfrm>
          <a:prstGeom prst="rect">
            <a:avLst/>
          </a:prstGeom>
        </p:spPr>
      </p:pic>
      <p:pic>
        <p:nvPicPr>
          <p:cNvPr id="3" name="Picture 2">
            <a:extLst>
              <a:ext uri="{FF2B5EF4-FFF2-40B4-BE49-F238E27FC236}">
                <a16:creationId xmlns:a16="http://schemas.microsoft.com/office/drawing/2014/main" id="{C1074170-7A39-25AC-0098-DCC389D2FE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545" y="2168050"/>
            <a:ext cx="1800000" cy="1012500"/>
          </a:xfrm>
          <a:prstGeom prst="rect">
            <a:avLst/>
          </a:prstGeom>
        </p:spPr>
      </p:pic>
      <p:sp>
        <p:nvSpPr>
          <p:cNvPr id="9" name="TextBox 8">
            <a:extLst>
              <a:ext uri="{FF2B5EF4-FFF2-40B4-BE49-F238E27FC236}">
                <a16:creationId xmlns:a16="http://schemas.microsoft.com/office/drawing/2014/main" id="{84497DE1-52D2-9CD6-A4E3-25DCFC54CCC5}"/>
              </a:ext>
            </a:extLst>
          </p:cNvPr>
          <p:cNvSpPr txBox="1"/>
          <p:nvPr/>
        </p:nvSpPr>
        <p:spPr>
          <a:xfrm>
            <a:off x="3926546" y="2172414"/>
            <a:ext cx="1800000" cy="253916"/>
          </a:xfrm>
          <a:prstGeom prst="rect">
            <a:avLst/>
          </a:prstGeom>
          <a:noFill/>
        </p:spPr>
        <p:txBody>
          <a:bodyPr wrap="square" rtlCol="0">
            <a:spAutoFit/>
          </a:bodyPr>
          <a:lstStyle/>
          <a:p>
            <a:r>
              <a:rPr lang="lt-LT" sz="1050">
                <a:latin typeface="Visuelt Pro Medium" panose="020B0603050202040104" pitchFamily="34" charset="0"/>
              </a:rPr>
              <a:t>Type of edge</a:t>
            </a:r>
          </a:p>
        </p:txBody>
      </p:sp>
      <p:sp>
        <p:nvSpPr>
          <p:cNvPr id="10" name="TextBox 9">
            <a:extLst>
              <a:ext uri="{FF2B5EF4-FFF2-40B4-BE49-F238E27FC236}">
                <a16:creationId xmlns:a16="http://schemas.microsoft.com/office/drawing/2014/main" id="{9B1C3E29-69D8-0A14-6E57-470BB37E884D}"/>
              </a:ext>
            </a:extLst>
          </p:cNvPr>
          <p:cNvSpPr txBox="1"/>
          <p:nvPr/>
        </p:nvSpPr>
        <p:spPr>
          <a:xfrm>
            <a:off x="3926545" y="4704532"/>
            <a:ext cx="1365579" cy="253916"/>
          </a:xfrm>
          <a:prstGeom prst="rect">
            <a:avLst/>
          </a:prstGeom>
          <a:noFill/>
        </p:spPr>
        <p:txBody>
          <a:bodyPr wrap="square" rtlCol="0">
            <a:spAutoFit/>
          </a:bodyPr>
          <a:lstStyle/>
          <a:p>
            <a:r>
              <a:rPr lang="lt-LT" sz="1050">
                <a:latin typeface="Visuelt Pro Medium" panose="020B0603050202040104" pitchFamily="34" charset="0"/>
              </a:rPr>
              <a:t>Type of edge</a:t>
            </a:r>
          </a:p>
        </p:txBody>
      </p:sp>
      <p:pic>
        <p:nvPicPr>
          <p:cNvPr id="11" name="Picture 10">
            <a:extLst>
              <a:ext uri="{FF2B5EF4-FFF2-40B4-BE49-F238E27FC236}">
                <a16:creationId xmlns:a16="http://schemas.microsoft.com/office/drawing/2014/main" id="{4CEFF828-205F-5299-C5CB-7FDC45B9FE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7047" y="3826443"/>
            <a:ext cx="360000" cy="360000"/>
          </a:xfrm>
          <a:prstGeom prst="rect">
            <a:avLst/>
          </a:prstGeom>
        </p:spPr>
      </p:pic>
      <p:pic>
        <p:nvPicPr>
          <p:cNvPr id="12" name="Picture 11">
            <a:extLst>
              <a:ext uri="{FF2B5EF4-FFF2-40B4-BE49-F238E27FC236}">
                <a16:creationId xmlns:a16="http://schemas.microsoft.com/office/drawing/2014/main" id="{8C4AAF35-C03E-FCD3-9AAE-7A8ED71D3D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6545" y="3299170"/>
            <a:ext cx="360000" cy="360000"/>
          </a:xfrm>
          <a:prstGeom prst="rect">
            <a:avLst/>
          </a:prstGeom>
          <a:ln w="3175">
            <a:solidFill>
              <a:schemeClr val="tx1"/>
            </a:solidFill>
          </a:ln>
        </p:spPr>
      </p:pic>
      <p:pic>
        <p:nvPicPr>
          <p:cNvPr id="13" name="Picture 12">
            <a:extLst>
              <a:ext uri="{FF2B5EF4-FFF2-40B4-BE49-F238E27FC236}">
                <a16:creationId xmlns:a16="http://schemas.microsoft.com/office/drawing/2014/main" id="{FB890692-E2F2-4A38-6EBA-D4687C25FA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0616" y="3300973"/>
            <a:ext cx="360000" cy="360000"/>
          </a:xfrm>
          <a:prstGeom prst="rect">
            <a:avLst/>
          </a:prstGeom>
        </p:spPr>
      </p:pic>
      <p:pic>
        <p:nvPicPr>
          <p:cNvPr id="16" name="Picture 15">
            <a:extLst>
              <a:ext uri="{FF2B5EF4-FFF2-40B4-BE49-F238E27FC236}">
                <a16:creationId xmlns:a16="http://schemas.microsoft.com/office/drawing/2014/main" id="{3BCD1E97-F562-AC9E-4982-CC38C16CAD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26545" y="3834318"/>
            <a:ext cx="360000" cy="360000"/>
          </a:xfrm>
          <a:prstGeom prst="rect">
            <a:avLst/>
          </a:prstGeom>
        </p:spPr>
      </p:pic>
      <p:pic>
        <p:nvPicPr>
          <p:cNvPr id="17" name="Picture 16">
            <a:extLst>
              <a:ext uri="{FF2B5EF4-FFF2-40B4-BE49-F238E27FC236}">
                <a16:creationId xmlns:a16="http://schemas.microsoft.com/office/drawing/2014/main" id="{147D5C15-A9D5-84AE-7945-B099E4763A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7047" y="3300973"/>
            <a:ext cx="360000" cy="360000"/>
          </a:xfrm>
          <a:prstGeom prst="rect">
            <a:avLst/>
          </a:prstGeom>
        </p:spPr>
      </p:pic>
      <p:pic>
        <p:nvPicPr>
          <p:cNvPr id="19" name="Picture 18">
            <a:extLst>
              <a:ext uri="{FF2B5EF4-FFF2-40B4-BE49-F238E27FC236}">
                <a16:creationId xmlns:a16="http://schemas.microsoft.com/office/drawing/2014/main" id="{BB6CE45F-2C3E-DF94-BDCD-916769F7798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926545" y="5831704"/>
            <a:ext cx="360000" cy="360000"/>
          </a:xfrm>
          <a:prstGeom prst="rect">
            <a:avLst/>
          </a:prstGeom>
          <a:ln w="3175">
            <a:solidFill>
              <a:schemeClr val="tx1"/>
            </a:solidFill>
          </a:ln>
        </p:spPr>
      </p:pic>
      <p:pic>
        <p:nvPicPr>
          <p:cNvPr id="21" name="Picture 20">
            <a:extLst>
              <a:ext uri="{FF2B5EF4-FFF2-40B4-BE49-F238E27FC236}">
                <a16:creationId xmlns:a16="http://schemas.microsoft.com/office/drawing/2014/main" id="{E45AE58A-8726-870B-0AD5-453637139CE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437047" y="5833507"/>
            <a:ext cx="360000" cy="360000"/>
          </a:xfrm>
          <a:prstGeom prst="rect">
            <a:avLst/>
          </a:prstGeom>
          <a:ln w="3175">
            <a:solidFill>
              <a:schemeClr val="tx1"/>
            </a:solidFill>
          </a:ln>
        </p:spPr>
      </p:pic>
      <p:pic>
        <p:nvPicPr>
          <p:cNvPr id="22" name="Picture 21">
            <a:extLst>
              <a:ext uri="{FF2B5EF4-FFF2-40B4-BE49-F238E27FC236}">
                <a16:creationId xmlns:a16="http://schemas.microsoft.com/office/drawing/2014/main" id="{44B49B3C-4A34-2F28-E525-3F46BBBDCE5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926545" y="6367615"/>
            <a:ext cx="360000" cy="360000"/>
          </a:xfrm>
          <a:prstGeom prst="rect">
            <a:avLst/>
          </a:prstGeom>
        </p:spPr>
      </p:pic>
      <p:pic>
        <p:nvPicPr>
          <p:cNvPr id="23" name="Picture 22">
            <a:extLst>
              <a:ext uri="{FF2B5EF4-FFF2-40B4-BE49-F238E27FC236}">
                <a16:creationId xmlns:a16="http://schemas.microsoft.com/office/drawing/2014/main" id="{64200E6E-3D28-1209-5D79-436793AC0F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7047" y="6369418"/>
            <a:ext cx="360000" cy="360000"/>
          </a:xfrm>
          <a:prstGeom prst="rect">
            <a:avLst/>
          </a:prstGeom>
        </p:spPr>
      </p:pic>
      <p:pic>
        <p:nvPicPr>
          <p:cNvPr id="24" name="Picture 23">
            <a:extLst>
              <a:ext uri="{FF2B5EF4-FFF2-40B4-BE49-F238E27FC236}">
                <a16:creationId xmlns:a16="http://schemas.microsoft.com/office/drawing/2014/main" id="{4C98E484-418F-6DEB-CBB2-C50F6881012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76295"/>
          <a:stretch/>
        </p:blipFill>
        <p:spPr>
          <a:xfrm>
            <a:off x="4435446" y="6108171"/>
            <a:ext cx="360000" cy="85336"/>
          </a:xfrm>
          <a:prstGeom prst="rect">
            <a:avLst/>
          </a:prstGeom>
        </p:spPr>
      </p:pic>
      <p:pic>
        <p:nvPicPr>
          <p:cNvPr id="63" name="Picture 62">
            <a:extLst>
              <a:ext uri="{FF2B5EF4-FFF2-40B4-BE49-F238E27FC236}">
                <a16:creationId xmlns:a16="http://schemas.microsoft.com/office/drawing/2014/main" id="{784AB3B8-B6D0-19FF-E2E5-0365512D146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86311" y="5791615"/>
            <a:ext cx="936000" cy="936000"/>
          </a:xfrm>
          <a:prstGeom prst="rect">
            <a:avLst/>
          </a:prstGeom>
        </p:spPr>
      </p:pic>
      <p:pic>
        <p:nvPicPr>
          <p:cNvPr id="64" name="Picture 63">
            <a:extLst>
              <a:ext uri="{FF2B5EF4-FFF2-40B4-BE49-F238E27FC236}">
                <a16:creationId xmlns:a16="http://schemas.microsoft.com/office/drawing/2014/main" id="{DC034131-5E55-35D6-60FE-7519C360DDE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39400" y="5791615"/>
            <a:ext cx="936000" cy="936000"/>
          </a:xfrm>
          <a:prstGeom prst="rect">
            <a:avLst/>
          </a:prstGeom>
        </p:spPr>
      </p:pic>
      <p:pic>
        <p:nvPicPr>
          <p:cNvPr id="65" name="Picture 64">
            <a:extLst>
              <a:ext uri="{FF2B5EF4-FFF2-40B4-BE49-F238E27FC236}">
                <a16:creationId xmlns:a16="http://schemas.microsoft.com/office/drawing/2014/main" id="{CA1174AD-AEBA-4E8F-062F-E15F231A4C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77856" y="4508023"/>
            <a:ext cx="936000" cy="936000"/>
          </a:xfrm>
          <a:prstGeom prst="rect">
            <a:avLst/>
          </a:prstGeom>
        </p:spPr>
      </p:pic>
      <p:pic>
        <p:nvPicPr>
          <p:cNvPr id="66" name="Picture 65">
            <a:extLst>
              <a:ext uri="{FF2B5EF4-FFF2-40B4-BE49-F238E27FC236}">
                <a16:creationId xmlns:a16="http://schemas.microsoft.com/office/drawing/2014/main" id="{F1D02A27-E7B7-79C2-4F27-DC7505D5ACF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39400" y="4508023"/>
            <a:ext cx="936000" cy="936000"/>
          </a:xfrm>
          <a:prstGeom prst="rect">
            <a:avLst/>
          </a:prstGeom>
        </p:spPr>
      </p:pic>
      <p:sp>
        <p:nvSpPr>
          <p:cNvPr id="5" name="TextBox 4">
            <a:extLst>
              <a:ext uri="{FF2B5EF4-FFF2-40B4-BE49-F238E27FC236}">
                <a16:creationId xmlns:a16="http://schemas.microsoft.com/office/drawing/2014/main" id="{A1D86673-48E2-4425-7AB1-45744F6CB2A1}"/>
              </a:ext>
            </a:extLst>
          </p:cNvPr>
          <p:cNvSpPr txBox="1"/>
          <p:nvPr/>
        </p:nvSpPr>
        <p:spPr>
          <a:xfrm>
            <a:off x="11226980" y="5791615"/>
            <a:ext cx="989020" cy="900246"/>
          </a:xfrm>
          <a:prstGeom prst="rect">
            <a:avLst/>
          </a:prstGeom>
          <a:noFill/>
        </p:spPr>
        <p:txBody>
          <a:bodyPr wrap="square" rtlCol="0">
            <a:spAutoFit/>
          </a:bodyPr>
          <a:lstStyle/>
          <a:p>
            <a:r>
              <a:rPr lang="en-US" sz="1050" dirty="0">
                <a:latin typeface="Visuelt Pro Medium" panose="020B0603050202040104" pitchFamily="34" charset="0"/>
              </a:rPr>
              <a:t>3 x AC power sockets, wireless charger </a:t>
            </a:r>
            <a:endParaRPr lang="lt-LT" sz="1050" dirty="0">
              <a:latin typeface="Visuelt Pro Medium" panose="020B0603050202040104" pitchFamily="34" charset="0"/>
            </a:endParaRPr>
          </a:p>
        </p:txBody>
      </p:sp>
      <p:sp>
        <p:nvSpPr>
          <p:cNvPr id="6" name="TextBox 5">
            <a:extLst>
              <a:ext uri="{FF2B5EF4-FFF2-40B4-BE49-F238E27FC236}">
                <a16:creationId xmlns:a16="http://schemas.microsoft.com/office/drawing/2014/main" id="{69F1682F-235F-7467-486C-398F9FA72DF1}"/>
              </a:ext>
            </a:extLst>
          </p:cNvPr>
          <p:cNvSpPr txBox="1"/>
          <p:nvPr/>
        </p:nvSpPr>
        <p:spPr>
          <a:xfrm>
            <a:off x="9139973" y="5791615"/>
            <a:ext cx="1092462" cy="1061829"/>
          </a:xfrm>
          <a:prstGeom prst="rect">
            <a:avLst/>
          </a:prstGeom>
          <a:noFill/>
        </p:spPr>
        <p:txBody>
          <a:bodyPr wrap="square" rtlCol="0">
            <a:spAutoFit/>
          </a:bodyPr>
          <a:lstStyle/>
          <a:p>
            <a:r>
              <a:rPr lang="en-US" sz="1050" dirty="0">
                <a:latin typeface="Visuelt Pro Medium" panose="020B0603050202040104" pitchFamily="34" charset="0"/>
              </a:rPr>
              <a:t>2 x AC power </a:t>
            </a:r>
            <a:r>
              <a:rPr lang="en-US" sz="1050">
                <a:latin typeface="Visuelt Pro Medium" panose="020B0603050202040104" pitchFamily="34" charset="0"/>
              </a:rPr>
              <a:t>sockets,</a:t>
            </a:r>
            <a:br>
              <a:rPr lang="lt-LT" sz="1050">
                <a:latin typeface="Visuelt Pro Medium" panose="020B0603050202040104" pitchFamily="34" charset="0"/>
              </a:rPr>
            </a:br>
            <a:r>
              <a:rPr lang="en-US" sz="1050">
                <a:latin typeface="Visuelt Pro Medium" panose="020B0603050202040104" pitchFamily="34" charset="0"/>
              </a:rPr>
              <a:t>1 </a:t>
            </a:r>
            <a:r>
              <a:rPr lang="en-US" sz="1050" dirty="0">
                <a:latin typeface="Visuelt Pro Medium" panose="020B0603050202040104" pitchFamily="34" charset="0"/>
              </a:rPr>
              <a:t>x USB fast charger, wireless charger </a:t>
            </a:r>
            <a:endParaRPr lang="lt-LT" sz="1050" dirty="0">
              <a:latin typeface="Visuelt Pro Medium" panose="020B0603050202040104" pitchFamily="34" charset="0"/>
            </a:endParaRPr>
          </a:p>
        </p:txBody>
      </p:sp>
      <p:sp>
        <p:nvSpPr>
          <p:cNvPr id="14" name="TextBox 13">
            <a:extLst>
              <a:ext uri="{FF2B5EF4-FFF2-40B4-BE49-F238E27FC236}">
                <a16:creationId xmlns:a16="http://schemas.microsoft.com/office/drawing/2014/main" id="{BCCF55AE-3A00-8C5E-F8AA-64EA0A7F3837}"/>
              </a:ext>
            </a:extLst>
          </p:cNvPr>
          <p:cNvSpPr txBox="1"/>
          <p:nvPr/>
        </p:nvSpPr>
        <p:spPr>
          <a:xfrm>
            <a:off x="9139973" y="4507972"/>
            <a:ext cx="989020" cy="738664"/>
          </a:xfrm>
          <a:prstGeom prst="rect">
            <a:avLst/>
          </a:prstGeom>
          <a:noFill/>
        </p:spPr>
        <p:txBody>
          <a:bodyPr wrap="square" rtlCol="0">
            <a:spAutoFit/>
          </a:bodyPr>
          <a:lstStyle/>
          <a:p>
            <a:r>
              <a:rPr lang="en-US" sz="1050" dirty="0">
                <a:latin typeface="Visuelt Pro Medium" panose="020B0603050202040104" pitchFamily="34" charset="0"/>
              </a:rPr>
              <a:t>2 x AC power sockets, USB fast charger </a:t>
            </a:r>
            <a:endParaRPr lang="lt-LT" sz="1050" dirty="0">
              <a:latin typeface="Visuelt Pro Medium" panose="020B0603050202040104" pitchFamily="34" charset="0"/>
            </a:endParaRPr>
          </a:p>
        </p:txBody>
      </p:sp>
      <p:sp>
        <p:nvSpPr>
          <p:cNvPr id="18" name="TextBox 17">
            <a:extLst>
              <a:ext uri="{FF2B5EF4-FFF2-40B4-BE49-F238E27FC236}">
                <a16:creationId xmlns:a16="http://schemas.microsoft.com/office/drawing/2014/main" id="{E7436B49-71D0-BCAF-D83B-EFEC1D920D82}"/>
              </a:ext>
            </a:extLst>
          </p:cNvPr>
          <p:cNvSpPr txBox="1"/>
          <p:nvPr/>
        </p:nvSpPr>
        <p:spPr>
          <a:xfrm>
            <a:off x="11226980" y="4507972"/>
            <a:ext cx="989020" cy="577081"/>
          </a:xfrm>
          <a:prstGeom prst="rect">
            <a:avLst/>
          </a:prstGeom>
          <a:noFill/>
        </p:spPr>
        <p:txBody>
          <a:bodyPr wrap="square" rtlCol="0">
            <a:spAutoFit/>
          </a:bodyPr>
          <a:lstStyle/>
          <a:p>
            <a:r>
              <a:rPr lang="en-US" sz="1050" dirty="0">
                <a:latin typeface="Visuelt Pro Medium" panose="020B0603050202040104" pitchFamily="34" charset="0"/>
              </a:rPr>
              <a:t>3 x AC power sockets</a:t>
            </a:r>
            <a:endParaRPr lang="lt-LT" sz="1050" dirty="0">
              <a:latin typeface="Visuelt Pro Medium" panose="020B0603050202040104" pitchFamily="34" charset="0"/>
            </a:endParaRPr>
          </a:p>
        </p:txBody>
      </p:sp>
      <p:grpSp>
        <p:nvGrpSpPr>
          <p:cNvPr id="20" name="Group 19">
            <a:extLst>
              <a:ext uri="{FF2B5EF4-FFF2-40B4-BE49-F238E27FC236}">
                <a16:creationId xmlns:a16="http://schemas.microsoft.com/office/drawing/2014/main" id="{B2333C5D-B7F2-9DE1-4A12-AF37D463D197}"/>
              </a:ext>
            </a:extLst>
          </p:cNvPr>
          <p:cNvGrpSpPr/>
          <p:nvPr/>
        </p:nvGrpSpPr>
        <p:grpSpPr>
          <a:xfrm>
            <a:off x="6035515" y="2367856"/>
            <a:ext cx="1703643" cy="4070232"/>
            <a:chOff x="5148323" y="2566309"/>
            <a:chExt cx="1617018" cy="3863273"/>
          </a:xfrm>
        </p:grpSpPr>
        <p:sp>
          <p:nvSpPr>
            <p:cNvPr id="26" name="Rectangle 25">
              <a:extLst>
                <a:ext uri="{FF2B5EF4-FFF2-40B4-BE49-F238E27FC236}">
                  <a16:creationId xmlns:a16="http://schemas.microsoft.com/office/drawing/2014/main" id="{47DFEDD5-714C-EFE0-BEF0-0652D3644384}"/>
                </a:ext>
              </a:extLst>
            </p:cNvPr>
            <p:cNvSpPr/>
            <p:nvPr/>
          </p:nvSpPr>
          <p:spPr>
            <a:xfrm>
              <a:off x="5722378" y="2566309"/>
              <a:ext cx="468000" cy="468000"/>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7" name="Rectangle 26">
              <a:extLst>
                <a:ext uri="{FF2B5EF4-FFF2-40B4-BE49-F238E27FC236}">
                  <a16:creationId xmlns:a16="http://schemas.microsoft.com/office/drawing/2014/main" id="{FAE22A5B-8DB4-C295-74A5-653A6EA658D1}"/>
                </a:ext>
              </a:extLst>
            </p:cNvPr>
            <p:cNvSpPr/>
            <p:nvPr/>
          </p:nvSpPr>
          <p:spPr>
            <a:xfrm>
              <a:off x="5722378" y="5961582"/>
              <a:ext cx="468000" cy="468000"/>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8" name="Rectangle 27">
              <a:extLst>
                <a:ext uri="{FF2B5EF4-FFF2-40B4-BE49-F238E27FC236}">
                  <a16:creationId xmlns:a16="http://schemas.microsoft.com/office/drawing/2014/main" id="{E3E5A67B-48AE-65D2-F0AD-19F834442AA4}"/>
                </a:ext>
              </a:extLst>
            </p:cNvPr>
            <p:cNvSpPr/>
            <p:nvPr/>
          </p:nvSpPr>
          <p:spPr>
            <a:xfrm>
              <a:off x="6297341" y="5961582"/>
              <a:ext cx="468000" cy="468000"/>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9" name="Rectangle 28">
              <a:extLst>
                <a:ext uri="{FF2B5EF4-FFF2-40B4-BE49-F238E27FC236}">
                  <a16:creationId xmlns:a16="http://schemas.microsoft.com/office/drawing/2014/main" id="{A937C983-5285-07DE-9977-2CECB5D60F71}"/>
                </a:ext>
              </a:extLst>
            </p:cNvPr>
            <p:cNvSpPr/>
            <p:nvPr/>
          </p:nvSpPr>
          <p:spPr>
            <a:xfrm>
              <a:off x="5148323" y="2566309"/>
              <a:ext cx="468000" cy="468000"/>
            </a:xfrm>
            <a:prstGeom prst="rect">
              <a:avLst/>
            </a:prstGeom>
            <a:blipFill dpi="0" rotWithShape="1">
              <a:blip r:embed="rId21"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0" name="Rectangle 29">
              <a:extLst>
                <a:ext uri="{FF2B5EF4-FFF2-40B4-BE49-F238E27FC236}">
                  <a16:creationId xmlns:a16="http://schemas.microsoft.com/office/drawing/2014/main" id="{15FDCBA5-A46A-BA26-D527-0E989521716D}"/>
                </a:ext>
              </a:extLst>
            </p:cNvPr>
            <p:cNvSpPr/>
            <p:nvPr/>
          </p:nvSpPr>
          <p:spPr>
            <a:xfrm>
              <a:off x="5148323" y="5961582"/>
              <a:ext cx="468000" cy="468000"/>
            </a:xfrm>
            <a:prstGeom prst="rect">
              <a:avLst/>
            </a:prstGeom>
            <a:blipFill dpi="0" rotWithShape="1">
              <a:blip r:embed="rId22" cstate="print">
                <a:extLst>
                  <a:ext uri="{28A0092B-C50C-407E-A947-70E740481C1C}">
                    <a14:useLocalDpi xmlns:a14="http://schemas.microsoft.com/office/drawing/2010/main" val="0"/>
                  </a:ext>
                </a:extLst>
              </a:blip>
              <a:srcRect/>
              <a:stretch>
                <a:fillRect/>
              </a:stretch>
            </a:blipFill>
            <a:ln>
              <a:solidFill>
                <a:srgbClr val="8A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1" name="Picture 30" descr="A close-up of a grey surface&#10;&#10;AI-generated content may be incorrect.">
              <a:extLst>
                <a:ext uri="{FF2B5EF4-FFF2-40B4-BE49-F238E27FC236}">
                  <a16:creationId xmlns:a16="http://schemas.microsoft.com/office/drawing/2014/main" id="{4E6C2109-4F01-6BA7-7CED-7DBD21B9E3E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97341" y="2566309"/>
              <a:ext cx="468000" cy="468000"/>
            </a:xfrm>
            <a:prstGeom prst="rect">
              <a:avLst/>
            </a:prstGeom>
            <a:ln w="12700">
              <a:solidFill>
                <a:srgbClr val="8A8A8A"/>
              </a:solidFill>
            </a:ln>
          </p:spPr>
        </p:pic>
        <p:pic>
          <p:nvPicPr>
            <p:cNvPr id="32" name="Picture 31">
              <a:extLst>
                <a:ext uri="{FF2B5EF4-FFF2-40B4-BE49-F238E27FC236}">
                  <a16:creationId xmlns:a16="http://schemas.microsoft.com/office/drawing/2014/main" id="{6EB2711F-E55D-D9F5-3C72-89E04F5578B9}"/>
                </a:ext>
              </a:extLst>
            </p:cNvPr>
            <p:cNvPicPr>
              <a:picLocks noChangeAspect="1"/>
            </p:cNvPicPr>
            <p:nvPr/>
          </p:nvPicPr>
          <p:blipFill>
            <a:blip r:embed="rId24"/>
            <a:srcRect/>
            <a:stretch/>
          </p:blipFill>
          <p:spPr>
            <a:xfrm>
              <a:off x="5148323" y="3674117"/>
              <a:ext cx="468000" cy="468000"/>
            </a:xfrm>
            <a:prstGeom prst="rect">
              <a:avLst/>
            </a:prstGeom>
            <a:ln w="12700">
              <a:solidFill>
                <a:srgbClr val="8A8A8A"/>
              </a:solidFill>
            </a:ln>
          </p:spPr>
        </p:pic>
        <p:pic>
          <p:nvPicPr>
            <p:cNvPr id="33" name="Picture 32" descr="A close-up of a red surface&#10;&#10;AI-generated content may be incorrect.">
              <a:extLst>
                <a:ext uri="{FF2B5EF4-FFF2-40B4-BE49-F238E27FC236}">
                  <a16:creationId xmlns:a16="http://schemas.microsoft.com/office/drawing/2014/main" id="{338A590D-ECE4-162E-25A7-4E0EE1EEBD2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97341" y="3114524"/>
              <a:ext cx="468000" cy="468000"/>
            </a:xfrm>
            <a:prstGeom prst="rect">
              <a:avLst/>
            </a:prstGeom>
            <a:ln w="12700">
              <a:solidFill>
                <a:srgbClr val="8A8A8A"/>
              </a:solidFill>
            </a:ln>
          </p:spPr>
        </p:pic>
        <p:pic>
          <p:nvPicPr>
            <p:cNvPr id="34" name="Picture 33" descr="A close-up of a brown surface&#10;&#10;AI-generated content may be incorrect.">
              <a:extLst>
                <a:ext uri="{FF2B5EF4-FFF2-40B4-BE49-F238E27FC236}">
                  <a16:creationId xmlns:a16="http://schemas.microsoft.com/office/drawing/2014/main" id="{E1B914E3-A46B-199C-9290-41757F528EB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22378" y="3679817"/>
              <a:ext cx="476154" cy="462299"/>
            </a:xfrm>
            <a:prstGeom prst="rect">
              <a:avLst/>
            </a:prstGeom>
            <a:ln w="12700">
              <a:solidFill>
                <a:srgbClr val="8A8A8A"/>
              </a:solidFill>
            </a:ln>
          </p:spPr>
        </p:pic>
        <p:pic>
          <p:nvPicPr>
            <p:cNvPr id="37" name="Picture 36">
              <a:extLst>
                <a:ext uri="{FF2B5EF4-FFF2-40B4-BE49-F238E27FC236}">
                  <a16:creationId xmlns:a16="http://schemas.microsoft.com/office/drawing/2014/main" id="{29A4FB19-2D4B-5711-DD85-8FB6299C4A75}"/>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6297341" y="4806277"/>
              <a:ext cx="468000" cy="468000"/>
            </a:xfrm>
            <a:prstGeom prst="rect">
              <a:avLst/>
            </a:prstGeom>
            <a:ln w="12700">
              <a:solidFill>
                <a:srgbClr val="8A8A8A"/>
              </a:solidFill>
            </a:ln>
          </p:spPr>
        </p:pic>
        <p:pic>
          <p:nvPicPr>
            <p:cNvPr id="38" name="Picture 37">
              <a:extLst>
                <a:ext uri="{FF2B5EF4-FFF2-40B4-BE49-F238E27FC236}">
                  <a16:creationId xmlns:a16="http://schemas.microsoft.com/office/drawing/2014/main" id="{35405AD9-3995-C3D5-F229-CB3D8A0EA96C}"/>
                </a:ext>
              </a:extLst>
            </p:cNvPr>
            <p:cNvPicPr>
              <a:picLocks noChangeAspect="1"/>
            </p:cNvPicPr>
            <p:nvPr/>
          </p:nvPicPr>
          <p:blipFill>
            <a:blip r:embed="rId28"/>
            <a:srcRect/>
            <a:stretch/>
          </p:blipFill>
          <p:spPr>
            <a:xfrm>
              <a:off x="5722378" y="4246326"/>
              <a:ext cx="481620" cy="468000"/>
            </a:xfrm>
            <a:prstGeom prst="rect">
              <a:avLst/>
            </a:prstGeom>
            <a:ln w="12700">
              <a:solidFill>
                <a:srgbClr val="8A8A8A"/>
              </a:solidFill>
            </a:ln>
          </p:spPr>
        </p:pic>
        <p:pic>
          <p:nvPicPr>
            <p:cNvPr id="39" name="Picture 38">
              <a:extLst>
                <a:ext uri="{FF2B5EF4-FFF2-40B4-BE49-F238E27FC236}">
                  <a16:creationId xmlns:a16="http://schemas.microsoft.com/office/drawing/2014/main" id="{BD32AF46-4736-2BAA-4797-F0B6F31B790F}"/>
                </a:ext>
              </a:extLst>
            </p:cNvPr>
            <p:cNvPicPr>
              <a:picLocks noChangeAspect="1"/>
            </p:cNvPicPr>
            <p:nvPr/>
          </p:nvPicPr>
          <p:blipFill>
            <a:blip r:embed="rId29"/>
            <a:srcRect/>
            <a:stretch/>
          </p:blipFill>
          <p:spPr>
            <a:xfrm>
              <a:off x="6297341" y="5379106"/>
              <a:ext cx="468000" cy="468000"/>
            </a:xfrm>
            <a:prstGeom prst="rect">
              <a:avLst/>
            </a:prstGeom>
            <a:ln w="12700">
              <a:solidFill>
                <a:srgbClr val="8A8A8A"/>
              </a:solidFill>
            </a:ln>
          </p:spPr>
        </p:pic>
        <p:pic>
          <p:nvPicPr>
            <p:cNvPr id="40" name="Picture 39">
              <a:extLst>
                <a:ext uri="{FF2B5EF4-FFF2-40B4-BE49-F238E27FC236}">
                  <a16:creationId xmlns:a16="http://schemas.microsoft.com/office/drawing/2014/main" id="{A1A21AEC-2AE8-2B38-8139-9A41D2C2A22B}"/>
                </a:ext>
              </a:extLst>
            </p:cNvPr>
            <p:cNvPicPr>
              <a:picLocks noChangeAspect="1"/>
            </p:cNvPicPr>
            <p:nvPr/>
          </p:nvPicPr>
          <p:blipFill>
            <a:blip r:embed="rId30"/>
            <a:srcRect/>
            <a:stretch/>
          </p:blipFill>
          <p:spPr>
            <a:xfrm>
              <a:off x="5148323" y="4806277"/>
              <a:ext cx="468000" cy="468000"/>
            </a:xfrm>
            <a:prstGeom prst="rect">
              <a:avLst/>
            </a:prstGeom>
            <a:ln w="12700">
              <a:solidFill>
                <a:srgbClr val="8A8A8A"/>
              </a:solidFill>
            </a:ln>
          </p:spPr>
        </p:pic>
        <p:pic>
          <p:nvPicPr>
            <p:cNvPr id="41" name="Picture 40">
              <a:extLst>
                <a:ext uri="{FF2B5EF4-FFF2-40B4-BE49-F238E27FC236}">
                  <a16:creationId xmlns:a16="http://schemas.microsoft.com/office/drawing/2014/main" id="{8B281864-7FAB-A33D-CFB4-77D8F078A083}"/>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5148323" y="5379106"/>
              <a:ext cx="468000" cy="468000"/>
            </a:xfrm>
            <a:prstGeom prst="rect">
              <a:avLst/>
            </a:prstGeom>
            <a:ln w="12700">
              <a:solidFill>
                <a:srgbClr val="8A8A8A"/>
              </a:solidFill>
            </a:ln>
          </p:spPr>
        </p:pic>
        <p:pic>
          <p:nvPicPr>
            <p:cNvPr id="42" name="Picture 41" descr="A close-up of a paper&#10;&#10;AI-generated content may be incorrect.">
              <a:extLst>
                <a:ext uri="{FF2B5EF4-FFF2-40B4-BE49-F238E27FC236}">
                  <a16:creationId xmlns:a16="http://schemas.microsoft.com/office/drawing/2014/main" id="{B1F80526-40E1-AF9B-4CEA-84165D002117}"/>
                </a:ext>
              </a:extLst>
            </p:cNvPr>
            <p:cNvPicPr>
              <a:picLocks noChangeAspect="1"/>
            </p:cNvPicPr>
            <p:nvPr/>
          </p:nvPicPr>
          <p:blipFill>
            <a:blip r:embed="rId32"/>
            <a:stretch>
              <a:fillRect/>
            </a:stretch>
          </p:blipFill>
          <p:spPr>
            <a:xfrm>
              <a:off x="5148323" y="3114524"/>
              <a:ext cx="468000" cy="468000"/>
            </a:xfrm>
            <a:prstGeom prst="rect">
              <a:avLst/>
            </a:prstGeom>
            <a:ln w="12700">
              <a:solidFill>
                <a:srgbClr val="8A8A8A"/>
              </a:solidFill>
            </a:ln>
          </p:spPr>
        </p:pic>
        <p:pic>
          <p:nvPicPr>
            <p:cNvPr id="43" name="Picture 42">
              <a:extLst>
                <a:ext uri="{FF2B5EF4-FFF2-40B4-BE49-F238E27FC236}">
                  <a16:creationId xmlns:a16="http://schemas.microsoft.com/office/drawing/2014/main" id="{703EEBCC-588A-618F-B247-4159F755416B}"/>
                </a:ext>
              </a:extLst>
            </p:cNvPr>
            <p:cNvPicPr>
              <a:picLocks noChangeAspect="1"/>
            </p:cNvPicPr>
            <p:nvPr/>
          </p:nvPicPr>
          <p:blipFill>
            <a:blip r:embed="rId33" cstate="print">
              <a:extLst>
                <a:ext uri="{28A0092B-C50C-407E-A947-70E740481C1C}">
                  <a14:useLocalDpi xmlns:a14="http://schemas.microsoft.com/office/drawing/2010/main" val="0"/>
                </a:ext>
              </a:extLst>
            </a:blip>
            <a:srcRect/>
            <a:stretch/>
          </p:blipFill>
          <p:spPr>
            <a:xfrm>
              <a:off x="5722378" y="5379106"/>
              <a:ext cx="468000" cy="481015"/>
            </a:xfrm>
            <a:prstGeom prst="rect">
              <a:avLst/>
            </a:prstGeom>
            <a:ln w="12700">
              <a:solidFill>
                <a:srgbClr val="8A8A8A"/>
              </a:solidFill>
            </a:ln>
          </p:spPr>
        </p:pic>
        <p:pic>
          <p:nvPicPr>
            <p:cNvPr id="44" name="Picture 43">
              <a:extLst>
                <a:ext uri="{FF2B5EF4-FFF2-40B4-BE49-F238E27FC236}">
                  <a16:creationId xmlns:a16="http://schemas.microsoft.com/office/drawing/2014/main" id="{EA329DE3-7637-D7E7-91BA-D3B3EC13AA33}"/>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p:blipFill>
          <p:spPr>
            <a:xfrm>
              <a:off x="5722378" y="4806277"/>
              <a:ext cx="468000" cy="468000"/>
            </a:xfrm>
            <a:prstGeom prst="rect">
              <a:avLst/>
            </a:prstGeom>
            <a:ln w="12700">
              <a:solidFill>
                <a:srgbClr val="8A8A8A"/>
              </a:solidFill>
            </a:ln>
          </p:spPr>
        </p:pic>
        <p:pic>
          <p:nvPicPr>
            <p:cNvPr id="45" name="Picture 44">
              <a:extLst>
                <a:ext uri="{FF2B5EF4-FFF2-40B4-BE49-F238E27FC236}">
                  <a16:creationId xmlns:a16="http://schemas.microsoft.com/office/drawing/2014/main" id="{212EAC23-5067-36D7-E9F5-71CE263CBF41}"/>
                </a:ext>
              </a:extLst>
            </p:cNvPr>
            <p:cNvPicPr>
              <a:picLocks noChangeAspect="1"/>
            </p:cNvPicPr>
            <p:nvPr/>
          </p:nvPicPr>
          <p:blipFill>
            <a:blip r:embed="rId35" cstate="print">
              <a:extLst>
                <a:ext uri="{28A0092B-C50C-407E-A947-70E740481C1C}">
                  <a14:useLocalDpi xmlns:a14="http://schemas.microsoft.com/office/drawing/2010/main" val="0"/>
                </a:ext>
              </a:extLst>
            </a:blip>
            <a:srcRect/>
            <a:stretch/>
          </p:blipFill>
          <p:spPr>
            <a:xfrm>
              <a:off x="5148323" y="4246327"/>
              <a:ext cx="468000" cy="468000"/>
            </a:xfrm>
            <a:prstGeom prst="rect">
              <a:avLst/>
            </a:prstGeom>
            <a:ln w="12700">
              <a:solidFill>
                <a:srgbClr val="8A8A8A"/>
              </a:solidFill>
            </a:ln>
          </p:spPr>
        </p:pic>
        <p:pic>
          <p:nvPicPr>
            <p:cNvPr id="47" name="Picture 46">
              <a:extLst>
                <a:ext uri="{FF2B5EF4-FFF2-40B4-BE49-F238E27FC236}">
                  <a16:creationId xmlns:a16="http://schemas.microsoft.com/office/drawing/2014/main" id="{A8891AF6-A91C-DDBD-EFBD-A99CD8BEF614}"/>
                </a:ext>
              </a:extLst>
            </p:cNvPr>
            <p:cNvPicPr>
              <a:picLocks noChangeAspect="1"/>
            </p:cNvPicPr>
            <p:nvPr/>
          </p:nvPicPr>
          <p:blipFill>
            <a:blip r:embed="rId36"/>
            <a:srcRect/>
            <a:stretch/>
          </p:blipFill>
          <p:spPr>
            <a:xfrm>
              <a:off x="6297341" y="4246327"/>
              <a:ext cx="468000" cy="468000"/>
            </a:xfrm>
            <a:prstGeom prst="rect">
              <a:avLst/>
            </a:prstGeom>
            <a:ln w="12700">
              <a:solidFill>
                <a:srgbClr val="8A8A8A"/>
              </a:solidFill>
            </a:ln>
          </p:spPr>
        </p:pic>
        <p:pic>
          <p:nvPicPr>
            <p:cNvPr id="49" name="Picture 48">
              <a:extLst>
                <a:ext uri="{FF2B5EF4-FFF2-40B4-BE49-F238E27FC236}">
                  <a16:creationId xmlns:a16="http://schemas.microsoft.com/office/drawing/2014/main" id="{D6CFD626-D545-3B81-6A4E-84BB4F44403E}"/>
                </a:ext>
              </a:extLst>
            </p:cNvPr>
            <p:cNvPicPr>
              <a:picLocks noChangeAspect="1"/>
            </p:cNvPicPr>
            <p:nvPr/>
          </p:nvPicPr>
          <p:blipFill>
            <a:blip r:embed="rId37" cstate="print">
              <a:extLst>
                <a:ext uri="{28A0092B-C50C-407E-A947-70E740481C1C}">
                  <a14:useLocalDpi xmlns:a14="http://schemas.microsoft.com/office/drawing/2010/main" val="0"/>
                </a:ext>
              </a:extLst>
            </a:blip>
            <a:srcRect/>
            <a:stretch/>
          </p:blipFill>
          <p:spPr>
            <a:xfrm>
              <a:off x="5722832" y="3114524"/>
              <a:ext cx="468000" cy="468000"/>
            </a:xfrm>
            <a:prstGeom prst="rect">
              <a:avLst/>
            </a:prstGeom>
            <a:ln>
              <a:solidFill>
                <a:srgbClr val="8A8A8A"/>
              </a:solidFill>
            </a:ln>
          </p:spPr>
        </p:pic>
        <p:pic>
          <p:nvPicPr>
            <p:cNvPr id="51" name="Picture 50">
              <a:extLst>
                <a:ext uri="{FF2B5EF4-FFF2-40B4-BE49-F238E27FC236}">
                  <a16:creationId xmlns:a16="http://schemas.microsoft.com/office/drawing/2014/main" id="{90C72F63-F1C1-EEEB-A346-0BC711272D78}"/>
                </a:ext>
              </a:extLst>
            </p:cNvPr>
            <p:cNvPicPr>
              <a:picLocks noChangeAspect="1"/>
            </p:cNvPicPr>
            <p:nvPr/>
          </p:nvPicPr>
          <p:blipFill>
            <a:blip r:embed="rId38" cstate="print">
              <a:extLst>
                <a:ext uri="{28A0092B-C50C-407E-A947-70E740481C1C}">
                  <a14:useLocalDpi xmlns:a14="http://schemas.microsoft.com/office/drawing/2010/main" val="0"/>
                </a:ext>
              </a:extLst>
            </a:blip>
            <a:srcRect/>
            <a:stretch/>
          </p:blipFill>
          <p:spPr>
            <a:xfrm>
              <a:off x="6297341" y="3674117"/>
              <a:ext cx="468000" cy="468000"/>
            </a:xfrm>
            <a:prstGeom prst="rect">
              <a:avLst/>
            </a:prstGeom>
            <a:ln>
              <a:solidFill>
                <a:srgbClr val="8A8A8A"/>
              </a:solidFill>
            </a:ln>
          </p:spPr>
        </p:pic>
      </p:grpSp>
    </p:spTree>
    <p:extLst>
      <p:ext uri="{BB962C8B-B14F-4D97-AF65-F5344CB8AC3E}">
        <p14:creationId xmlns:p14="http://schemas.microsoft.com/office/powerpoint/2010/main" val="1347133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6CA7076-A892-5DD5-1FC4-B0F43B29D7CD}"/>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8486" r="3045" b="25335"/>
          <a:stretch/>
        </p:blipFill>
        <p:spPr>
          <a:xfrm>
            <a:off x="0" y="1"/>
            <a:ext cx="12192000" cy="6858000"/>
          </a:xfrm>
        </p:spPr>
      </p:pic>
      <p:sp>
        <p:nvSpPr>
          <p:cNvPr id="5" name="Text Placeholder 2">
            <a:extLst>
              <a:ext uri="{FF2B5EF4-FFF2-40B4-BE49-F238E27FC236}">
                <a16:creationId xmlns:a16="http://schemas.microsoft.com/office/drawing/2014/main" id="{CA50D67E-2C1D-414D-A257-4F427E1C426A}"/>
              </a:ext>
            </a:extLst>
          </p:cNvPr>
          <p:cNvSpPr txBox="1">
            <a:spLocks/>
          </p:cNvSpPr>
          <p:nvPr/>
        </p:nvSpPr>
        <p:spPr>
          <a:xfrm>
            <a:off x="451942" y="6229874"/>
            <a:ext cx="3791607" cy="392076"/>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a:latin typeface="Visuelt Pro" panose="020B0503040202040104" pitchFamily="34" charset="0"/>
              </a:rPr>
              <a:t>narbutas.com</a:t>
            </a:r>
          </a:p>
        </p:txBody>
      </p:sp>
      <p:pic>
        <p:nvPicPr>
          <p:cNvPr id="18" name="Graphic 17">
            <a:extLst>
              <a:ext uri="{FF2B5EF4-FFF2-40B4-BE49-F238E27FC236}">
                <a16:creationId xmlns:a16="http://schemas.microsoft.com/office/drawing/2014/main" id="{0CE3A5D1-463B-AFA9-1BB9-CF4BD032C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2750253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6084BA0-40A1-F6A4-3768-A27D6906A879}"/>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1493" t="28154" r="2985" b="19"/>
          <a:stretch/>
        </p:blipFill>
        <p:spPr>
          <a:xfrm>
            <a:off x="0" y="1700213"/>
            <a:ext cx="12192000" cy="5157787"/>
          </a:xfrm>
        </p:spPr>
      </p:pic>
      <p:sp>
        <p:nvSpPr>
          <p:cNvPr id="17" name="Text Placeholder 16">
            <a:extLst>
              <a:ext uri="{FF2B5EF4-FFF2-40B4-BE49-F238E27FC236}">
                <a16:creationId xmlns:a16="http://schemas.microsoft.com/office/drawing/2014/main" id="{347FBFDC-F1E9-5F5F-D5BD-F5C9BA664834}"/>
              </a:ext>
            </a:extLst>
          </p:cNvPr>
          <p:cNvSpPr>
            <a:spLocks noGrp="1"/>
          </p:cNvSpPr>
          <p:nvPr>
            <p:ph type="body" sz="quarter" idx="26"/>
          </p:nvPr>
        </p:nvSpPr>
        <p:spPr>
          <a:xfrm>
            <a:off x="1298650" y="6402388"/>
            <a:ext cx="4064400" cy="392112"/>
          </a:xfrm>
        </p:spPr>
        <p:txBody>
          <a:bodyPr/>
          <a:lstStyle/>
          <a:p>
            <a:r>
              <a:rPr lang="lt-LT" dirty="0" err="1"/>
              <a:t>Meeting</a:t>
            </a:r>
            <a:r>
              <a:rPr lang="lt-LT" dirty="0"/>
              <a:t> </a:t>
            </a:r>
            <a:r>
              <a:rPr lang="lt-LT" dirty="0" err="1"/>
              <a:t>tables</a:t>
            </a:r>
            <a:endParaRPr lang="lt-LT" dirty="0"/>
          </a:p>
          <a:p>
            <a:endParaRPr lang="lt-LT" dirty="0"/>
          </a:p>
        </p:txBody>
      </p:sp>
      <p:sp>
        <p:nvSpPr>
          <p:cNvPr id="18" name="Text Placeholder 17">
            <a:extLst>
              <a:ext uri="{FF2B5EF4-FFF2-40B4-BE49-F238E27FC236}">
                <a16:creationId xmlns:a16="http://schemas.microsoft.com/office/drawing/2014/main" id="{37FF5C2E-3762-374C-50C7-F5527490C43C}"/>
              </a:ext>
            </a:extLst>
          </p:cNvPr>
          <p:cNvSpPr>
            <a:spLocks noGrp="1"/>
          </p:cNvSpPr>
          <p:nvPr>
            <p:ph type="body" sz="quarter" idx="27"/>
          </p:nvPr>
        </p:nvSpPr>
        <p:spPr>
          <a:xfrm>
            <a:off x="5609989" y="6402388"/>
            <a:ext cx="4064400" cy="392112"/>
          </a:xfrm>
        </p:spPr>
        <p:txBody>
          <a:bodyPr/>
          <a:lstStyle/>
          <a:p>
            <a:r>
              <a:rPr lang="lt-LT" dirty="0" err="1"/>
              <a:t>High</a:t>
            </a:r>
            <a:r>
              <a:rPr lang="lt-LT" dirty="0"/>
              <a:t> </a:t>
            </a:r>
            <a:r>
              <a:rPr lang="lt-LT" dirty="0" err="1"/>
              <a:t>tables</a:t>
            </a:r>
            <a:endParaRPr lang="lt-LT" dirty="0"/>
          </a:p>
          <a:p>
            <a:endParaRPr lang="lt-LT" dirty="0"/>
          </a:p>
        </p:txBody>
      </p:sp>
      <p:sp>
        <p:nvSpPr>
          <p:cNvPr id="19" name="Text Placeholder 18">
            <a:extLst>
              <a:ext uri="{FF2B5EF4-FFF2-40B4-BE49-F238E27FC236}">
                <a16:creationId xmlns:a16="http://schemas.microsoft.com/office/drawing/2014/main" id="{46287020-8BA0-231B-6086-CFA17D5643A5}"/>
              </a:ext>
            </a:extLst>
          </p:cNvPr>
          <p:cNvSpPr>
            <a:spLocks noGrp="1"/>
          </p:cNvSpPr>
          <p:nvPr>
            <p:ph type="body" sz="quarter" idx="28"/>
          </p:nvPr>
        </p:nvSpPr>
        <p:spPr>
          <a:xfrm>
            <a:off x="8267411" y="6402388"/>
            <a:ext cx="4064400" cy="392112"/>
          </a:xfrm>
        </p:spPr>
        <p:txBody>
          <a:bodyPr/>
          <a:lstStyle/>
          <a:p>
            <a:r>
              <a:rPr lang="lt-LT" dirty="0" err="1"/>
              <a:t>Coffee</a:t>
            </a:r>
            <a:r>
              <a:rPr lang="lt-LT" dirty="0"/>
              <a:t> </a:t>
            </a:r>
            <a:r>
              <a:rPr lang="lt-LT" dirty="0" err="1"/>
              <a:t>tables</a:t>
            </a:r>
            <a:endParaRPr lang="lt-LT" dirty="0"/>
          </a:p>
          <a:p>
            <a:endParaRPr lang="lt-LT" dirty="0"/>
          </a:p>
        </p:txBody>
      </p:sp>
      <p:sp>
        <p:nvSpPr>
          <p:cNvPr id="3" name="Text Placeholder 2">
            <a:extLst>
              <a:ext uri="{FF2B5EF4-FFF2-40B4-BE49-F238E27FC236}">
                <a16:creationId xmlns:a16="http://schemas.microsoft.com/office/drawing/2014/main" id="{3A05017D-85BB-7C7F-8D6C-169FB8D78DF9}"/>
              </a:ext>
            </a:extLst>
          </p:cNvPr>
          <p:cNvSpPr>
            <a:spLocks noGrp="1"/>
          </p:cNvSpPr>
          <p:nvPr>
            <p:ph type="body" sz="quarter" idx="13"/>
          </p:nvPr>
        </p:nvSpPr>
        <p:spPr/>
        <p:txBody>
          <a:bodyPr>
            <a:normAutofit/>
          </a:bodyPr>
          <a:lstStyle/>
          <a:p>
            <a:r>
              <a:rPr lang="en-US" sz="4000" dirty="0"/>
              <a:t>The PARTHOS table collection consists of:</a:t>
            </a:r>
          </a:p>
        </p:txBody>
      </p:sp>
      <p:sp>
        <p:nvSpPr>
          <p:cNvPr id="4" name="Text Placeholder 3">
            <a:extLst>
              <a:ext uri="{FF2B5EF4-FFF2-40B4-BE49-F238E27FC236}">
                <a16:creationId xmlns:a16="http://schemas.microsoft.com/office/drawing/2014/main" id="{BB32A626-83DF-5129-E446-550941396827}"/>
              </a:ext>
            </a:extLst>
          </p:cNvPr>
          <p:cNvSpPr>
            <a:spLocks noGrp="1"/>
          </p:cNvSpPr>
          <p:nvPr>
            <p:ph type="body" sz="quarter" idx="24"/>
          </p:nvPr>
        </p:nvSpPr>
        <p:spPr/>
        <p:txBody>
          <a:bodyPr/>
          <a:lstStyle/>
          <a:p>
            <a:r>
              <a:rPr lang="lt-LT"/>
              <a:t>PARTHOS</a:t>
            </a:r>
            <a:endParaRPr lang="en-US"/>
          </a:p>
        </p:txBody>
      </p:sp>
    </p:spTree>
    <p:extLst>
      <p:ext uri="{BB962C8B-B14F-4D97-AF65-F5344CB8AC3E}">
        <p14:creationId xmlns:p14="http://schemas.microsoft.com/office/powerpoint/2010/main" val="3085887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DB5B6C-9DD9-860E-7A12-83824DE454EF}"/>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759" t="3958" b="199"/>
          <a:stretch/>
        </p:blipFill>
        <p:spPr>
          <a:xfrm>
            <a:off x="5305426" y="-2"/>
            <a:ext cx="6886574" cy="6858002"/>
          </a:xfrm>
        </p:spPr>
      </p:pic>
      <p:sp>
        <p:nvSpPr>
          <p:cNvPr id="2" name="Text Placeholder 1">
            <a:extLst>
              <a:ext uri="{FF2B5EF4-FFF2-40B4-BE49-F238E27FC236}">
                <a16:creationId xmlns:a16="http://schemas.microsoft.com/office/drawing/2014/main" id="{34255AD2-FB0D-449E-A42C-58C04A304B50}"/>
              </a:ext>
            </a:extLst>
          </p:cNvPr>
          <p:cNvSpPr>
            <a:spLocks noGrp="1"/>
          </p:cNvSpPr>
          <p:nvPr>
            <p:ph type="body" sz="quarter" idx="13"/>
          </p:nvPr>
        </p:nvSpPr>
        <p:spPr>
          <a:xfrm>
            <a:off x="491785" y="1066164"/>
            <a:ext cx="4092916" cy="2009775"/>
          </a:xfrm>
        </p:spPr>
        <p:txBody>
          <a:bodyPr>
            <a:normAutofit/>
          </a:bodyPr>
          <a:lstStyle/>
          <a:p>
            <a:r>
              <a:rPr lang="lt-LT" sz="4000" spc="0" dirty="0"/>
              <a:t>PARTHOS distinctive qualities</a:t>
            </a:r>
          </a:p>
        </p:txBody>
      </p:sp>
      <p:sp>
        <p:nvSpPr>
          <p:cNvPr id="3" name="Text Placeholder 2">
            <a:extLst>
              <a:ext uri="{FF2B5EF4-FFF2-40B4-BE49-F238E27FC236}">
                <a16:creationId xmlns:a16="http://schemas.microsoft.com/office/drawing/2014/main" id="{A019EAB2-1D00-4EF2-9B6C-CB94C9D21FE8}"/>
              </a:ext>
            </a:extLst>
          </p:cNvPr>
          <p:cNvSpPr>
            <a:spLocks noGrp="1"/>
          </p:cNvSpPr>
          <p:nvPr>
            <p:ph type="body" sz="quarter" idx="15"/>
          </p:nvPr>
        </p:nvSpPr>
        <p:spPr>
          <a:xfrm>
            <a:off x="491785" y="4429565"/>
            <a:ext cx="4320847" cy="2009775"/>
          </a:xfrm>
        </p:spPr>
        <p:txBody>
          <a:bodyPr>
            <a:normAutofit fontScale="92500" lnSpcReduction="20000"/>
          </a:bodyPr>
          <a:lstStyle/>
          <a:p>
            <a:pPr marL="355600" indent="-355600">
              <a:lnSpc>
                <a:spcPct val="120000"/>
              </a:lnSpc>
              <a:buFont typeface="Visuelt Pro Light" panose="020B0303040202040104" pitchFamily="34" charset="0"/>
              <a:buChar char="-"/>
            </a:pPr>
            <a:r>
              <a:rPr lang="en-US" sz="2000" dirty="0"/>
              <a:t>Elegant architectural design.</a:t>
            </a:r>
          </a:p>
          <a:p>
            <a:pPr marL="355600" indent="-355600">
              <a:lnSpc>
                <a:spcPct val="120000"/>
              </a:lnSpc>
              <a:buFont typeface="Visuelt Pro Light" panose="020B0303040202040104" pitchFamily="34" charset="0"/>
              <a:buChar char="-"/>
            </a:pPr>
            <a:r>
              <a:rPr lang="en-US" sz="2000" dirty="0"/>
              <a:t>Thoughtful functional solutions.</a:t>
            </a:r>
          </a:p>
          <a:p>
            <a:pPr marL="355600" indent="-355600">
              <a:lnSpc>
                <a:spcPct val="120000"/>
              </a:lnSpc>
              <a:buFont typeface="Visuelt Pro Light" panose="020B0303040202040104" pitchFamily="34" charset="0"/>
              <a:buChar char="-"/>
            </a:pPr>
            <a:r>
              <a:rPr lang="en-US" sz="2000" dirty="0"/>
              <a:t>Many stylish combination options.</a:t>
            </a:r>
          </a:p>
          <a:p>
            <a:pPr marL="355600" indent="-355600">
              <a:lnSpc>
                <a:spcPct val="120000"/>
              </a:lnSpc>
              <a:buFont typeface="Visuelt Pro Light" panose="020B0303040202040104" pitchFamily="34" charset="0"/>
              <a:buChar char="-"/>
            </a:pPr>
            <a:r>
              <a:rPr lang="en-US" sz="2000" dirty="0"/>
              <a:t>Developed according to the sustainability principles.</a:t>
            </a:r>
            <a:endParaRPr lang="lt-LT" sz="2200" dirty="0"/>
          </a:p>
          <a:p>
            <a:pPr marL="457200" indent="-457200">
              <a:buFont typeface="Visuelt Pro Light" panose="020B0303040202040104" pitchFamily="34" charset="0"/>
              <a:buChar char="-"/>
            </a:pPr>
            <a:endParaRPr lang="lt-LT" sz="2200" dirty="0"/>
          </a:p>
        </p:txBody>
      </p:sp>
      <p:sp>
        <p:nvSpPr>
          <p:cNvPr id="5" name="Text Placeholder 4">
            <a:extLst>
              <a:ext uri="{FF2B5EF4-FFF2-40B4-BE49-F238E27FC236}">
                <a16:creationId xmlns:a16="http://schemas.microsoft.com/office/drawing/2014/main" id="{4CFD4A1F-4C57-48AC-924A-9429DD78BDD0}"/>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243386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8ABBB-A3A6-C845-E322-E02DE61C04B8}"/>
              </a:ext>
            </a:extLst>
          </p:cNvPr>
          <p:cNvSpPr/>
          <p:nvPr/>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Visuelt Pro Light"/>
              <a:ea typeface="+mn-ea"/>
              <a:cs typeface="+mn-cs"/>
            </a:endParaRPr>
          </a:p>
        </p:txBody>
      </p:sp>
      <p:sp>
        <p:nvSpPr>
          <p:cNvPr id="6" name="Graphic 5">
            <a:extLst>
              <a:ext uri="{FF2B5EF4-FFF2-40B4-BE49-F238E27FC236}">
                <a16:creationId xmlns:a16="http://schemas.microsoft.com/office/drawing/2014/main" id="{C17C0D0F-3258-1A7D-06EA-DF6FFD62CE09}"/>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00000"/>
              </a:solidFill>
              <a:effectLst/>
              <a:uLnTx/>
              <a:uFillTx/>
              <a:latin typeface="Visuelt Pro Light"/>
              <a:ea typeface="+mn-ea"/>
              <a:cs typeface="+mn-cs"/>
            </a:endParaRPr>
          </a:p>
        </p:txBody>
      </p:sp>
      <p:sp>
        <p:nvSpPr>
          <p:cNvPr id="2" name="Text Placeholder 1">
            <a:extLst>
              <a:ext uri="{FF2B5EF4-FFF2-40B4-BE49-F238E27FC236}">
                <a16:creationId xmlns:a16="http://schemas.microsoft.com/office/drawing/2014/main" id="{17E4A37A-BB10-6C4C-979E-D5E0C877DB47}"/>
              </a:ext>
            </a:extLst>
          </p:cNvPr>
          <p:cNvSpPr>
            <a:spLocks noGrp="1"/>
          </p:cNvSpPr>
          <p:nvPr>
            <p:ph type="body" sz="quarter" idx="13"/>
          </p:nvPr>
        </p:nvSpPr>
        <p:spPr>
          <a:xfrm>
            <a:off x="479424" y="2851223"/>
            <a:ext cx="9976139" cy="1342086"/>
          </a:xfrm>
        </p:spPr>
        <p:txBody>
          <a:bodyPr>
            <a:normAutofit/>
          </a:bodyPr>
          <a:lstStyle/>
          <a:p>
            <a:r>
              <a:rPr lang="lt-LT" sz="4800" dirty="0" err="1"/>
              <a:t>Elegant</a:t>
            </a:r>
            <a:r>
              <a:rPr lang="lt-LT" sz="4800" dirty="0"/>
              <a:t> </a:t>
            </a:r>
            <a:r>
              <a:rPr lang="lt-LT" sz="4800" dirty="0" err="1"/>
              <a:t>architectural</a:t>
            </a:r>
            <a:r>
              <a:rPr lang="lt-LT" sz="4800" dirty="0"/>
              <a:t> </a:t>
            </a:r>
            <a:r>
              <a:rPr lang="lt-LT" sz="4800" dirty="0" err="1"/>
              <a:t>design</a:t>
            </a:r>
            <a:endParaRPr lang="lt-LT" sz="4800" dirty="0"/>
          </a:p>
        </p:txBody>
      </p:sp>
      <p:sp>
        <p:nvSpPr>
          <p:cNvPr id="8" name="Text Placeholder 7">
            <a:extLst>
              <a:ext uri="{FF2B5EF4-FFF2-40B4-BE49-F238E27FC236}">
                <a16:creationId xmlns:a16="http://schemas.microsoft.com/office/drawing/2014/main" id="{6FC3E2DA-5300-32EE-CA8A-C65170AFC8D9}"/>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3662066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FA3E1FD-FE1D-D34C-0280-86C511ADA66C}"/>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20228" t="11256" r="4732" b="4323"/>
          <a:stretch/>
        </p:blipFill>
        <p:spPr>
          <a:xfrm>
            <a:off x="0" y="0"/>
            <a:ext cx="12192000" cy="6858000"/>
          </a:xfrm>
        </p:spPr>
      </p:pic>
      <p:sp>
        <p:nvSpPr>
          <p:cNvPr id="6" name="Text Placeholder 5">
            <a:extLst>
              <a:ext uri="{FF2B5EF4-FFF2-40B4-BE49-F238E27FC236}">
                <a16:creationId xmlns:a16="http://schemas.microsoft.com/office/drawing/2014/main" id="{FB252C80-302F-907B-A210-673E1827CA3E}"/>
              </a:ext>
            </a:extLst>
          </p:cNvPr>
          <p:cNvSpPr>
            <a:spLocks noGrp="1"/>
          </p:cNvSpPr>
          <p:nvPr>
            <p:ph type="body" sz="quarter" idx="24"/>
          </p:nvPr>
        </p:nvSpPr>
        <p:spPr/>
        <p:txBody>
          <a:bodyPr/>
          <a:lstStyle/>
          <a:p>
            <a:r>
              <a:rPr lang="lt-LT"/>
              <a:t>PARTHOS</a:t>
            </a:r>
          </a:p>
        </p:txBody>
      </p:sp>
      <p:sp>
        <p:nvSpPr>
          <p:cNvPr id="5" name="Text Placeholder 4">
            <a:extLst>
              <a:ext uri="{FF2B5EF4-FFF2-40B4-BE49-F238E27FC236}">
                <a16:creationId xmlns:a16="http://schemas.microsoft.com/office/drawing/2014/main" id="{2929BFBE-0271-C2BE-81C6-E620AE5021DD}"/>
              </a:ext>
            </a:extLst>
          </p:cNvPr>
          <p:cNvSpPr>
            <a:spLocks noGrp="1"/>
          </p:cNvSpPr>
          <p:nvPr>
            <p:ph type="body" sz="quarter" idx="14"/>
          </p:nvPr>
        </p:nvSpPr>
        <p:spPr>
          <a:xfrm>
            <a:off x="6096000" y="2494280"/>
            <a:ext cx="5486400" cy="3071633"/>
          </a:xfrm>
        </p:spPr>
        <p:txBody>
          <a:bodyPr vert="horz" lIns="0" tIns="45720" rIns="0" bIns="45720" rtlCol="0" anchor="t">
            <a:noAutofit/>
          </a:bodyPr>
          <a:lstStyle/>
          <a:p>
            <a:r>
              <a:rPr lang="en-US" sz="2600" dirty="0">
                <a:effectLst/>
              </a:rPr>
              <a:t>When designing the PARTHOS tables, we paid particular attention to the search for shape and proportion, with the aim of maintaining a coherent, uncluttered style and revealing the architectural nature of this furniture.</a:t>
            </a:r>
          </a:p>
        </p:txBody>
      </p:sp>
      <p:sp>
        <p:nvSpPr>
          <p:cNvPr id="8" name="Text Placeholder 7">
            <a:extLst>
              <a:ext uri="{FF2B5EF4-FFF2-40B4-BE49-F238E27FC236}">
                <a16:creationId xmlns:a16="http://schemas.microsoft.com/office/drawing/2014/main" id="{DDE41977-C129-B595-C80B-AD2ABDBAB059}"/>
              </a:ext>
            </a:extLst>
          </p:cNvPr>
          <p:cNvSpPr>
            <a:spLocks noGrp="1"/>
          </p:cNvSpPr>
          <p:nvPr>
            <p:ph type="body" sz="quarter" idx="27"/>
          </p:nvPr>
        </p:nvSpPr>
        <p:spPr>
          <a:xfrm>
            <a:off x="6096000" y="5565913"/>
            <a:ext cx="4549775" cy="827902"/>
          </a:xfrm>
        </p:spPr>
        <p:txBody>
          <a:bodyPr/>
          <a:lstStyle/>
          <a:p>
            <a:r>
              <a:rPr lang="lt-LT" sz="2000" dirty="0"/>
              <a:t>NARBUTAS </a:t>
            </a:r>
            <a:r>
              <a:rPr lang="lt-LT" sz="2000" dirty="0" err="1"/>
              <a:t>Designer</a:t>
            </a:r>
            <a:endParaRPr lang="lt-LT" sz="2000" dirty="0"/>
          </a:p>
          <a:p>
            <a:r>
              <a:rPr lang="lt-LT" sz="2000" dirty="0"/>
              <a:t>Rytė </a:t>
            </a:r>
            <a:r>
              <a:rPr lang="lt-LT" sz="2000" dirty="0" err="1"/>
              <a:t>Milišiūnaitė</a:t>
            </a:r>
            <a:endParaRPr lang="lt-LT" sz="2000" dirty="0"/>
          </a:p>
        </p:txBody>
      </p:sp>
      <p:sp>
        <p:nvSpPr>
          <p:cNvPr id="9" name="Text Placeholder 8">
            <a:extLst>
              <a:ext uri="{FF2B5EF4-FFF2-40B4-BE49-F238E27FC236}">
                <a16:creationId xmlns:a16="http://schemas.microsoft.com/office/drawing/2014/main" id="{CB3B7464-15CE-6E4D-E1C9-AB1E6924650C}"/>
              </a:ext>
            </a:extLst>
          </p:cNvPr>
          <p:cNvSpPr>
            <a:spLocks noGrp="1"/>
          </p:cNvSpPr>
          <p:nvPr>
            <p:ph type="body" sz="quarter" idx="28"/>
          </p:nvPr>
        </p:nvSpPr>
        <p:spPr>
          <a:xfrm>
            <a:off x="6042991" y="1586752"/>
            <a:ext cx="4549775" cy="907528"/>
          </a:xfrm>
        </p:spPr>
        <p:txBody>
          <a:bodyPr/>
          <a:lstStyle/>
          <a:p>
            <a:r>
              <a:rPr lang="lt-LT" dirty="0"/>
              <a:t>“</a:t>
            </a:r>
          </a:p>
        </p:txBody>
      </p:sp>
    </p:spTree>
    <p:extLst>
      <p:ext uri="{BB962C8B-B14F-4D97-AF65-F5344CB8AC3E}">
        <p14:creationId xmlns:p14="http://schemas.microsoft.com/office/powerpoint/2010/main" val="424539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415618-D416-88DB-F9A8-055D79A3EA22}"/>
              </a:ext>
            </a:extLst>
          </p:cNvPr>
          <p:cNvSpPr>
            <a:spLocks noGrp="1"/>
          </p:cNvSpPr>
          <p:nvPr>
            <p:ph type="body" sz="quarter" idx="13"/>
          </p:nvPr>
        </p:nvSpPr>
        <p:spPr>
          <a:xfrm>
            <a:off x="479425" y="829328"/>
            <a:ext cx="12534210" cy="870885"/>
          </a:xfrm>
        </p:spPr>
        <p:txBody>
          <a:bodyPr>
            <a:noAutofit/>
          </a:bodyPr>
          <a:lstStyle/>
          <a:p>
            <a:r>
              <a:rPr lang="en-US" sz="3600" dirty="0">
                <a:latin typeface="Visuelt Pro Light"/>
                <a:cs typeface="Segoe UI"/>
              </a:rPr>
              <a:t>A sculptural cylindrical column is the main design element</a:t>
            </a:r>
          </a:p>
        </p:txBody>
      </p:sp>
      <p:sp>
        <p:nvSpPr>
          <p:cNvPr id="4" name="Text Placeholder 3">
            <a:extLst>
              <a:ext uri="{FF2B5EF4-FFF2-40B4-BE49-F238E27FC236}">
                <a16:creationId xmlns:a16="http://schemas.microsoft.com/office/drawing/2014/main" id="{DEBDF239-555A-242F-4F64-E98465394DFA}"/>
              </a:ext>
            </a:extLst>
          </p:cNvPr>
          <p:cNvSpPr>
            <a:spLocks noGrp="1"/>
          </p:cNvSpPr>
          <p:nvPr>
            <p:ph type="body" sz="quarter" idx="24"/>
          </p:nvPr>
        </p:nvSpPr>
        <p:spPr/>
        <p:txBody>
          <a:bodyPr/>
          <a:lstStyle/>
          <a:p>
            <a:r>
              <a:rPr lang="lt-LT"/>
              <a:t>PARTHOS</a:t>
            </a:r>
            <a:endParaRPr lang="en-US"/>
          </a:p>
        </p:txBody>
      </p:sp>
      <p:pic>
        <p:nvPicPr>
          <p:cNvPr id="7" name="Picture Placeholder 6">
            <a:extLst>
              <a:ext uri="{FF2B5EF4-FFF2-40B4-BE49-F238E27FC236}">
                <a16:creationId xmlns:a16="http://schemas.microsoft.com/office/drawing/2014/main" id="{41BC9304-2116-245C-C16A-463A8FFAC92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3792" t="21402" r="3247" b="8684"/>
          <a:stretch/>
        </p:blipFill>
        <p:spPr>
          <a:xfrm>
            <a:off x="0" y="1700213"/>
            <a:ext cx="12192000" cy="5157787"/>
          </a:xfrm>
        </p:spPr>
      </p:pic>
    </p:spTree>
    <p:extLst>
      <p:ext uri="{BB962C8B-B14F-4D97-AF65-F5344CB8AC3E}">
        <p14:creationId xmlns:p14="http://schemas.microsoft.com/office/powerpoint/2010/main" val="891038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CE7247-8272-1720-1E58-8C6E477B974A}"/>
              </a:ext>
            </a:extLst>
          </p:cNvPr>
          <p:cNvSpPr>
            <a:spLocks noGrp="1"/>
          </p:cNvSpPr>
          <p:nvPr>
            <p:ph type="body" sz="quarter" idx="24"/>
          </p:nvPr>
        </p:nvSpPr>
        <p:spPr/>
        <p:txBody>
          <a:bodyPr/>
          <a:lstStyle/>
          <a:p>
            <a:r>
              <a:rPr lang="lt-LT"/>
              <a:t>PARTHOS</a:t>
            </a:r>
          </a:p>
        </p:txBody>
      </p:sp>
      <p:sp>
        <p:nvSpPr>
          <p:cNvPr id="9" name="Text Placeholder 8">
            <a:extLst>
              <a:ext uri="{FF2B5EF4-FFF2-40B4-BE49-F238E27FC236}">
                <a16:creationId xmlns:a16="http://schemas.microsoft.com/office/drawing/2014/main" id="{19A4976E-29AE-CF44-F528-9224054F8040}"/>
              </a:ext>
            </a:extLst>
          </p:cNvPr>
          <p:cNvSpPr>
            <a:spLocks noGrp="1"/>
          </p:cNvSpPr>
          <p:nvPr>
            <p:ph type="body" sz="quarter" idx="13"/>
          </p:nvPr>
        </p:nvSpPr>
        <p:spPr>
          <a:xfrm>
            <a:off x="491784" y="1066163"/>
            <a:ext cx="4289766" cy="4229737"/>
          </a:xfrm>
        </p:spPr>
        <p:txBody>
          <a:bodyPr>
            <a:normAutofit/>
          </a:bodyPr>
          <a:lstStyle/>
          <a:p>
            <a:r>
              <a:rPr lang="en-US" sz="4000" spc="0" dirty="0"/>
              <a:t>The vertical pattern emphasi</a:t>
            </a:r>
            <a:r>
              <a:rPr lang="lt-LT" sz="4000" spc="0" dirty="0"/>
              <a:t>z</a:t>
            </a:r>
            <a:r>
              <a:rPr lang="en-US" sz="4000" spc="0" dirty="0"/>
              <a:t>es the architectural nature of the piece of furniture</a:t>
            </a:r>
          </a:p>
          <a:p>
            <a:endParaRPr lang="lt-LT" dirty="0"/>
          </a:p>
        </p:txBody>
      </p:sp>
      <p:pic>
        <p:nvPicPr>
          <p:cNvPr id="6" name="Picture Placeholder 5">
            <a:extLst>
              <a:ext uri="{FF2B5EF4-FFF2-40B4-BE49-F238E27FC236}">
                <a16:creationId xmlns:a16="http://schemas.microsoft.com/office/drawing/2014/main" id="{23E1920C-1168-7248-B6F9-6D584E5BCD48}"/>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t="219" b="219"/>
          <a:stretch/>
        </p:blipFill>
        <p:spPr>
          <a:xfrm>
            <a:off x="5303838" y="0"/>
            <a:ext cx="6888162" cy="6858000"/>
          </a:xfrm>
        </p:spPr>
      </p:pic>
    </p:spTree>
    <p:extLst>
      <p:ext uri="{BB962C8B-B14F-4D97-AF65-F5344CB8AC3E}">
        <p14:creationId xmlns:p14="http://schemas.microsoft.com/office/powerpoint/2010/main" val="2166008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C8AC17B4-E190-5700-8CF7-907CBE4901BE}"/>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15488" b="21054"/>
          <a:stretch/>
        </p:blipFill>
        <p:spPr>
          <a:xfrm>
            <a:off x="0" y="1700213"/>
            <a:ext cx="12192000" cy="5157787"/>
          </a:xfrm>
        </p:spPr>
      </p:pic>
      <p:sp>
        <p:nvSpPr>
          <p:cNvPr id="3" name="Text Placeholder 2">
            <a:extLst>
              <a:ext uri="{FF2B5EF4-FFF2-40B4-BE49-F238E27FC236}">
                <a16:creationId xmlns:a16="http://schemas.microsoft.com/office/drawing/2014/main" id="{89075931-D9AA-894D-75A9-77BCE3840FB2}"/>
              </a:ext>
            </a:extLst>
          </p:cNvPr>
          <p:cNvSpPr>
            <a:spLocks noGrp="1"/>
          </p:cNvSpPr>
          <p:nvPr>
            <p:ph type="body" sz="quarter" idx="13"/>
          </p:nvPr>
        </p:nvSpPr>
        <p:spPr/>
        <p:txBody>
          <a:bodyPr>
            <a:normAutofit/>
          </a:bodyPr>
          <a:lstStyle/>
          <a:p>
            <a:r>
              <a:rPr lang="lt-LT" sz="4400" dirty="0" err="1"/>
              <a:t>Round</a:t>
            </a:r>
            <a:r>
              <a:rPr lang="lt-LT" sz="4400" dirty="0"/>
              <a:t>, </a:t>
            </a:r>
            <a:r>
              <a:rPr lang="lt-LT" sz="4400" dirty="0" err="1"/>
              <a:t>cosy</a:t>
            </a:r>
            <a:r>
              <a:rPr lang="lt-LT" sz="4400" dirty="0"/>
              <a:t> </a:t>
            </a:r>
            <a:r>
              <a:rPr lang="lt-LT" sz="4400" dirty="0" err="1"/>
              <a:t>furniture</a:t>
            </a:r>
            <a:r>
              <a:rPr lang="lt-LT" sz="4400" dirty="0"/>
              <a:t> </a:t>
            </a:r>
            <a:r>
              <a:rPr lang="lt-LT" sz="4400" dirty="0" err="1"/>
              <a:t>shapes</a:t>
            </a:r>
            <a:r>
              <a:rPr lang="lt-LT" sz="4400" dirty="0"/>
              <a:t> </a:t>
            </a:r>
          </a:p>
        </p:txBody>
      </p:sp>
      <p:sp>
        <p:nvSpPr>
          <p:cNvPr id="4" name="Text Placeholder 3">
            <a:extLst>
              <a:ext uri="{FF2B5EF4-FFF2-40B4-BE49-F238E27FC236}">
                <a16:creationId xmlns:a16="http://schemas.microsoft.com/office/drawing/2014/main" id="{0859B0EB-FCFA-331B-77B1-17EBB05AAD0A}"/>
              </a:ext>
            </a:extLst>
          </p:cNvPr>
          <p:cNvSpPr>
            <a:spLocks noGrp="1"/>
          </p:cNvSpPr>
          <p:nvPr>
            <p:ph type="body" sz="quarter" idx="24"/>
          </p:nvPr>
        </p:nvSpPr>
        <p:spPr/>
        <p:txBody>
          <a:bodyPr/>
          <a:lstStyle/>
          <a:p>
            <a:r>
              <a:rPr lang="lt-LT"/>
              <a:t>PARTHOS</a:t>
            </a:r>
            <a:endParaRPr lang="en-US"/>
          </a:p>
        </p:txBody>
      </p:sp>
    </p:spTree>
    <p:extLst>
      <p:ext uri="{BB962C8B-B14F-4D97-AF65-F5344CB8AC3E}">
        <p14:creationId xmlns:p14="http://schemas.microsoft.com/office/powerpoint/2010/main" val="664599030"/>
      </p:ext>
    </p:extLst>
  </p:cSld>
  <p:clrMapOvr>
    <a:masterClrMapping/>
  </p:clrMapOvr>
</p:sld>
</file>

<file path=ppt/theme/theme1.xml><?xml version="1.0" encoding="utf-8"?>
<a:theme xmlns:a="http://schemas.openxmlformats.org/drawingml/2006/main" name="1-Dynamic Blue">
  <a:themeElements>
    <a:clrScheme name="Custom 4">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4A93FF"/>
      </a:hlink>
      <a:folHlink>
        <a:srgbClr val="DFE9F4"/>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_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_Orange Sandstone">
  <a:themeElements>
    <a:clrScheme name="Custom 2">
      <a:dk1>
        <a:srgbClr val="000000"/>
      </a:dk1>
      <a:lt1>
        <a:srgbClr val="FFFFFF"/>
      </a:lt1>
      <a:dk2>
        <a:srgbClr val="F48769"/>
      </a:dk2>
      <a:lt2>
        <a:srgbClr val="F7E3DF"/>
      </a:lt2>
      <a:accent1>
        <a:srgbClr val="F48769"/>
      </a:accent1>
      <a:accent2>
        <a:srgbClr val="F7E3DF"/>
      </a:accent2>
      <a:accent3>
        <a:srgbClr val="F48769"/>
      </a:accent3>
      <a:accent4>
        <a:srgbClr val="F7E3DF"/>
      </a:accent4>
      <a:accent5>
        <a:srgbClr val="F48769"/>
      </a:accent5>
      <a:accent6>
        <a:srgbClr val="F7E3DF"/>
      </a:accent6>
      <a:hlink>
        <a:srgbClr val="F48769"/>
      </a:hlink>
      <a:folHlink>
        <a:srgbClr val="F7E3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_Linen Grey">
  <a:themeElements>
    <a:clrScheme name="Custom 3">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AF9797"/>
      </a:hlink>
      <a:folHlink>
        <a:srgbClr val="E8DF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5_Graphite Grey">
  <a:themeElements>
    <a:clrScheme name="Custom 6">
      <a:dk1>
        <a:srgbClr val="000000"/>
      </a:dk1>
      <a:lt1>
        <a:srgbClr val="FFFFFF"/>
      </a:lt1>
      <a:dk2>
        <a:srgbClr val="9C9C9C"/>
      </a:dk2>
      <a:lt2>
        <a:srgbClr val="D8D8D8"/>
      </a:lt2>
      <a:accent1>
        <a:srgbClr val="9C9C9C"/>
      </a:accent1>
      <a:accent2>
        <a:srgbClr val="D8D8D8"/>
      </a:accent2>
      <a:accent3>
        <a:srgbClr val="9C9C9C"/>
      </a:accent3>
      <a:accent4>
        <a:srgbClr val="D8D8D8"/>
      </a:accent4>
      <a:accent5>
        <a:srgbClr val="9C9C9C"/>
      </a:accent5>
      <a:accent6>
        <a:srgbClr val="D8D8D8"/>
      </a:accent6>
      <a:hlink>
        <a:srgbClr val="9C9C9C"/>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8354</TotalTime>
  <Words>1531</Words>
  <Application>Microsoft Office PowerPoint</Application>
  <PresentationFormat>Widescreen</PresentationFormat>
  <Paragraphs>222</Paragraphs>
  <Slides>26</Slides>
  <Notes>26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Visuelt Pro Medium</vt:lpstr>
      <vt:lpstr>Visuelt Pro Light</vt:lpstr>
      <vt:lpstr>Visuelt Pro</vt:lpstr>
      <vt:lpstr>Segoe UI</vt:lpstr>
      <vt:lpstr>Calibri</vt:lpstr>
      <vt:lpstr>Arial</vt:lpstr>
      <vt:lpstr>1-Dynamic Blue</vt:lpstr>
      <vt:lpstr>2_Sage Green</vt:lpstr>
      <vt:lpstr>3_Orange Sandstone</vt:lpstr>
      <vt:lpstr>4_Linen Grey</vt:lpstr>
      <vt:lpstr>5_Graphite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Grėta Kristina Butkienė</cp:lastModifiedBy>
  <cp:revision>363</cp:revision>
  <dcterms:created xsi:type="dcterms:W3CDTF">2021-05-14T07:59:25Z</dcterms:created>
  <dcterms:modified xsi:type="dcterms:W3CDTF">2025-02-13T13:37:45Z</dcterms:modified>
</cp:coreProperties>
</file>