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027" r:id="rId2"/>
    <p:sldId id="1054" r:id="rId3"/>
    <p:sldId id="1026" r:id="rId4"/>
    <p:sldId id="1053" r:id="rId5"/>
    <p:sldId id="1308" r:id="rId6"/>
    <p:sldId id="1058" r:id="rId7"/>
    <p:sldId id="1090" r:id="rId8"/>
    <p:sldId id="1046" r:id="rId9"/>
    <p:sldId id="1088" r:id="rId10"/>
    <p:sldId id="1089" r:id="rId11"/>
    <p:sldId id="1033" r:id="rId12"/>
    <p:sldId id="1078" r:id="rId13"/>
    <p:sldId id="1083" r:id="rId14"/>
    <p:sldId id="1079" r:id="rId15"/>
    <p:sldId id="1094" r:id="rId16"/>
    <p:sldId id="1097" r:id="rId17"/>
    <p:sldId id="1056" r:id="rId18"/>
    <p:sldId id="1084" r:id="rId19"/>
    <p:sldId id="1060" r:id="rId20"/>
    <p:sldId id="1061" r:id="rId21"/>
    <p:sldId id="1092" r:id="rId22"/>
    <p:sldId id="1062" r:id="rId23"/>
    <p:sldId id="1086" r:id="rId24"/>
    <p:sldId id="1068" r:id="rId25"/>
    <p:sldId id="1069" r:id="rId26"/>
    <p:sldId id="10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7680" userDrawn="1">
          <p15:clr>
            <a:srgbClr val="A4A3A4"/>
          </p15:clr>
        </p15:guide>
        <p15:guide id="3" pos="211" userDrawn="1">
          <p15:clr>
            <a:srgbClr val="A4A3A4"/>
          </p15:clr>
        </p15:guide>
        <p15:guide id="4" orient="horz" pos="6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rutė Palaimaitė" initials="BP" lastIdx="3" clrIdx="0">
    <p:extLst>
      <p:ext uri="{19B8F6BF-5375-455C-9EA6-DF929625EA0E}">
        <p15:presenceInfo xmlns:p15="http://schemas.microsoft.com/office/powerpoint/2012/main" userId="S-1-5-21-2175825942-3572674735-500567579-66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CC"/>
    <a:srgbClr val="D4E6F5"/>
    <a:srgbClr val="418B98"/>
    <a:srgbClr val="1D3C3B"/>
    <a:srgbClr val="1EA494"/>
    <a:srgbClr val="E6E6E6"/>
    <a:srgbClr val="F7E8E0"/>
    <a:srgbClr val="F4DBD5"/>
    <a:srgbClr val="B45B09"/>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3" autoAdjust="0"/>
    <p:restoredTop sz="82318" autoAdjust="0"/>
  </p:normalViewPr>
  <p:slideViewPr>
    <p:cSldViewPr>
      <p:cViewPr varScale="1">
        <p:scale>
          <a:sx n="60" d="100"/>
          <a:sy n="60" d="100"/>
        </p:scale>
        <p:origin x="840" y="60"/>
      </p:cViewPr>
      <p:guideLst>
        <p:guide orient="horz" pos="4110"/>
        <p:guide pos="7680"/>
        <p:guide pos="211"/>
        <p:guide orient="horz" pos="618"/>
      </p:guideLst>
    </p:cSldViewPr>
  </p:slideViewPr>
  <p:outlineViewPr>
    <p:cViewPr>
      <p:scale>
        <a:sx n="33" d="100"/>
        <a:sy n="33" d="100"/>
      </p:scale>
      <p:origin x="0" y="-39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6AC3D-9A80-4311-A750-EFB8C5EE100F}" type="datetimeFigureOut">
              <a:rPr lang="lt-LT" smtClean="0"/>
              <a:t>2019-10-08</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38BC1-889A-420F-B431-7DBFD2FC0E90}" type="slidenum">
              <a:rPr lang="lt-LT" smtClean="0"/>
              <a:t>‹#›</a:t>
            </a:fld>
            <a:endParaRPr lang="lt-LT"/>
          </a:p>
        </p:txBody>
      </p:sp>
    </p:spTree>
    <p:extLst>
      <p:ext uri="{BB962C8B-B14F-4D97-AF65-F5344CB8AC3E}">
        <p14:creationId xmlns:p14="http://schemas.microsoft.com/office/powerpoint/2010/main" val="110768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42424"/>
                </a:solidFill>
                <a:latin typeface="Helvetica" panose="020B0604020202020204" pitchFamily="34" charset="0"/>
                <a:ea typeface="Calibri" panose="020F0502020204030204" pitchFamily="34" charset="0"/>
              </a:rPr>
              <a:t>It is one of the world’s largest design competitions, started in 1955. International Red Dot jury gives this prestigious award only to products that feature an outstanding design, innovation, functionality, formal quality, longevity and ergonomics. </a:t>
            </a:r>
            <a:endParaRPr lang="en-US" dirty="0"/>
          </a:p>
          <a:p>
            <a:endParaRPr lang="lt-LT" dirty="0"/>
          </a:p>
        </p:txBody>
      </p:sp>
      <p:sp>
        <p:nvSpPr>
          <p:cNvPr id="4" name="Slide Number Placeholder 3"/>
          <p:cNvSpPr>
            <a:spLocks noGrp="1"/>
          </p:cNvSpPr>
          <p:nvPr>
            <p:ph type="sldNum" sz="quarter" idx="5"/>
          </p:nvPr>
        </p:nvSpPr>
        <p:spPr/>
        <p:txBody>
          <a:bodyPr/>
          <a:lstStyle/>
          <a:p>
            <a:fld id="{F6138BC1-889A-420F-B431-7DBFD2FC0E90}" type="slidenum">
              <a:rPr lang="lt-LT" smtClean="0"/>
              <a:t>5</a:t>
            </a:fld>
            <a:endParaRPr lang="lt-LT"/>
          </a:p>
        </p:txBody>
      </p:sp>
    </p:spTree>
    <p:extLst>
      <p:ext uri="{BB962C8B-B14F-4D97-AF65-F5344CB8AC3E}">
        <p14:creationId xmlns:p14="http://schemas.microsoft.com/office/powerpoint/2010/main" val="290483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38BC1-889A-420F-B431-7DBFD2FC0E90}" type="slidenum">
              <a:rPr lang="lt-LT" smtClean="0"/>
              <a:t>9</a:t>
            </a:fld>
            <a:endParaRPr lang="lt-LT"/>
          </a:p>
        </p:txBody>
      </p:sp>
    </p:spTree>
    <p:extLst>
      <p:ext uri="{BB962C8B-B14F-4D97-AF65-F5344CB8AC3E}">
        <p14:creationId xmlns:p14="http://schemas.microsoft.com/office/powerpoint/2010/main" val="245755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F6138BC1-889A-420F-B431-7DBFD2FC0E90}" type="slidenum">
              <a:rPr lang="lt-LT" smtClean="0"/>
              <a:t>10</a:t>
            </a:fld>
            <a:endParaRPr lang="lt-LT"/>
          </a:p>
        </p:txBody>
      </p:sp>
    </p:spTree>
    <p:extLst>
      <p:ext uri="{BB962C8B-B14F-4D97-AF65-F5344CB8AC3E}">
        <p14:creationId xmlns:p14="http://schemas.microsoft.com/office/powerpoint/2010/main" val="1108060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7993" y="6604934"/>
            <a:ext cx="1448647" cy="136434"/>
          </a:xfrm>
          <a:prstGeom prst="rect">
            <a:avLst/>
          </a:prstGeom>
        </p:spPr>
      </p:pic>
    </p:spTree>
    <p:extLst>
      <p:ext uri="{BB962C8B-B14F-4D97-AF65-F5344CB8AC3E}">
        <p14:creationId xmlns:p14="http://schemas.microsoft.com/office/powerpoint/2010/main" val="847590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AFC044-C042-4076-8FCE-6493503A1354}"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1951137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AFC044-C042-4076-8FCE-6493503A1354}"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129207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FC044-C042-4076-8FCE-6493503A135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400549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FC044-C042-4076-8FCE-6493503A135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82600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AFC044-C042-4076-8FCE-6493503A1354}" type="datetimeFigureOut">
              <a:rPr lang="en-US" smtClean="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A216B-D161-4C55-BBAD-4A7AF91227DF}" type="slidenum">
              <a:rPr lang="en-US" smtClean="0"/>
              <a:t>‹#›</a:t>
            </a:fld>
            <a:endParaRPr lang="en-US" dirty="0"/>
          </a:p>
        </p:txBody>
      </p:sp>
    </p:spTree>
    <p:extLst>
      <p:ext uri="{BB962C8B-B14F-4D97-AF65-F5344CB8AC3E}">
        <p14:creationId xmlns:p14="http://schemas.microsoft.com/office/powerpoint/2010/main" val="336985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46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3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FC044-C042-4076-8FCE-6493503A135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49881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AFC044-C042-4076-8FCE-6493503A135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270216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FC044-C042-4076-8FCE-6493503A1354}"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249939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AFC044-C042-4076-8FCE-6493503A1354}" type="datetimeFigureOut">
              <a:rPr lang="en-US" smtClean="0"/>
              <a:t>10/8/2019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653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AFC044-C042-4076-8FCE-6493503A1354}" type="datetimeFigureOut">
              <a:rPr lang="en-US" smtClean="0"/>
              <a:t>10/8/2019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332914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FC044-C042-4076-8FCE-6493503A1354}" type="datetimeFigureOut">
              <a:rPr lang="en-US" smtClean="0"/>
              <a:t>10/8/2019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FA216B-D161-4C55-BBAD-4A7AF91227DF}" type="slidenum">
              <a:rPr lang="en-US" smtClean="0"/>
              <a:t>‹#›</a:t>
            </a:fld>
            <a:endParaRPr lang="en-US"/>
          </a:p>
        </p:txBody>
      </p:sp>
    </p:spTree>
    <p:extLst>
      <p:ext uri="{BB962C8B-B14F-4D97-AF65-F5344CB8AC3E}">
        <p14:creationId xmlns:p14="http://schemas.microsoft.com/office/powerpoint/2010/main" val="197053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FC044-C042-4076-8FCE-6493503A1354}" type="datetimeFigureOut">
              <a:rPr lang="en-US" smtClean="0"/>
              <a:t>10/8/2019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A216B-D161-4C55-BBAD-4A7AF91227DF}" type="slidenum">
              <a:rPr lang="en-US" smtClean="0"/>
              <a:t>‹#›</a:t>
            </a:fld>
            <a:endParaRPr lang="en-US"/>
          </a:p>
        </p:txBody>
      </p:sp>
      <p:pic>
        <p:nvPicPr>
          <p:cNvPr id="7" name="Picture 6"/>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07993" y="6604934"/>
            <a:ext cx="1448647" cy="136434"/>
          </a:xfrm>
          <a:prstGeom prst="rect">
            <a:avLst/>
          </a:prstGeom>
        </p:spPr>
      </p:pic>
    </p:spTree>
    <p:extLst>
      <p:ext uri="{BB962C8B-B14F-4D97-AF65-F5344CB8AC3E}">
        <p14:creationId xmlns:p14="http://schemas.microsoft.com/office/powerpoint/2010/main" val="11511482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image" Target="../media/image39.png"/><Relationship Id="rId16"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image" Target="../media/image58.jpeg"/><Relationship Id="rId16"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22.xml.rels><?xml version="1.0" encoding="UTF-8" standalone="yes"?>
<Relationships xmlns="http://schemas.openxmlformats.org/package/2006/relationships"><Relationship Id="rId2" Type="http://schemas.openxmlformats.org/officeDocument/2006/relationships/image" Target="../media/image74.ti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9.xml"/><Relationship Id="rId4" Type="http://schemas.openxmlformats.org/officeDocument/2006/relationships/image" Target="../media/image83.jp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A449221-6FC6-4BB8-9DE3-877706D5B59B}"/>
              </a:ext>
            </a:extLst>
          </p:cNvPr>
          <p:cNvPicPr>
            <a:picLocks noChangeAspect="1"/>
          </p:cNvPicPr>
          <p:nvPr/>
        </p:nvPicPr>
        <p:blipFill rotWithShape="1">
          <a:blip r:embed="rId2">
            <a:extLst>
              <a:ext uri="{28A0092B-C50C-407E-A947-70E740481C1C}">
                <a14:useLocalDpi xmlns:a14="http://schemas.microsoft.com/office/drawing/2010/main" val="0"/>
              </a:ext>
            </a:extLst>
          </a:blip>
          <a:srcRect t="2750"/>
          <a:stretch/>
        </p:blipFill>
        <p:spPr>
          <a:xfrm>
            <a:off x="-4539" y="0"/>
            <a:ext cx="12196539" cy="6858000"/>
          </a:xfrm>
          <a:prstGeom prst="rect">
            <a:avLst/>
          </a:prstGeom>
        </p:spPr>
      </p:pic>
      <p:sp>
        <p:nvSpPr>
          <p:cNvPr id="5" name="Title 1"/>
          <p:cNvSpPr txBox="1">
            <a:spLocks/>
          </p:cNvSpPr>
          <p:nvPr/>
        </p:nvSpPr>
        <p:spPr>
          <a:xfrm>
            <a:off x="5807968" y="1628800"/>
            <a:ext cx="5294551" cy="157528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800" b="1" dirty="0">
                <a:solidFill>
                  <a:schemeClr val="bg1"/>
                </a:solidFill>
                <a:latin typeface="Arial" panose="020B0604020202020204" pitchFamily="34" charset="0"/>
                <a:cs typeface="Arial" panose="020B0604020202020204" pitchFamily="34" charset="0"/>
              </a:rPr>
              <a:t>NOVA Wood</a:t>
            </a:r>
          </a:p>
        </p:txBody>
      </p:sp>
      <p:sp>
        <p:nvSpPr>
          <p:cNvPr id="6" name="Subtitle 2"/>
          <p:cNvSpPr txBox="1">
            <a:spLocks/>
          </p:cNvSpPr>
          <p:nvPr/>
        </p:nvSpPr>
        <p:spPr>
          <a:xfrm>
            <a:off x="6613718" y="3281148"/>
            <a:ext cx="3509308" cy="5518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DESKING SYSTEM</a:t>
            </a: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3109" t="61148" b="-678"/>
          <a:stretch/>
        </p:blipFill>
        <p:spPr>
          <a:xfrm rot="5400000">
            <a:off x="-793533" y="2170748"/>
            <a:ext cx="6919993" cy="2454510"/>
          </a:xfrm>
          <a:prstGeom prst="rect">
            <a:avLst/>
          </a:prstGeom>
        </p:spPr>
      </p:pic>
    </p:spTree>
    <p:extLst>
      <p:ext uri="{BB962C8B-B14F-4D97-AF65-F5344CB8AC3E}">
        <p14:creationId xmlns:p14="http://schemas.microsoft.com/office/powerpoint/2010/main" val="1030243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4FB1D0-33E0-43EB-A1A8-F9B346562BFB}"/>
              </a:ext>
            </a:extLst>
          </p:cNvPr>
          <p:cNvSpPr/>
          <p:nvPr/>
        </p:nvSpPr>
        <p:spPr>
          <a:xfrm>
            <a:off x="263352" y="897394"/>
            <a:ext cx="4961615" cy="523220"/>
          </a:xfrm>
          <a:prstGeom prst="rect">
            <a:avLst/>
          </a:prstGeom>
        </p:spPr>
        <p:txBody>
          <a:bodyPr wrap="none">
            <a:spAutoFit/>
          </a:bodyPr>
          <a:lstStyle/>
          <a:p>
            <a:r>
              <a:rPr lang="en-GB" sz="2800" b="1" dirty="0" err="1">
                <a:solidFill>
                  <a:schemeClr val="tx1">
                    <a:lumMod val="65000"/>
                    <a:lumOff val="35000"/>
                  </a:schemeClr>
                </a:solidFill>
                <a:latin typeface="Arial" panose="020B0604020202020204" pitchFamily="34" charset="0"/>
                <a:cs typeface="Arial" panose="020B0604020202020204" pitchFamily="34" charset="0"/>
              </a:rPr>
              <a:t>PerfectSense</a:t>
            </a:r>
            <a:r>
              <a:rPr lang="en-GB" sz="2800" b="1" dirty="0">
                <a:solidFill>
                  <a:schemeClr val="tx1">
                    <a:lumMod val="65000"/>
                    <a:lumOff val="35000"/>
                  </a:schemeClr>
                </a:solidFill>
                <a:latin typeface="Arial" panose="020B0604020202020204" pitchFamily="34" charset="0"/>
                <a:cs typeface="Arial" panose="020B0604020202020204" pitchFamily="34" charset="0"/>
              </a:rPr>
              <a:t> Matt laminate </a:t>
            </a:r>
            <a:endParaRPr lang="lt-LT"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256FD51-42E8-4F99-AD70-3C742DD6C904}"/>
              </a:ext>
            </a:extLst>
          </p:cNvPr>
          <p:cNvPicPr>
            <a:picLocks noChangeAspect="1"/>
          </p:cNvPicPr>
          <p:nvPr/>
        </p:nvPicPr>
        <p:blipFill rotWithShape="1">
          <a:blip r:embed="rId3">
            <a:extLst>
              <a:ext uri="{28A0092B-C50C-407E-A947-70E740481C1C}">
                <a14:useLocalDpi xmlns:a14="http://schemas.microsoft.com/office/drawing/2010/main" val="0"/>
              </a:ext>
            </a:extLst>
          </a:blip>
          <a:srcRect r="29041"/>
          <a:stretch/>
        </p:blipFill>
        <p:spPr>
          <a:xfrm>
            <a:off x="5037801" y="0"/>
            <a:ext cx="7153406" cy="6858000"/>
          </a:xfrm>
          <a:prstGeom prst="rect">
            <a:avLst/>
          </a:prstGeom>
        </p:spPr>
      </p:pic>
      <p:sp>
        <p:nvSpPr>
          <p:cNvPr id="2" name="TextBox 1">
            <a:extLst>
              <a:ext uri="{FF2B5EF4-FFF2-40B4-BE49-F238E27FC236}">
                <a16:creationId xmlns:a16="http://schemas.microsoft.com/office/drawing/2014/main" id="{0010AA05-909D-43E7-9D85-966F3270C023}"/>
              </a:ext>
            </a:extLst>
          </p:cNvPr>
          <p:cNvSpPr txBox="1"/>
          <p:nvPr/>
        </p:nvSpPr>
        <p:spPr>
          <a:xfrm>
            <a:off x="334963" y="1905506"/>
            <a:ext cx="5331909" cy="3046988"/>
          </a:xfrm>
          <a:prstGeom prst="rect">
            <a:avLst/>
          </a:prstGeom>
          <a:noFill/>
        </p:spPr>
        <p:txBody>
          <a:bodyPr wrap="square" rtlCol="0">
            <a:spAutoFit/>
          </a:bodyPr>
          <a:lstStyle/>
          <a:p>
            <a:pPr algn="just"/>
            <a:r>
              <a:rPr lang="lt-LT" sz="2400" dirty="0">
                <a:solidFill>
                  <a:schemeClr val="tx1">
                    <a:lumMod val="65000"/>
                    <a:lumOff val="35000"/>
                  </a:schemeClr>
                </a:solidFill>
                <a:latin typeface="Arial" panose="020B0604020202020204" pitchFamily="34" charset="0"/>
                <a:cs typeface="Arial" panose="020B0604020202020204" pitchFamily="34" charset="0"/>
              </a:rPr>
              <a:t>H</a:t>
            </a:r>
            <a:r>
              <a:rPr lang="en-GB" sz="2400" dirty="0" err="1">
                <a:solidFill>
                  <a:schemeClr val="tx1">
                    <a:lumMod val="65000"/>
                    <a:lumOff val="35000"/>
                  </a:schemeClr>
                </a:solidFill>
                <a:latin typeface="Arial" panose="020B0604020202020204" pitchFamily="34" charset="0"/>
                <a:cs typeface="Arial" panose="020B0604020202020204" pitchFamily="34" charset="0"/>
              </a:rPr>
              <a:t>igh</a:t>
            </a:r>
            <a:r>
              <a:rPr lang="en-GB" sz="2400" dirty="0">
                <a:solidFill>
                  <a:schemeClr val="tx1">
                    <a:lumMod val="65000"/>
                    <a:lumOff val="35000"/>
                  </a:schemeClr>
                </a:solidFill>
                <a:latin typeface="Arial" panose="020B0604020202020204" pitchFamily="34" charset="0"/>
                <a:cs typeface="Arial" panose="020B0604020202020204" pitchFamily="34" charset="0"/>
              </a:rPr>
              <a:t>-quality finish </a:t>
            </a:r>
            <a:r>
              <a:rPr lang="lt-LT" sz="2400" dirty="0" err="1">
                <a:solidFill>
                  <a:schemeClr val="tx1">
                    <a:lumMod val="65000"/>
                    <a:lumOff val="35000"/>
                  </a:schemeClr>
                </a:solidFill>
                <a:latin typeface="Arial" panose="020B0604020202020204" pitchFamily="34" charset="0"/>
                <a:cs typeface="Arial" panose="020B0604020202020204" pitchFamily="34" charset="0"/>
              </a:rPr>
              <a:t>stands</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out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en-GB" sz="2400" dirty="0">
                <a:solidFill>
                  <a:schemeClr val="tx1">
                    <a:lumMod val="65000"/>
                    <a:lumOff val="35000"/>
                  </a:schemeClr>
                </a:solidFill>
                <a:latin typeface="Arial" panose="020B0604020202020204" pitchFamily="34" charset="0"/>
                <a:cs typeface="Arial" panose="020B0604020202020204" pitchFamily="34" charset="0"/>
              </a:rPr>
              <a:t>with its unusual look and surface feel</a:t>
            </a:r>
            <a:r>
              <a:rPr lang="lt-LT" sz="2400" dirty="0">
                <a:solidFill>
                  <a:schemeClr val="tx1">
                    <a:lumMod val="65000"/>
                    <a:lumOff val="35000"/>
                  </a:schemeClr>
                </a:solidFill>
                <a:latin typeface="Arial" panose="020B0604020202020204" pitchFamily="34" charset="0"/>
                <a:cs typeface="Arial" panose="020B0604020202020204" pitchFamily="34" charset="0"/>
              </a:rPr>
              <a:t>.</a:t>
            </a:r>
          </a:p>
          <a:p>
            <a:pPr algn="just"/>
            <a:endParaRPr lang="lt-LT" sz="2400" dirty="0">
              <a:solidFill>
                <a:schemeClr val="tx1">
                  <a:lumMod val="65000"/>
                  <a:lumOff val="35000"/>
                </a:schemeClr>
              </a:solidFill>
              <a:latin typeface="Arial" panose="020B0604020202020204" pitchFamily="34" charset="0"/>
              <a:cs typeface="Arial" panose="020B0604020202020204" pitchFamily="34" charset="0"/>
            </a:endParaRPr>
          </a:p>
          <a:p>
            <a:r>
              <a:rPr lang="en-GB" sz="2400" b="1" dirty="0">
                <a:solidFill>
                  <a:schemeClr val="tx1">
                    <a:lumMod val="65000"/>
                    <a:lumOff val="35000"/>
                  </a:schemeClr>
                </a:solidFill>
                <a:latin typeface="Arial" panose="020B0604020202020204" pitchFamily="34" charset="0"/>
                <a:cs typeface="Arial" panose="020B0604020202020204" pitchFamily="34" charset="0"/>
              </a:rPr>
              <a:t>Advantages</a:t>
            </a:r>
            <a:r>
              <a:rPr lang="lt-LT" sz="2400" b="1" dirty="0">
                <a:solidFill>
                  <a:schemeClr val="tx1">
                    <a:lumMod val="65000"/>
                    <a:lumOff val="35000"/>
                  </a:schemeClr>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en-GB" sz="2400" dirty="0">
                <a:solidFill>
                  <a:schemeClr val="tx1">
                    <a:lumMod val="65000"/>
                    <a:lumOff val="35000"/>
                  </a:schemeClr>
                </a:solidFill>
                <a:latin typeface="Arial" panose="020B0604020202020204" pitchFamily="34" charset="0"/>
                <a:cs typeface="Arial" panose="020B0604020202020204" pitchFamily="34" charset="0"/>
              </a:rPr>
              <a:t>super-matt surface</a:t>
            </a:r>
            <a:r>
              <a:rPr lang="lt-LT" sz="2400" dirty="0">
                <a:solidFill>
                  <a:schemeClr val="tx1">
                    <a:lumMod val="65000"/>
                    <a:lumOff val="35000"/>
                  </a:scheme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lt-LT" sz="2400" dirty="0" err="1">
                <a:solidFill>
                  <a:schemeClr val="tx1">
                    <a:lumMod val="65000"/>
                    <a:lumOff val="35000"/>
                  </a:schemeClr>
                </a:solidFill>
                <a:latin typeface="Arial" panose="020B0604020202020204" pitchFamily="34" charset="0"/>
                <a:cs typeface="Arial" panose="020B0604020202020204" pitchFamily="34" charset="0"/>
              </a:rPr>
              <a:t>resistant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and</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dense</a:t>
            </a:r>
            <a:r>
              <a:rPr lang="lt-LT" sz="2400" dirty="0">
                <a:solidFill>
                  <a:schemeClr val="tx1">
                    <a:lumMod val="65000"/>
                    <a:lumOff val="35000"/>
                  </a:schemeClr>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en-GB" sz="2400" dirty="0">
                <a:solidFill>
                  <a:schemeClr val="tx1">
                    <a:lumMod val="65000"/>
                    <a:lumOff val="35000"/>
                  </a:schemeClr>
                </a:solidFill>
                <a:latin typeface="Arial" panose="020B0604020202020204" pitchFamily="34" charset="0"/>
                <a:cs typeface="Arial" panose="020B0604020202020204" pitchFamily="34" charset="0"/>
              </a:rPr>
              <a:t>anti-fingerprint property</a:t>
            </a:r>
            <a:r>
              <a:rPr lang="lt-LT" sz="2400" dirty="0">
                <a:solidFill>
                  <a:schemeClr val="tx1">
                    <a:lumMod val="65000"/>
                    <a:lumOff val="35000"/>
                  </a:schemeClr>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en-GB" sz="2400" dirty="0">
                <a:solidFill>
                  <a:schemeClr val="tx1">
                    <a:lumMod val="65000"/>
                    <a:lumOff val="35000"/>
                  </a:schemeClr>
                </a:solidFill>
                <a:latin typeface="Arial" panose="020B0604020202020204" pitchFamily="34" charset="0"/>
                <a:cs typeface="Arial" panose="020B0604020202020204" pitchFamily="34" charset="0"/>
              </a:rPr>
              <a:t>minimal cleaning effort</a:t>
            </a:r>
            <a:r>
              <a:rPr lang="lt-LT" sz="2400" dirty="0">
                <a:solidFill>
                  <a:schemeClr val="tx1">
                    <a:lumMod val="65000"/>
                    <a:lumOff val="3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8284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C54FE8-2D48-460D-9F2A-01EE62C0E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501" y="2793340"/>
            <a:ext cx="3732004" cy="3732004"/>
          </a:xfrm>
          <a:prstGeom prst="rect">
            <a:avLst/>
          </a:prstGeom>
        </p:spPr>
      </p:pic>
      <p:pic>
        <p:nvPicPr>
          <p:cNvPr id="34" name="Picture 33">
            <a:extLst>
              <a:ext uri="{FF2B5EF4-FFF2-40B4-BE49-F238E27FC236}">
                <a16:creationId xmlns:a16="http://schemas.microsoft.com/office/drawing/2014/main" id="{E3BBD774-364C-4ED6-8259-C25E6321B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878" y="3254122"/>
            <a:ext cx="2810439" cy="2810439"/>
          </a:xfrm>
          <a:prstGeom prst="rect">
            <a:avLst/>
          </a:prstGeom>
        </p:spPr>
      </p:pic>
      <p:pic>
        <p:nvPicPr>
          <p:cNvPr id="28" name="Picture 27">
            <a:extLst>
              <a:ext uri="{FF2B5EF4-FFF2-40B4-BE49-F238E27FC236}">
                <a16:creationId xmlns:a16="http://schemas.microsoft.com/office/drawing/2014/main" id="{C39C3911-BE79-4059-B853-E3FD35F64404}"/>
              </a:ext>
            </a:extLst>
          </p:cNvPr>
          <p:cNvPicPr>
            <a:picLocks noChangeAspect="1"/>
          </p:cNvPicPr>
          <p:nvPr/>
        </p:nvPicPr>
        <p:blipFill rotWithShape="1">
          <a:blip r:embed="rId4">
            <a:extLst>
              <a:ext uri="{28A0092B-C50C-407E-A947-70E740481C1C}">
                <a14:useLocalDpi xmlns:a14="http://schemas.microsoft.com/office/drawing/2010/main" val="0"/>
              </a:ext>
            </a:extLst>
          </a:blip>
          <a:srcRect t="16473"/>
          <a:stretch/>
        </p:blipFill>
        <p:spPr>
          <a:xfrm>
            <a:off x="7891961" y="1091423"/>
            <a:ext cx="3934171" cy="3286093"/>
          </a:xfrm>
          <a:prstGeom prst="rect">
            <a:avLst/>
          </a:prstGeom>
        </p:spPr>
      </p:pic>
      <p:pic>
        <p:nvPicPr>
          <p:cNvPr id="10" name="Picture 9">
            <a:extLst>
              <a:ext uri="{FF2B5EF4-FFF2-40B4-BE49-F238E27FC236}">
                <a16:creationId xmlns:a16="http://schemas.microsoft.com/office/drawing/2014/main" id="{15FF8E37-735E-494A-B16A-D3D03066A82B}"/>
              </a:ext>
            </a:extLst>
          </p:cNvPr>
          <p:cNvPicPr>
            <a:picLocks noChangeAspect="1"/>
          </p:cNvPicPr>
          <p:nvPr/>
        </p:nvPicPr>
        <p:blipFill rotWithShape="1">
          <a:blip r:embed="rId5">
            <a:extLst>
              <a:ext uri="{28A0092B-C50C-407E-A947-70E740481C1C}">
                <a14:useLocalDpi xmlns:a14="http://schemas.microsoft.com/office/drawing/2010/main" val="0"/>
              </a:ext>
            </a:extLst>
          </a:blip>
          <a:srcRect t="12957"/>
          <a:stretch/>
        </p:blipFill>
        <p:spPr>
          <a:xfrm>
            <a:off x="3442559" y="865848"/>
            <a:ext cx="4214640" cy="3260931"/>
          </a:xfrm>
          <a:prstGeom prst="rect">
            <a:avLst/>
          </a:prstGeom>
        </p:spPr>
      </p:pic>
      <p:pic>
        <p:nvPicPr>
          <p:cNvPr id="5" name="Picture 4">
            <a:extLst>
              <a:ext uri="{FF2B5EF4-FFF2-40B4-BE49-F238E27FC236}">
                <a16:creationId xmlns:a16="http://schemas.microsoft.com/office/drawing/2014/main" id="{28DE634A-0218-4C24-BB06-BF195398900B}"/>
              </a:ext>
            </a:extLst>
          </p:cNvPr>
          <p:cNvPicPr>
            <a:picLocks noChangeAspect="1"/>
          </p:cNvPicPr>
          <p:nvPr/>
        </p:nvPicPr>
        <p:blipFill rotWithShape="1">
          <a:blip r:embed="rId6">
            <a:extLst>
              <a:ext uri="{28A0092B-C50C-407E-A947-70E740481C1C}">
                <a14:useLocalDpi xmlns:a14="http://schemas.microsoft.com/office/drawing/2010/main" val="0"/>
              </a:ext>
            </a:extLst>
          </a:blip>
          <a:srcRect t="11584"/>
          <a:stretch/>
        </p:blipFill>
        <p:spPr>
          <a:xfrm>
            <a:off x="9076" y="888299"/>
            <a:ext cx="3433483" cy="3035748"/>
          </a:xfrm>
          <a:prstGeom prst="rect">
            <a:avLst/>
          </a:prstGeom>
        </p:spPr>
      </p:pic>
      <p:sp>
        <p:nvSpPr>
          <p:cNvPr id="2" name="Rectangle 1"/>
          <p:cNvSpPr/>
          <p:nvPr/>
        </p:nvSpPr>
        <p:spPr>
          <a:xfrm>
            <a:off x="407368" y="2369933"/>
            <a:ext cx="5472608" cy="496996"/>
          </a:xfrm>
          <a:prstGeom prst="rect">
            <a:avLst/>
          </a:prstGeom>
        </p:spPr>
        <p:txBody>
          <a:bodyPr wrap="square">
            <a:spAutoFit/>
          </a:bodyPr>
          <a:lstStyle/>
          <a:p>
            <a:pPr marL="342900" lvl="0" indent="-342900">
              <a:lnSpc>
                <a:spcPct val="150000"/>
              </a:lnSpc>
              <a:spcAft>
                <a:spcPts val="1200"/>
              </a:spcAft>
              <a:buFont typeface="Arial" panose="020B0604020202020204" pitchFamily="34" charset="0"/>
              <a:buChar char="•"/>
            </a:pPr>
            <a:endParaRPr lang="lt-LT" altLang="lt-LT"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7399A8D-0936-4C75-AC65-B15F8F149D61}"/>
              </a:ext>
            </a:extLst>
          </p:cNvPr>
          <p:cNvSpPr txBox="1"/>
          <p:nvPr/>
        </p:nvSpPr>
        <p:spPr>
          <a:xfrm>
            <a:off x="6646387" y="5961692"/>
            <a:ext cx="2088232" cy="461665"/>
          </a:xfrm>
          <a:prstGeom prst="rect">
            <a:avLst/>
          </a:prstGeom>
          <a:noFill/>
        </p:spPr>
        <p:txBody>
          <a:bodyPr wrap="square" rtlCol="0">
            <a:spAutoFit/>
          </a:bodyPr>
          <a:lstStyle/>
          <a:p>
            <a:r>
              <a:rPr lang="lt-LT" sz="2400" dirty="0" err="1">
                <a:solidFill>
                  <a:schemeClr val="tx1">
                    <a:lumMod val="65000"/>
                    <a:lumOff val="35000"/>
                  </a:schemeClr>
                </a:solidFill>
                <a:latin typeface="Arial" panose="020B0604020202020204" pitchFamily="34" charset="0"/>
                <a:cs typeface="Arial" panose="020B0604020202020204" pitchFamily="34" charset="0"/>
              </a:rPr>
              <a:t>Coffee</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tables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3566E5A-5F76-4EA8-9EB6-7F25488C3559}"/>
              </a:ext>
            </a:extLst>
          </p:cNvPr>
          <p:cNvSpPr txBox="1"/>
          <p:nvPr/>
        </p:nvSpPr>
        <p:spPr>
          <a:xfrm>
            <a:off x="2567608" y="5961692"/>
            <a:ext cx="2999621" cy="461665"/>
          </a:xfrm>
          <a:prstGeom prst="rect">
            <a:avLst/>
          </a:prstGeom>
          <a:noFill/>
        </p:spPr>
        <p:txBody>
          <a:bodyPr wrap="square" rtlCol="0">
            <a:spAutoFit/>
          </a:bodyPr>
          <a:lstStyle/>
          <a:p>
            <a:pPr algn="ctr"/>
            <a:r>
              <a:rPr lang="lt-LT" sz="2400" dirty="0" err="1">
                <a:solidFill>
                  <a:schemeClr val="tx1">
                    <a:lumMod val="65000"/>
                    <a:lumOff val="35000"/>
                  </a:schemeClr>
                </a:solidFill>
                <a:latin typeface="Arial" panose="020B0604020202020204" pitchFamily="34" charset="0"/>
                <a:cs typeface="Arial" panose="020B0604020202020204" pitchFamily="34" charset="0"/>
              </a:rPr>
              <a:t>High</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a:solidFill>
                  <a:schemeClr val="tx1">
                    <a:lumMod val="65000"/>
                    <a:lumOff val="35000"/>
                  </a:schemeClr>
                </a:solidFill>
                <a:latin typeface="Arial" panose="020B0604020202020204" pitchFamily="34" charset="0"/>
                <a:cs typeface="Arial" panose="020B0604020202020204" pitchFamily="34" charset="0"/>
              </a:rPr>
              <a:t>tables</a:t>
            </a:r>
          </a:p>
        </p:txBody>
      </p:sp>
      <p:sp>
        <p:nvSpPr>
          <p:cNvPr id="18" name="TextBox 17">
            <a:extLst>
              <a:ext uri="{FF2B5EF4-FFF2-40B4-BE49-F238E27FC236}">
                <a16:creationId xmlns:a16="http://schemas.microsoft.com/office/drawing/2014/main" id="{3DC8A88F-B3BC-4582-AC28-364C51E87500}"/>
              </a:ext>
            </a:extLst>
          </p:cNvPr>
          <p:cNvSpPr txBox="1"/>
          <p:nvPr/>
        </p:nvSpPr>
        <p:spPr>
          <a:xfrm>
            <a:off x="8359235" y="3513420"/>
            <a:ext cx="2999621" cy="461665"/>
          </a:xfrm>
          <a:prstGeom prst="rect">
            <a:avLst/>
          </a:prstGeom>
          <a:noFill/>
        </p:spPr>
        <p:txBody>
          <a:bodyPr wrap="square" rtlCol="0">
            <a:spAutoFit/>
          </a:bodyPr>
          <a:lstStyle/>
          <a:p>
            <a:pPr algn="ctr"/>
            <a:r>
              <a:rPr lang="en-US" sz="2400" dirty="0">
                <a:solidFill>
                  <a:schemeClr val="tx1">
                    <a:lumMod val="65000"/>
                    <a:lumOff val="35000"/>
                  </a:schemeClr>
                </a:solidFill>
                <a:latin typeface="Arial" panose="020B0604020202020204" pitchFamily="34" charset="0"/>
                <a:cs typeface="Arial" panose="020B0604020202020204" pitchFamily="34" charset="0"/>
              </a:rPr>
              <a:t>Meeting tables</a:t>
            </a:r>
          </a:p>
        </p:txBody>
      </p:sp>
      <p:sp>
        <p:nvSpPr>
          <p:cNvPr id="19" name="TextBox 18">
            <a:extLst>
              <a:ext uri="{FF2B5EF4-FFF2-40B4-BE49-F238E27FC236}">
                <a16:creationId xmlns:a16="http://schemas.microsoft.com/office/drawing/2014/main" id="{EE0F769C-79DA-47D1-A317-3697FD2F7154}"/>
              </a:ext>
            </a:extLst>
          </p:cNvPr>
          <p:cNvSpPr txBox="1"/>
          <p:nvPr/>
        </p:nvSpPr>
        <p:spPr>
          <a:xfrm>
            <a:off x="3714363" y="3513421"/>
            <a:ext cx="3528000" cy="461665"/>
          </a:xfrm>
          <a:prstGeom prst="rect">
            <a:avLst/>
          </a:prstGeom>
          <a:noFill/>
        </p:spPr>
        <p:txBody>
          <a:bodyPr wrap="square" rtlCol="0">
            <a:spAutoFit/>
          </a:bodyPr>
          <a:lstStyle/>
          <a:p>
            <a:pPr algn="ctr"/>
            <a:r>
              <a:rPr lang="en-US" sz="2400" dirty="0">
                <a:solidFill>
                  <a:schemeClr val="tx1">
                    <a:lumMod val="65000"/>
                    <a:lumOff val="35000"/>
                  </a:schemeClr>
                </a:solidFill>
                <a:latin typeface="Arial" panose="020B0604020202020204" pitchFamily="34" charset="0"/>
                <a:cs typeface="Arial" panose="020B0604020202020204" pitchFamily="34" charset="0"/>
              </a:rPr>
              <a:t>Bench </a:t>
            </a:r>
            <a:r>
              <a:rPr lang="lt-LT" sz="2400" dirty="0" err="1">
                <a:solidFill>
                  <a:schemeClr val="tx1">
                    <a:lumMod val="65000"/>
                    <a:lumOff val="35000"/>
                  </a:schemeClr>
                </a:solidFill>
                <a:latin typeface="Arial" panose="020B0604020202020204" pitchFamily="34" charset="0"/>
                <a:cs typeface="Arial" panose="020B0604020202020204" pitchFamily="34" charset="0"/>
              </a:rPr>
              <a:t>desk</a:t>
            </a:r>
            <a:r>
              <a:rPr lang="en-US" sz="2400" dirty="0">
                <a:solidFill>
                  <a:schemeClr val="tx1">
                    <a:lumMod val="65000"/>
                    <a:lumOff val="35000"/>
                  </a:schemeClr>
                </a:solidFill>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5A042A12-F406-4996-815A-C25B0FCAE2BA}"/>
              </a:ext>
            </a:extLst>
          </p:cNvPr>
          <p:cNvSpPr txBox="1"/>
          <p:nvPr/>
        </p:nvSpPr>
        <p:spPr>
          <a:xfrm>
            <a:off x="253701" y="3533670"/>
            <a:ext cx="3494749" cy="461665"/>
          </a:xfrm>
          <a:prstGeom prst="rect">
            <a:avLst/>
          </a:prstGeom>
          <a:noFill/>
        </p:spPr>
        <p:txBody>
          <a:bodyPr wrap="square" rtlCol="0">
            <a:spAutoFit/>
          </a:bodyPr>
          <a:lstStyle/>
          <a:p>
            <a:pPr algn="ctr"/>
            <a:r>
              <a:rPr lang="en-US" sz="2400" dirty="0">
                <a:solidFill>
                  <a:schemeClr val="tx1">
                    <a:lumMod val="65000"/>
                    <a:lumOff val="35000"/>
                  </a:schemeClr>
                </a:solidFill>
                <a:latin typeface="Arial" panose="020B0604020202020204" pitchFamily="34" charset="0"/>
                <a:cs typeface="Arial" panose="020B0604020202020204" pitchFamily="34" charset="0"/>
              </a:rPr>
              <a:t>Single d</a:t>
            </a:r>
            <a:r>
              <a:rPr lang="lt-LT" sz="2400" dirty="0" err="1">
                <a:solidFill>
                  <a:schemeClr val="tx1">
                    <a:lumMod val="65000"/>
                    <a:lumOff val="35000"/>
                  </a:schemeClr>
                </a:solidFill>
                <a:latin typeface="Arial" panose="020B0604020202020204" pitchFamily="34" charset="0"/>
                <a:cs typeface="Arial" panose="020B0604020202020204" pitchFamily="34" charset="0"/>
              </a:rPr>
              <a:t>esk</a:t>
            </a:r>
            <a:r>
              <a:rPr lang="en-US" sz="2400" dirty="0">
                <a:solidFill>
                  <a:schemeClr val="tx1">
                    <a:lumMod val="65000"/>
                    <a:lumOff val="35000"/>
                  </a:schemeClr>
                </a:solidFill>
                <a:latin typeface="Arial" panose="020B0604020202020204" pitchFamily="34" charset="0"/>
                <a:cs typeface="Arial" panose="020B0604020202020204" pitchFamily="34" charset="0"/>
              </a:rPr>
              <a:t>s</a:t>
            </a:r>
            <a:r>
              <a:rPr lang="lt-LT" sz="2400" dirty="0">
                <a:solidFill>
                  <a:schemeClr val="tx1">
                    <a:lumMod val="65000"/>
                    <a:lumOff val="35000"/>
                  </a:schemeClr>
                </a:solidFill>
                <a:latin typeface="Arial" panose="020B0604020202020204" pitchFamily="34" charset="0"/>
                <a:cs typeface="Arial" panose="020B0604020202020204" pitchFamily="34" charset="0"/>
              </a:rPr>
              <a:t> </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E745620-6729-4B34-A86D-037BEE6D36F5}"/>
              </a:ext>
            </a:extLst>
          </p:cNvPr>
          <p:cNvSpPr txBox="1"/>
          <p:nvPr/>
        </p:nvSpPr>
        <p:spPr>
          <a:xfrm>
            <a:off x="334963" y="595911"/>
            <a:ext cx="2664693" cy="584775"/>
          </a:xfrm>
          <a:prstGeom prst="rect">
            <a:avLst/>
          </a:prstGeom>
          <a:noFill/>
        </p:spPr>
        <p:txBody>
          <a:bodyPr wrap="square" rtlCol="0">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Categories</a:t>
            </a:r>
            <a:endParaRPr lang="lt-LT"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30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F3D217-A1E3-42E5-99C6-51011B42251E}"/>
              </a:ext>
            </a:extLst>
          </p:cNvPr>
          <p:cNvSpPr txBox="1"/>
          <p:nvPr/>
        </p:nvSpPr>
        <p:spPr>
          <a:xfrm>
            <a:off x="338613" y="2852936"/>
            <a:ext cx="2232248" cy="1077218"/>
          </a:xfrm>
          <a:prstGeom prst="rect">
            <a:avLst/>
          </a:prstGeom>
          <a:noFill/>
        </p:spPr>
        <p:txBody>
          <a:bodyPr wrap="square" rtlCol="0">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Single d</a:t>
            </a:r>
            <a:r>
              <a:rPr lang="lt-LT" sz="3200" b="1" dirty="0" err="1">
                <a:solidFill>
                  <a:schemeClr val="tx1">
                    <a:lumMod val="65000"/>
                    <a:lumOff val="35000"/>
                  </a:schemeClr>
                </a:solidFill>
                <a:latin typeface="Arial" panose="020B0604020202020204" pitchFamily="34" charset="0"/>
                <a:cs typeface="Arial" panose="020B0604020202020204" pitchFamily="34" charset="0"/>
              </a:rPr>
              <a:t>esk</a:t>
            </a:r>
            <a:r>
              <a:rPr lang="en-US" sz="3200" b="1" dirty="0">
                <a:solidFill>
                  <a:schemeClr val="tx1">
                    <a:lumMod val="65000"/>
                    <a:lumOff val="35000"/>
                  </a:schemeClr>
                </a:solidFill>
                <a:latin typeface="Arial" panose="020B0604020202020204" pitchFamily="34" charset="0"/>
                <a:cs typeface="Arial" panose="020B0604020202020204" pitchFamily="34" charset="0"/>
              </a:rPr>
              <a:t>s</a:t>
            </a:r>
            <a:r>
              <a:rPr lang="lt-LT" sz="3200" b="1" dirty="0">
                <a:solidFill>
                  <a:schemeClr val="tx1">
                    <a:lumMod val="65000"/>
                    <a:lumOff val="35000"/>
                  </a:schemeClr>
                </a:solidFill>
                <a:latin typeface="Arial" panose="020B0604020202020204" pitchFamily="34" charset="0"/>
                <a:cs typeface="Arial" panose="020B0604020202020204" pitchFamily="34" charset="0"/>
              </a:rPr>
              <a:t> </a:t>
            </a:r>
            <a:endParaRPr lang="en-US" sz="3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4558027-332C-4FE3-9CFC-A25E04A61F53}"/>
              </a:ext>
            </a:extLst>
          </p:cNvPr>
          <p:cNvPicPr>
            <a:picLocks noChangeAspect="1"/>
          </p:cNvPicPr>
          <p:nvPr/>
        </p:nvPicPr>
        <p:blipFill rotWithShape="1">
          <a:blip r:embed="rId2">
            <a:extLst>
              <a:ext uri="{28A0092B-C50C-407E-A947-70E740481C1C}">
                <a14:useLocalDpi xmlns:a14="http://schemas.microsoft.com/office/drawing/2010/main" val="0"/>
              </a:ext>
            </a:extLst>
          </a:blip>
          <a:srcRect l="399" t="-209" r="1223" b="209"/>
          <a:stretch/>
        </p:blipFill>
        <p:spPr>
          <a:xfrm>
            <a:off x="2783633" y="-27771"/>
            <a:ext cx="9408368" cy="6885771"/>
          </a:xfrm>
          <a:prstGeom prst="rect">
            <a:avLst/>
          </a:prstGeom>
        </p:spPr>
      </p:pic>
    </p:spTree>
    <p:extLst>
      <p:ext uri="{BB962C8B-B14F-4D97-AF65-F5344CB8AC3E}">
        <p14:creationId xmlns:p14="http://schemas.microsoft.com/office/powerpoint/2010/main" val="3905945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6A7E70C-C28D-47E9-A7E0-39DBBB283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279" y="1989080"/>
            <a:ext cx="2160000" cy="2160000"/>
          </a:xfrm>
          <a:prstGeom prst="rect">
            <a:avLst/>
          </a:prstGeom>
        </p:spPr>
      </p:pic>
      <p:pic>
        <p:nvPicPr>
          <p:cNvPr id="38" name="Picture 37">
            <a:extLst>
              <a:ext uri="{FF2B5EF4-FFF2-40B4-BE49-F238E27FC236}">
                <a16:creationId xmlns:a16="http://schemas.microsoft.com/office/drawing/2014/main" id="{4D6840A3-75C8-4C75-AB9B-72871ABAD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994" y="1989080"/>
            <a:ext cx="2160000" cy="2160000"/>
          </a:xfrm>
          <a:prstGeom prst="rect">
            <a:avLst/>
          </a:prstGeom>
        </p:spPr>
      </p:pic>
      <p:pic>
        <p:nvPicPr>
          <p:cNvPr id="40" name="Picture 39">
            <a:extLst>
              <a:ext uri="{FF2B5EF4-FFF2-40B4-BE49-F238E27FC236}">
                <a16:creationId xmlns:a16="http://schemas.microsoft.com/office/drawing/2014/main" id="{F190FA30-2C33-48B0-9675-34D07B59A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2709" y="1989080"/>
            <a:ext cx="2160000" cy="2160000"/>
          </a:xfrm>
          <a:prstGeom prst="rect">
            <a:avLst/>
          </a:prstGeom>
        </p:spPr>
      </p:pic>
      <p:sp>
        <p:nvSpPr>
          <p:cNvPr id="15" name="Rectangle 14"/>
          <p:cNvSpPr/>
          <p:nvPr/>
        </p:nvSpPr>
        <p:spPr>
          <a:xfrm>
            <a:off x="334963" y="4725144"/>
            <a:ext cx="1782653"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HPL</a:t>
            </a:r>
            <a:r>
              <a:rPr lang="en-US" dirty="0">
                <a:solidFill>
                  <a:schemeClr val="tx1">
                    <a:lumMod val="65000"/>
                    <a:lumOff val="35000"/>
                  </a:schemeClr>
                </a:solidFill>
                <a:latin typeface="Arial" panose="020B0604020202020204" pitchFamily="34" charset="0"/>
                <a:cs typeface="Arial" panose="020B0604020202020204" pitchFamily="34" charset="0"/>
              </a:rPr>
              <a:t>/HPL Fenix</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ctangle 16"/>
          <p:cNvSpPr/>
          <p:nvPr/>
        </p:nvSpPr>
        <p:spPr>
          <a:xfrm>
            <a:off x="2232714" y="1340768"/>
            <a:ext cx="2160000" cy="369332"/>
          </a:xfrm>
          <a:prstGeom prst="rect">
            <a:avLst/>
          </a:prstGeom>
        </p:spPr>
        <p:txBody>
          <a:bodyPr wrap="square">
            <a:spAutoFit/>
          </a:bodyPr>
          <a:lstStyle/>
          <a:p>
            <a:pPr algn="ctr"/>
            <a:r>
              <a:rPr lang="lt-LT" dirty="0" err="1">
                <a:solidFill>
                  <a:schemeClr val="tx1">
                    <a:lumMod val="65000"/>
                    <a:lumOff val="35000"/>
                  </a:schemeClr>
                </a:solidFill>
                <a:latin typeface="Arial" panose="020B0604020202020204" pitchFamily="34" charset="0"/>
                <a:cs typeface="Arial" panose="020B0604020202020204" pitchFamily="34" charset="0"/>
              </a:rPr>
              <a:t>Plain</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ctangle 17"/>
          <p:cNvSpPr/>
          <p:nvPr/>
        </p:nvSpPr>
        <p:spPr>
          <a:xfrm>
            <a:off x="334963" y="2636912"/>
            <a:ext cx="1924014"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Melamine</a:t>
            </a:r>
          </a:p>
        </p:txBody>
      </p:sp>
      <p:sp>
        <p:nvSpPr>
          <p:cNvPr id="20" name="Rectangle 19"/>
          <p:cNvSpPr/>
          <p:nvPr/>
        </p:nvSpPr>
        <p:spPr>
          <a:xfrm>
            <a:off x="4812429" y="1340768"/>
            <a:ext cx="2160000" cy="646331"/>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Desktop w</a:t>
            </a:r>
            <a:r>
              <a:rPr lang="lt-LT" dirty="0">
                <a:solidFill>
                  <a:schemeClr val="tx1">
                    <a:lumMod val="65000"/>
                    <a:lumOff val="35000"/>
                  </a:schemeClr>
                </a:solidFill>
                <a:latin typeface="Arial" panose="020B0604020202020204" pitchFamily="34" charset="0"/>
                <a:cs typeface="Arial" panose="020B0604020202020204" pitchFamily="34" charset="0"/>
              </a:rPr>
              <a:t>ith cut-out for grommet</a:t>
            </a:r>
          </a:p>
        </p:txBody>
      </p:sp>
      <p:sp>
        <p:nvSpPr>
          <p:cNvPr id="11" name="Rectangle 10"/>
          <p:cNvSpPr/>
          <p:nvPr/>
        </p:nvSpPr>
        <p:spPr>
          <a:xfrm>
            <a:off x="7392144" y="1340768"/>
            <a:ext cx="2291683" cy="923330"/>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Desktop w</a:t>
            </a:r>
            <a:r>
              <a:rPr lang="lt-LT" dirty="0">
                <a:solidFill>
                  <a:schemeClr val="tx1">
                    <a:lumMod val="65000"/>
                    <a:lumOff val="35000"/>
                  </a:schemeClr>
                </a:solidFill>
                <a:latin typeface="Arial" panose="020B0604020202020204" pitchFamily="34" charset="0"/>
                <a:cs typeface="Arial" panose="020B0604020202020204" pitchFamily="34" charset="0"/>
              </a:rPr>
              <a:t>ith cut-out (scallop) for wire management </a:t>
            </a:r>
          </a:p>
        </p:txBody>
      </p:sp>
      <p:pic>
        <p:nvPicPr>
          <p:cNvPr id="35" name="Picture 34">
            <a:extLst>
              <a:ext uri="{FF2B5EF4-FFF2-40B4-BE49-F238E27FC236}">
                <a16:creationId xmlns:a16="http://schemas.microsoft.com/office/drawing/2014/main" id="{FB775234-5571-468A-AC7E-880708BC8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544" y="4077072"/>
            <a:ext cx="2160000" cy="2160000"/>
          </a:xfrm>
          <a:prstGeom prst="rect">
            <a:avLst/>
          </a:prstGeom>
        </p:spPr>
      </p:pic>
      <p:sp>
        <p:nvSpPr>
          <p:cNvPr id="36" name="TextBox 35">
            <a:extLst>
              <a:ext uri="{FF2B5EF4-FFF2-40B4-BE49-F238E27FC236}">
                <a16:creationId xmlns:a16="http://schemas.microsoft.com/office/drawing/2014/main" id="{F74B557A-23FB-432A-8719-CC1FBFE4AE6A}"/>
              </a:ext>
            </a:extLst>
          </p:cNvPr>
          <p:cNvSpPr txBox="1"/>
          <p:nvPr/>
        </p:nvSpPr>
        <p:spPr>
          <a:xfrm>
            <a:off x="9552384" y="2852936"/>
            <a:ext cx="2567608" cy="646331"/>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1200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1600x700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1200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1800x800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en-US" sz="1200" dirty="0">
                <a:solidFill>
                  <a:schemeClr val="tx1">
                    <a:lumMod val="65000"/>
                    <a:lumOff val="35000"/>
                  </a:schemeClr>
                </a:solidFill>
                <a:latin typeface="Arial" panose="020B0604020202020204" pitchFamily="34" charset="0"/>
                <a:cs typeface="Arial" panose="020B0604020202020204" pitchFamily="34" charset="0"/>
              </a:rPr>
              <a:t>H=740 mm</a:t>
            </a:r>
          </a:p>
        </p:txBody>
      </p:sp>
      <p:pic>
        <p:nvPicPr>
          <p:cNvPr id="37" name="Picture 36">
            <a:extLst>
              <a:ext uri="{FF2B5EF4-FFF2-40B4-BE49-F238E27FC236}">
                <a16:creationId xmlns:a16="http://schemas.microsoft.com/office/drawing/2014/main" id="{D5B592F8-0BB1-47D8-AFC3-AE03A9848A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2994" y="4077072"/>
            <a:ext cx="2160000" cy="2160000"/>
          </a:xfrm>
          <a:prstGeom prst="rect">
            <a:avLst/>
          </a:prstGeom>
        </p:spPr>
      </p:pic>
      <p:sp>
        <p:nvSpPr>
          <p:cNvPr id="39" name="TextBox 38">
            <a:extLst>
              <a:ext uri="{FF2B5EF4-FFF2-40B4-BE49-F238E27FC236}">
                <a16:creationId xmlns:a16="http://schemas.microsoft.com/office/drawing/2014/main" id="{BCEA7906-FFC0-4880-8AFB-84388E14A454}"/>
              </a:ext>
            </a:extLst>
          </p:cNvPr>
          <p:cNvSpPr txBox="1"/>
          <p:nvPr/>
        </p:nvSpPr>
        <p:spPr>
          <a:xfrm>
            <a:off x="9480376" y="4869160"/>
            <a:ext cx="2567608" cy="646331"/>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1600x700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1800x800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en-US" sz="1200" dirty="0">
                <a:solidFill>
                  <a:schemeClr val="tx1">
                    <a:lumMod val="65000"/>
                    <a:lumOff val="35000"/>
                  </a:schemeClr>
                </a:solidFill>
                <a:latin typeface="Arial" panose="020B0604020202020204" pitchFamily="34" charset="0"/>
                <a:cs typeface="Arial" panose="020B0604020202020204" pitchFamily="34" charset="0"/>
              </a:rPr>
              <a:t>H=740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A5A3E230-0E32-447E-94BC-A9D3269B45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7498" y="4077312"/>
            <a:ext cx="2160000" cy="2160000"/>
          </a:xfrm>
          <a:prstGeom prst="rect">
            <a:avLst/>
          </a:prstGeom>
        </p:spPr>
      </p:pic>
      <p:sp>
        <p:nvSpPr>
          <p:cNvPr id="42" name="Rectangle 41">
            <a:extLst>
              <a:ext uri="{FF2B5EF4-FFF2-40B4-BE49-F238E27FC236}">
                <a16:creationId xmlns:a16="http://schemas.microsoft.com/office/drawing/2014/main" id="{EF416F76-800C-4DF8-9C3A-7CA0DE122CFF}"/>
              </a:ext>
            </a:extLst>
          </p:cNvPr>
          <p:cNvSpPr/>
          <p:nvPr/>
        </p:nvSpPr>
        <p:spPr>
          <a:xfrm>
            <a:off x="334963" y="539969"/>
            <a:ext cx="2736701" cy="584775"/>
          </a:xfrm>
          <a:prstGeom prst="rect">
            <a:avLst/>
          </a:prstGeom>
        </p:spPr>
        <p:txBody>
          <a:bodyPr wrap="square">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Range</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96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E59912-725F-4B5C-96A1-1EB6BE3E9956}"/>
              </a:ext>
            </a:extLst>
          </p:cNvPr>
          <p:cNvSpPr txBox="1"/>
          <p:nvPr/>
        </p:nvSpPr>
        <p:spPr>
          <a:xfrm>
            <a:off x="334963" y="2924944"/>
            <a:ext cx="1872605" cy="1077218"/>
          </a:xfrm>
          <a:prstGeom prst="rect">
            <a:avLst/>
          </a:prstGeom>
          <a:noFill/>
        </p:spPr>
        <p:txBody>
          <a:bodyPr wrap="square" rtlCol="0">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Bench desks</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7BF26B1-F6AE-4D68-BF4C-C5059BFC484A}"/>
              </a:ext>
            </a:extLst>
          </p:cNvPr>
          <p:cNvPicPr>
            <a:picLocks noChangeAspect="1"/>
          </p:cNvPicPr>
          <p:nvPr/>
        </p:nvPicPr>
        <p:blipFill rotWithShape="1">
          <a:blip r:embed="rId2">
            <a:extLst>
              <a:ext uri="{28A0092B-C50C-407E-A947-70E740481C1C}">
                <a14:useLocalDpi xmlns:a14="http://schemas.microsoft.com/office/drawing/2010/main" val="0"/>
              </a:ext>
            </a:extLst>
          </a:blip>
          <a:srcRect l="1507" t="280" b="-2492"/>
          <a:stretch/>
        </p:blipFill>
        <p:spPr>
          <a:xfrm>
            <a:off x="2783632" y="-462"/>
            <a:ext cx="9408368" cy="7029862"/>
          </a:xfrm>
          <a:prstGeom prst="rect">
            <a:avLst/>
          </a:prstGeom>
        </p:spPr>
      </p:pic>
    </p:spTree>
    <p:extLst>
      <p:ext uri="{BB962C8B-B14F-4D97-AF65-F5344CB8AC3E}">
        <p14:creationId xmlns:p14="http://schemas.microsoft.com/office/powerpoint/2010/main" val="411078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985" b="9711"/>
          <a:stretch/>
        </p:blipFill>
        <p:spPr>
          <a:xfrm>
            <a:off x="0" y="-27384"/>
            <a:ext cx="12212534" cy="6885384"/>
          </a:xfrm>
          <a:prstGeom prst="rect">
            <a:avLst/>
          </a:prstGeom>
        </p:spPr>
      </p:pic>
    </p:spTree>
    <p:extLst>
      <p:ext uri="{BB962C8B-B14F-4D97-AF65-F5344CB8AC3E}">
        <p14:creationId xmlns:p14="http://schemas.microsoft.com/office/powerpoint/2010/main" val="1647125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BE48-FC61-4B30-B625-9F0CC9D489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947C6B-2B97-4D69-838B-31B49B2158A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64A46F8-DE2D-4B17-A79E-0F7B49ACC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41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67592-A873-4B37-8CAC-66151B2414EC}"/>
              </a:ext>
            </a:extLst>
          </p:cNvPr>
          <p:cNvSpPr/>
          <p:nvPr/>
        </p:nvSpPr>
        <p:spPr>
          <a:xfrm>
            <a:off x="344265" y="548680"/>
            <a:ext cx="9064103" cy="584775"/>
          </a:xfrm>
          <a:prstGeom prst="rect">
            <a:avLst/>
          </a:prstGeom>
        </p:spPr>
        <p:txBody>
          <a:bodyPr wrap="square">
            <a:spAutoFit/>
          </a:bodyPr>
          <a:lstStyle/>
          <a:p>
            <a:r>
              <a:rPr lang="lt-LT" sz="3200" b="1" dirty="0">
                <a:solidFill>
                  <a:schemeClr val="tx1">
                    <a:lumMod val="65000"/>
                    <a:lumOff val="35000"/>
                  </a:schemeClr>
                </a:solidFill>
                <a:latin typeface="Arial" panose="020B0604020202020204" pitchFamily="34" charset="0"/>
                <a:cs typeface="Arial" panose="020B0604020202020204" pitchFamily="34" charset="0"/>
              </a:rPr>
              <a:t>Bench desks</a:t>
            </a:r>
          </a:p>
        </p:txBody>
      </p:sp>
      <p:sp>
        <p:nvSpPr>
          <p:cNvPr id="6" name="Rectangle 5">
            <a:extLst>
              <a:ext uri="{FF2B5EF4-FFF2-40B4-BE49-F238E27FC236}">
                <a16:creationId xmlns:a16="http://schemas.microsoft.com/office/drawing/2014/main" id="{71706314-99C7-4508-8E8E-902C19C3F314}"/>
              </a:ext>
            </a:extLst>
          </p:cNvPr>
          <p:cNvSpPr/>
          <p:nvPr/>
        </p:nvSpPr>
        <p:spPr>
          <a:xfrm>
            <a:off x="334963" y="1268760"/>
            <a:ext cx="7993285" cy="1200329"/>
          </a:xfrm>
          <a:prstGeom prst="rect">
            <a:avLst/>
          </a:prstGeom>
        </p:spPr>
        <p:txBody>
          <a:bodyPr wrap="square">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Can be easily adapted to the office dynamics by using supplementary units to increase the number of workplaces.</a:t>
            </a:r>
            <a:endParaRPr lang="lt-LT" sz="2400" dirty="0"/>
          </a:p>
        </p:txBody>
      </p:sp>
      <p:pic>
        <p:nvPicPr>
          <p:cNvPr id="8" name="Picture 7">
            <a:extLst>
              <a:ext uri="{FF2B5EF4-FFF2-40B4-BE49-F238E27FC236}">
                <a16:creationId xmlns:a16="http://schemas.microsoft.com/office/drawing/2014/main" id="{419772AD-6F1F-41D2-B199-11F4610B2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598" y="3036190"/>
            <a:ext cx="5496272" cy="1112606"/>
          </a:xfrm>
          <a:prstGeom prst="rect">
            <a:avLst/>
          </a:prstGeom>
        </p:spPr>
      </p:pic>
      <p:sp>
        <p:nvSpPr>
          <p:cNvPr id="9" name="Rectangle 8">
            <a:extLst>
              <a:ext uri="{FF2B5EF4-FFF2-40B4-BE49-F238E27FC236}">
                <a16:creationId xmlns:a16="http://schemas.microsoft.com/office/drawing/2014/main" id="{C89421A6-2DAB-4546-B926-A565C18C7468}"/>
              </a:ext>
            </a:extLst>
          </p:cNvPr>
          <p:cNvSpPr/>
          <p:nvPr/>
        </p:nvSpPr>
        <p:spPr>
          <a:xfrm>
            <a:off x="344265" y="2780928"/>
            <a:ext cx="9958143" cy="338554"/>
          </a:xfrm>
          <a:prstGeom prst="rect">
            <a:avLst/>
          </a:prstGeom>
        </p:spPr>
        <p:txBody>
          <a:bodyPr wrap="square">
            <a:spAutoFit/>
          </a:bodyPr>
          <a:lstStyle/>
          <a:p>
            <a:pPr algn="just"/>
            <a:r>
              <a:rPr lang="en-US" sz="1600" dirty="0">
                <a:solidFill>
                  <a:schemeClr val="tx1">
                    <a:lumMod val="65000"/>
                    <a:lumOff val="35000"/>
                  </a:schemeClr>
                </a:solidFill>
                <a:latin typeface="Arial" panose="020B0604020202020204" pitchFamily="34" charset="0"/>
                <a:cs typeface="Arial" panose="020B0604020202020204" pitchFamily="34" charset="0"/>
              </a:rPr>
              <a:t>2-desk bench with melamine desktops</a:t>
            </a:r>
          </a:p>
        </p:txBody>
      </p:sp>
      <p:pic>
        <p:nvPicPr>
          <p:cNvPr id="11" name="Picture 10">
            <a:extLst>
              <a:ext uri="{FF2B5EF4-FFF2-40B4-BE49-F238E27FC236}">
                <a16:creationId xmlns:a16="http://schemas.microsoft.com/office/drawing/2014/main" id="{46F208AE-F217-4B04-B63F-0E24ABFC77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696"/>
          <a:stretch/>
        </p:blipFill>
        <p:spPr>
          <a:xfrm>
            <a:off x="278528" y="4791532"/>
            <a:ext cx="8496947" cy="1085740"/>
          </a:xfrm>
          <a:prstGeom prst="rect">
            <a:avLst/>
          </a:prstGeom>
        </p:spPr>
      </p:pic>
      <p:sp>
        <p:nvSpPr>
          <p:cNvPr id="10" name="Rectangle 9">
            <a:extLst>
              <a:ext uri="{FF2B5EF4-FFF2-40B4-BE49-F238E27FC236}">
                <a16:creationId xmlns:a16="http://schemas.microsoft.com/office/drawing/2014/main" id="{A723FFEB-31A9-4CD5-827B-4DA326EFFB6D}"/>
              </a:ext>
            </a:extLst>
          </p:cNvPr>
          <p:cNvSpPr/>
          <p:nvPr/>
        </p:nvSpPr>
        <p:spPr>
          <a:xfrm>
            <a:off x="344265" y="4554864"/>
            <a:ext cx="9958143" cy="338554"/>
          </a:xfrm>
          <a:prstGeom prst="rect">
            <a:avLst/>
          </a:prstGeom>
        </p:spPr>
        <p:txBody>
          <a:bodyPr wrap="square">
            <a:spAutoFit/>
          </a:bodyPr>
          <a:lstStyle/>
          <a:p>
            <a:pPr algn="just"/>
            <a:r>
              <a:rPr lang="en-US" sz="1600" dirty="0">
                <a:solidFill>
                  <a:schemeClr val="tx1">
                    <a:lumMod val="65000"/>
                    <a:lumOff val="35000"/>
                  </a:schemeClr>
                </a:solidFill>
                <a:latin typeface="Arial" panose="020B0604020202020204" pitchFamily="34" charset="0"/>
                <a:cs typeface="Arial" panose="020B0604020202020204" pitchFamily="34" charset="0"/>
              </a:rPr>
              <a:t>4-desk bench with HPL desktops</a:t>
            </a:r>
          </a:p>
        </p:txBody>
      </p:sp>
    </p:spTree>
    <p:extLst>
      <p:ext uri="{BB962C8B-B14F-4D97-AF65-F5344CB8AC3E}">
        <p14:creationId xmlns:p14="http://schemas.microsoft.com/office/powerpoint/2010/main" val="2864159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F416F76-800C-4DF8-9C3A-7CA0DE122CFF}"/>
              </a:ext>
            </a:extLst>
          </p:cNvPr>
          <p:cNvSpPr/>
          <p:nvPr/>
        </p:nvSpPr>
        <p:spPr>
          <a:xfrm>
            <a:off x="334963" y="539969"/>
            <a:ext cx="2736701" cy="584775"/>
          </a:xfrm>
          <a:prstGeom prst="rect">
            <a:avLst/>
          </a:prstGeom>
        </p:spPr>
        <p:txBody>
          <a:bodyPr wrap="square">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Range</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9B8C674-84B9-42EC-8C3B-83775C01373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50"/>
          <a:stretch/>
        </p:blipFill>
        <p:spPr bwMode="auto">
          <a:xfrm>
            <a:off x="7608333" y="1484784"/>
            <a:ext cx="1294139" cy="111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34963" y="3220817"/>
            <a:ext cx="1707033" cy="646331"/>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HPL</a:t>
            </a:r>
            <a:r>
              <a:rPr lang="en-US" dirty="0">
                <a:solidFill>
                  <a:schemeClr val="tx1">
                    <a:lumMod val="65000"/>
                    <a:lumOff val="35000"/>
                  </a:schemeClr>
                </a:solidFill>
                <a:latin typeface="Arial" panose="020B0604020202020204" pitchFamily="34" charset="0"/>
                <a:cs typeface="Arial" panose="020B0604020202020204" pitchFamily="34" charset="0"/>
              </a:rPr>
              <a:t>/HPL Fenix</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ctangle 26"/>
          <p:cNvSpPr/>
          <p:nvPr/>
        </p:nvSpPr>
        <p:spPr>
          <a:xfrm>
            <a:off x="2279576" y="559897"/>
            <a:ext cx="2033166" cy="369332"/>
          </a:xfrm>
          <a:prstGeom prst="rect">
            <a:avLst/>
          </a:prstGeom>
        </p:spPr>
        <p:txBody>
          <a:bodyPr wrap="square">
            <a:spAutoFit/>
          </a:bodyPr>
          <a:lstStyle/>
          <a:p>
            <a:pPr algn="ctr"/>
            <a:r>
              <a:rPr lang="lt-LT" dirty="0">
                <a:solidFill>
                  <a:schemeClr val="tx1">
                    <a:lumMod val="65000"/>
                    <a:lumOff val="35000"/>
                  </a:schemeClr>
                </a:solidFill>
                <a:latin typeface="Arial" panose="020B0604020202020204" pitchFamily="34" charset="0"/>
                <a:cs typeface="Arial" panose="020B0604020202020204" pitchFamily="34" charset="0"/>
              </a:rPr>
              <a:t>Plain</a:t>
            </a:r>
          </a:p>
        </p:txBody>
      </p:sp>
      <p:sp>
        <p:nvSpPr>
          <p:cNvPr id="28" name="Rectangle 27"/>
          <p:cNvSpPr/>
          <p:nvPr/>
        </p:nvSpPr>
        <p:spPr>
          <a:xfrm>
            <a:off x="349661" y="1556792"/>
            <a:ext cx="1874782"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Melamine</a:t>
            </a:r>
          </a:p>
        </p:txBody>
      </p:sp>
      <p:sp>
        <p:nvSpPr>
          <p:cNvPr id="29" name="Rectangle 28"/>
          <p:cNvSpPr/>
          <p:nvPr/>
        </p:nvSpPr>
        <p:spPr>
          <a:xfrm>
            <a:off x="4439816" y="528192"/>
            <a:ext cx="2664296" cy="646331"/>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Desktop w</a:t>
            </a:r>
            <a:r>
              <a:rPr lang="lt-LT" dirty="0" err="1">
                <a:solidFill>
                  <a:schemeClr val="tx1">
                    <a:lumMod val="65000"/>
                    <a:lumOff val="35000"/>
                  </a:schemeClr>
                </a:solidFill>
                <a:latin typeface="Arial" panose="020B0604020202020204" pitchFamily="34" charset="0"/>
                <a:cs typeface="Arial" panose="020B0604020202020204" pitchFamily="34" charset="0"/>
              </a:rPr>
              <a:t>ith</a:t>
            </a:r>
            <a:r>
              <a:rPr lang="lt-LT" dirty="0">
                <a:solidFill>
                  <a:schemeClr val="tx1">
                    <a:lumMod val="65000"/>
                    <a:lumOff val="35000"/>
                  </a:schemeClr>
                </a:solidFill>
                <a:latin typeface="Arial" panose="020B0604020202020204" pitchFamily="34" charset="0"/>
                <a:cs typeface="Arial" panose="020B0604020202020204" pitchFamily="34" charset="0"/>
              </a:rPr>
              <a:t> </a:t>
            </a:r>
            <a:br>
              <a:rPr lang="lt-LT" dirty="0">
                <a:solidFill>
                  <a:schemeClr val="tx1">
                    <a:lumMod val="65000"/>
                    <a:lumOff val="35000"/>
                  </a:schemeClr>
                </a:solidFill>
                <a:latin typeface="Arial" panose="020B0604020202020204" pitchFamily="34" charset="0"/>
                <a:cs typeface="Arial" panose="020B0604020202020204" pitchFamily="34" charset="0"/>
              </a:rPr>
            </a:br>
            <a:r>
              <a:rPr lang="lt-LT" dirty="0" err="1">
                <a:solidFill>
                  <a:schemeClr val="tx1">
                    <a:lumMod val="65000"/>
                    <a:lumOff val="35000"/>
                  </a:schemeClr>
                </a:solidFill>
                <a:latin typeface="Arial" panose="020B0604020202020204" pitchFamily="34" charset="0"/>
                <a:cs typeface="Arial" panose="020B0604020202020204" pitchFamily="34" charset="0"/>
              </a:rPr>
              <a:t>cut-out</a:t>
            </a:r>
            <a:r>
              <a:rPr lang="lt-LT" dirty="0">
                <a:solidFill>
                  <a:schemeClr val="tx1">
                    <a:lumMod val="65000"/>
                    <a:lumOff val="35000"/>
                  </a:schemeClr>
                </a:solidFill>
                <a:latin typeface="Arial" panose="020B0604020202020204" pitchFamily="34" charset="0"/>
                <a:cs typeface="Arial" panose="020B0604020202020204" pitchFamily="34" charset="0"/>
              </a:rPr>
              <a:t> for grommet</a:t>
            </a:r>
          </a:p>
        </p:txBody>
      </p:sp>
      <p:sp>
        <p:nvSpPr>
          <p:cNvPr id="30" name="Rectangle 29"/>
          <p:cNvSpPr/>
          <p:nvPr/>
        </p:nvSpPr>
        <p:spPr>
          <a:xfrm>
            <a:off x="6942732" y="505388"/>
            <a:ext cx="2664296" cy="923330"/>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Desktop w</a:t>
            </a:r>
            <a:r>
              <a:rPr lang="lt-LT" dirty="0">
                <a:solidFill>
                  <a:schemeClr val="tx1">
                    <a:lumMod val="65000"/>
                    <a:lumOff val="35000"/>
                  </a:schemeClr>
                </a:solidFill>
                <a:latin typeface="Arial" panose="020B0604020202020204" pitchFamily="34" charset="0"/>
                <a:cs typeface="Arial" panose="020B0604020202020204" pitchFamily="34" charset="0"/>
              </a:rPr>
              <a:t>ith cut-out (scallop) for wire management </a:t>
            </a:r>
          </a:p>
        </p:txBody>
      </p:sp>
      <p:pic>
        <p:nvPicPr>
          <p:cNvPr id="32" name="Picture 31">
            <a:extLst>
              <a:ext uri="{FF2B5EF4-FFF2-40B4-BE49-F238E27FC236}">
                <a16:creationId xmlns:a16="http://schemas.microsoft.com/office/drawing/2014/main" id="{58485C2C-7146-45C4-9F34-CA09B777F9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76"/>
          <a:stretch/>
        </p:blipFill>
        <p:spPr bwMode="auto">
          <a:xfrm>
            <a:off x="2671029" y="1491479"/>
            <a:ext cx="1301013" cy="113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4B5CD94F-8823-4ED5-B084-38E9CE80F4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03"/>
          <a:stretch/>
        </p:blipFill>
        <p:spPr bwMode="auto">
          <a:xfrm>
            <a:off x="5121409" y="1484784"/>
            <a:ext cx="1301013" cy="110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4BC9B224-407B-4369-916D-C3769D70E5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872"/>
          <a:stretch/>
        </p:blipFill>
        <p:spPr bwMode="auto">
          <a:xfrm>
            <a:off x="2639616" y="3140968"/>
            <a:ext cx="1302900" cy="112324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BE408A77-E228-4A07-B4B8-A2E4C0BDDF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9419" y="3140968"/>
            <a:ext cx="1311125" cy="131112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63DD49E-46D8-4DA1-ABE6-E95ED3D00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179" y="3140968"/>
            <a:ext cx="1340903" cy="134090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t="21135" b="23798"/>
          <a:stretch/>
        </p:blipFill>
        <p:spPr>
          <a:xfrm>
            <a:off x="2726734" y="2515841"/>
            <a:ext cx="1396761" cy="769143"/>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t="21593" b="25177"/>
          <a:stretch/>
        </p:blipFill>
        <p:spPr>
          <a:xfrm>
            <a:off x="5041085" y="2515841"/>
            <a:ext cx="1396761" cy="743481"/>
          </a:xfrm>
          <a:prstGeom prst="rect">
            <a:avLst/>
          </a:prstGeom>
        </p:spPr>
      </p:pic>
      <p:pic>
        <p:nvPicPr>
          <p:cNvPr id="41" name="Picture 40"/>
          <p:cNvPicPr>
            <a:picLocks noChangeAspect="1"/>
          </p:cNvPicPr>
          <p:nvPr/>
        </p:nvPicPr>
        <p:blipFill rotWithShape="1">
          <a:blip r:embed="rId10" cstate="print">
            <a:extLst>
              <a:ext uri="{28A0092B-C50C-407E-A947-70E740481C1C}">
                <a14:useLocalDpi xmlns:a14="http://schemas.microsoft.com/office/drawing/2010/main" val="0"/>
              </a:ext>
            </a:extLst>
          </a:blip>
          <a:srcRect t="21522" b="23424"/>
          <a:stretch/>
        </p:blipFill>
        <p:spPr>
          <a:xfrm>
            <a:off x="7665252" y="2515841"/>
            <a:ext cx="1396761" cy="768972"/>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8642" t="21097" r="5688" b="22424"/>
          <a:stretch/>
        </p:blipFill>
        <p:spPr>
          <a:xfrm>
            <a:off x="5151822" y="5517232"/>
            <a:ext cx="1341783" cy="884584"/>
          </a:xfrm>
          <a:prstGeom prst="rect">
            <a:avLst/>
          </a:prstGeom>
          <a:effectLst>
            <a:softEdge rad="63500"/>
          </a:effectLst>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1366" t="19517" r="8676" b="18927"/>
          <a:stretch/>
        </p:blipFill>
        <p:spPr>
          <a:xfrm>
            <a:off x="7636993" y="5489239"/>
            <a:ext cx="1252330" cy="964097"/>
          </a:xfrm>
          <a:prstGeom prst="rect">
            <a:avLst/>
          </a:prstGeom>
          <a:effectLst>
            <a:softEdge rad="63500"/>
          </a:effectLst>
        </p:spPr>
      </p:pic>
      <p:pic>
        <p:nvPicPr>
          <p:cNvPr id="14" name="Picture 13"/>
          <p:cNvPicPr>
            <a:picLocks noChangeAspect="1"/>
          </p:cNvPicPr>
          <p:nvPr/>
        </p:nvPicPr>
        <p:blipFill rotWithShape="1">
          <a:blip r:embed="rId13" cstate="print">
            <a:extLst>
              <a:ext uri="{28A0092B-C50C-407E-A947-70E740481C1C}">
                <a14:useLocalDpi xmlns:a14="http://schemas.microsoft.com/office/drawing/2010/main" val="0"/>
              </a:ext>
            </a:extLst>
          </a:blip>
          <a:srcRect l="4323" t="23868" r="2392" b="19887"/>
          <a:stretch/>
        </p:blipFill>
        <p:spPr>
          <a:xfrm>
            <a:off x="2567608" y="5572404"/>
            <a:ext cx="1461052" cy="880932"/>
          </a:xfrm>
          <a:prstGeom prst="rect">
            <a:avLst/>
          </a:prstGeom>
          <a:effectLst>
            <a:softEdge rad="63500"/>
          </a:effectLst>
        </p:spPr>
      </p:pic>
      <p:pic>
        <p:nvPicPr>
          <p:cNvPr id="19" name="Picture 18"/>
          <p:cNvPicPr>
            <a:picLocks noChangeAspect="1"/>
          </p:cNvPicPr>
          <p:nvPr/>
        </p:nvPicPr>
        <p:blipFill rotWithShape="1">
          <a:blip r:embed="rId14" cstate="print">
            <a:extLst>
              <a:ext uri="{28A0092B-C50C-407E-A947-70E740481C1C}">
                <a14:useLocalDpi xmlns:a14="http://schemas.microsoft.com/office/drawing/2010/main" val="0"/>
              </a:ext>
            </a:extLst>
          </a:blip>
          <a:srcRect t="18893" b="26455"/>
          <a:stretch/>
        </p:blipFill>
        <p:spPr>
          <a:xfrm>
            <a:off x="2495600" y="4365104"/>
            <a:ext cx="1782248" cy="974035"/>
          </a:xfrm>
          <a:prstGeom prst="rect">
            <a:avLst/>
          </a:prstGeom>
          <a:effectLst>
            <a:softEdge rad="63500"/>
          </a:effectLst>
        </p:spPr>
      </p:pic>
      <p:pic>
        <p:nvPicPr>
          <p:cNvPr id="20" name="Picture 19"/>
          <p:cNvPicPr>
            <a:picLocks noChangeAspect="1"/>
          </p:cNvPicPr>
          <p:nvPr/>
        </p:nvPicPr>
        <p:blipFill rotWithShape="1">
          <a:blip r:embed="rId15" cstate="print">
            <a:extLst>
              <a:ext uri="{28A0092B-C50C-407E-A947-70E740481C1C}">
                <a14:useLocalDpi xmlns:a14="http://schemas.microsoft.com/office/drawing/2010/main" val="0"/>
              </a:ext>
            </a:extLst>
          </a:blip>
          <a:srcRect t="17083" b="22688"/>
          <a:stretch/>
        </p:blipFill>
        <p:spPr>
          <a:xfrm>
            <a:off x="4880085" y="4365104"/>
            <a:ext cx="1782248" cy="1073426"/>
          </a:xfrm>
          <a:prstGeom prst="rect">
            <a:avLst/>
          </a:prstGeom>
          <a:effectLst>
            <a:softEdge rad="63500"/>
          </a:effectLst>
        </p:spPr>
      </p:pic>
      <p:pic>
        <p:nvPicPr>
          <p:cNvPr id="21" name="Picture 20"/>
          <p:cNvPicPr>
            <a:picLocks noChangeAspect="1"/>
          </p:cNvPicPr>
          <p:nvPr/>
        </p:nvPicPr>
        <p:blipFill rotWithShape="1">
          <a:blip r:embed="rId16" cstate="print">
            <a:extLst>
              <a:ext uri="{28A0092B-C50C-407E-A947-70E740481C1C}">
                <a14:useLocalDpi xmlns:a14="http://schemas.microsoft.com/office/drawing/2010/main" val="0"/>
              </a:ext>
            </a:extLst>
          </a:blip>
          <a:srcRect t="19735" b="25613"/>
          <a:stretch/>
        </p:blipFill>
        <p:spPr>
          <a:xfrm>
            <a:off x="7377155" y="4365104"/>
            <a:ext cx="1782248" cy="974035"/>
          </a:xfrm>
          <a:prstGeom prst="rect">
            <a:avLst/>
          </a:prstGeom>
        </p:spPr>
      </p:pic>
      <p:sp>
        <p:nvSpPr>
          <p:cNvPr id="43" name="TextBox 42">
            <a:extLst>
              <a:ext uri="{FF2B5EF4-FFF2-40B4-BE49-F238E27FC236}">
                <a16:creationId xmlns:a16="http://schemas.microsoft.com/office/drawing/2014/main" id="{F74B557A-23FB-432A-8719-CC1FBFE4AE6A}"/>
              </a:ext>
            </a:extLst>
          </p:cNvPr>
          <p:cNvSpPr txBox="1"/>
          <p:nvPr/>
        </p:nvSpPr>
        <p:spPr>
          <a:xfrm>
            <a:off x="9346538" y="2038779"/>
            <a:ext cx="2639616" cy="646331"/>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1200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1600x1440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1200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1800x1640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en-US" sz="1200" dirty="0">
                <a:solidFill>
                  <a:schemeClr val="tx1">
                    <a:lumMod val="65000"/>
                    <a:lumOff val="35000"/>
                  </a:schemeClr>
                </a:solidFill>
                <a:latin typeface="Arial" panose="020B0604020202020204" pitchFamily="34" charset="0"/>
                <a:cs typeface="Arial" panose="020B0604020202020204" pitchFamily="34" charset="0"/>
              </a:rPr>
              <a:t>H=740 mm</a:t>
            </a:r>
          </a:p>
        </p:txBody>
      </p:sp>
      <p:sp>
        <p:nvSpPr>
          <p:cNvPr id="31" name="TextBox 30">
            <a:extLst>
              <a:ext uri="{FF2B5EF4-FFF2-40B4-BE49-F238E27FC236}">
                <a16:creationId xmlns:a16="http://schemas.microsoft.com/office/drawing/2014/main" id="{BCEA7906-FFC0-4880-8AFB-84388E14A454}"/>
              </a:ext>
            </a:extLst>
          </p:cNvPr>
          <p:cNvSpPr txBox="1"/>
          <p:nvPr/>
        </p:nvSpPr>
        <p:spPr>
          <a:xfrm>
            <a:off x="9336360" y="3480520"/>
            <a:ext cx="2639617" cy="646331"/>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1600x1440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1800x1640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en-US" sz="1200" dirty="0">
                <a:solidFill>
                  <a:schemeClr val="tx1">
                    <a:lumMod val="65000"/>
                    <a:lumOff val="35000"/>
                  </a:schemeClr>
                </a:solidFill>
                <a:latin typeface="Arial" panose="020B0604020202020204" pitchFamily="34" charset="0"/>
                <a:cs typeface="Arial" panose="020B0604020202020204" pitchFamily="34" charset="0"/>
              </a:rPr>
              <a:t>H=740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CEA7906-FFC0-4880-8AFB-84388E14A454}"/>
              </a:ext>
            </a:extLst>
          </p:cNvPr>
          <p:cNvSpPr txBox="1"/>
          <p:nvPr/>
        </p:nvSpPr>
        <p:spPr>
          <a:xfrm>
            <a:off x="9336360" y="4509120"/>
            <a:ext cx="2639617" cy="646331"/>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28</a:t>
            </a:r>
            <a:r>
              <a:rPr lang="lt-LT" sz="1200" dirty="0">
                <a:solidFill>
                  <a:schemeClr val="tx1">
                    <a:lumMod val="65000"/>
                    <a:lumOff val="35000"/>
                  </a:schemeClr>
                </a:solidFill>
                <a:latin typeface="Arial" panose="020B0604020202020204" pitchFamily="34" charset="0"/>
                <a:cs typeface="Arial" panose="020B0604020202020204" pitchFamily="34" charset="0"/>
              </a:rPr>
              <a:t>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32</a:t>
            </a:r>
            <a:r>
              <a:rPr lang="lt-LT" sz="1200" dirty="0">
                <a:solidFill>
                  <a:schemeClr val="tx1">
                    <a:lumMod val="65000"/>
                    <a:lumOff val="35000"/>
                  </a:schemeClr>
                </a:solidFill>
                <a:latin typeface="Arial" panose="020B0604020202020204" pitchFamily="34" charset="0"/>
                <a:cs typeface="Arial" panose="020B0604020202020204" pitchFamily="34" charset="0"/>
              </a:rPr>
              <a:t>00x1440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en-US" sz="1200" dirty="0">
                <a:solidFill>
                  <a:schemeClr val="tx1">
                    <a:lumMod val="65000"/>
                    <a:lumOff val="35000"/>
                  </a:schemeClr>
                </a:solidFill>
                <a:latin typeface="Arial" panose="020B0604020202020204" pitchFamily="34" charset="0"/>
                <a:cs typeface="Arial" panose="020B0604020202020204" pitchFamily="34" charset="0"/>
              </a:rPr>
              <a:t>28</a:t>
            </a:r>
            <a:r>
              <a:rPr lang="lt-LT" sz="1200" dirty="0">
                <a:solidFill>
                  <a:schemeClr val="tx1">
                    <a:lumMod val="65000"/>
                    <a:lumOff val="35000"/>
                  </a:schemeClr>
                </a:solidFill>
                <a:latin typeface="Arial" panose="020B0604020202020204" pitchFamily="34" charset="0"/>
                <a:cs typeface="Arial" panose="020B0604020202020204" pitchFamily="34" charset="0"/>
              </a:rPr>
              <a:t>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32</a:t>
            </a:r>
            <a:r>
              <a:rPr lang="lt-LT" sz="1200" dirty="0">
                <a:solidFill>
                  <a:schemeClr val="tx1">
                    <a:lumMod val="65000"/>
                    <a:lumOff val="35000"/>
                  </a:schemeClr>
                </a:solidFill>
                <a:latin typeface="Arial" panose="020B0604020202020204" pitchFamily="34" charset="0"/>
                <a:cs typeface="Arial" panose="020B0604020202020204" pitchFamily="34" charset="0"/>
              </a:rPr>
              <a:t>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36</a:t>
            </a:r>
            <a:r>
              <a:rPr lang="lt-LT" sz="1200" dirty="0">
                <a:solidFill>
                  <a:schemeClr val="tx1">
                    <a:lumMod val="65000"/>
                    <a:lumOff val="35000"/>
                  </a:schemeClr>
                </a:solidFill>
                <a:latin typeface="Arial" panose="020B0604020202020204" pitchFamily="34" charset="0"/>
                <a:cs typeface="Arial" panose="020B0604020202020204" pitchFamily="34" charset="0"/>
              </a:rPr>
              <a:t>00x1640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en-US" sz="1200" dirty="0">
                <a:solidFill>
                  <a:schemeClr val="tx1">
                    <a:lumMod val="65000"/>
                    <a:lumOff val="35000"/>
                  </a:schemeClr>
                </a:solidFill>
                <a:latin typeface="Arial" panose="020B0604020202020204" pitchFamily="34" charset="0"/>
                <a:cs typeface="Arial" panose="020B0604020202020204" pitchFamily="34" charset="0"/>
              </a:rPr>
              <a:t>H=740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CEA7906-FFC0-4880-8AFB-84388E14A454}"/>
              </a:ext>
            </a:extLst>
          </p:cNvPr>
          <p:cNvSpPr txBox="1"/>
          <p:nvPr/>
        </p:nvSpPr>
        <p:spPr>
          <a:xfrm>
            <a:off x="9336360" y="5511362"/>
            <a:ext cx="2639617" cy="646331"/>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1600x1440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1400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1800x1640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en-US" sz="1200" dirty="0">
                <a:solidFill>
                  <a:schemeClr val="tx1">
                    <a:lumMod val="65000"/>
                    <a:lumOff val="35000"/>
                  </a:schemeClr>
                </a:solidFill>
                <a:latin typeface="Arial" panose="020B0604020202020204" pitchFamily="34" charset="0"/>
                <a:cs typeface="Arial" panose="020B0604020202020204" pitchFamily="34" charset="0"/>
              </a:rPr>
              <a:t>H=740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698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67592-A873-4B37-8CAC-66151B2414EC}"/>
              </a:ext>
            </a:extLst>
          </p:cNvPr>
          <p:cNvSpPr/>
          <p:nvPr/>
        </p:nvSpPr>
        <p:spPr>
          <a:xfrm>
            <a:off x="334962" y="2852936"/>
            <a:ext cx="3240757" cy="584775"/>
          </a:xfrm>
          <a:prstGeom prst="rect">
            <a:avLst/>
          </a:prstGeom>
        </p:spPr>
        <p:txBody>
          <a:bodyPr wrap="square">
            <a:spAutoFit/>
          </a:bodyPr>
          <a:lstStyle/>
          <a:p>
            <a:r>
              <a:rPr lang="lt-LT" sz="3200" b="1" dirty="0" err="1">
                <a:solidFill>
                  <a:schemeClr val="tx1">
                    <a:lumMod val="65000"/>
                    <a:lumOff val="35000"/>
                  </a:schemeClr>
                </a:solidFill>
                <a:latin typeface="Arial" panose="020B0604020202020204" pitchFamily="34" charset="0"/>
                <a:cs typeface="Arial" panose="020B0604020202020204" pitchFamily="34" charset="0"/>
              </a:rPr>
              <a:t>Meeting</a:t>
            </a:r>
            <a:r>
              <a:rPr lang="lt-LT" sz="3200" b="1" dirty="0">
                <a:solidFill>
                  <a:schemeClr val="tx1">
                    <a:lumMod val="65000"/>
                    <a:lumOff val="35000"/>
                  </a:schemeClr>
                </a:solidFill>
                <a:latin typeface="Arial" panose="020B0604020202020204" pitchFamily="34" charset="0"/>
                <a:cs typeface="Arial" panose="020B0604020202020204" pitchFamily="34" charset="0"/>
              </a:rPr>
              <a:t> </a:t>
            </a:r>
            <a:r>
              <a:rPr lang="lt-LT" sz="3200" b="1" dirty="0" err="1">
                <a:solidFill>
                  <a:schemeClr val="tx1">
                    <a:lumMod val="65000"/>
                    <a:lumOff val="35000"/>
                  </a:schemeClr>
                </a:solidFill>
                <a:latin typeface="Arial" panose="020B0604020202020204" pitchFamily="34" charset="0"/>
                <a:cs typeface="Arial" panose="020B0604020202020204" pitchFamily="34" charset="0"/>
              </a:rPr>
              <a:t>tables</a:t>
            </a:r>
            <a:endParaRPr lang="en-US" sz="3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7863BFA-1846-418F-A7B3-76EB8E285F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4963" y="5026394"/>
            <a:ext cx="2075688" cy="1481328"/>
          </a:xfrm>
          <a:prstGeom prst="rect">
            <a:avLst/>
          </a:prstGeom>
        </p:spPr>
      </p:pic>
      <p:pic>
        <p:nvPicPr>
          <p:cNvPr id="4" name="Picture 3">
            <a:extLst>
              <a:ext uri="{FF2B5EF4-FFF2-40B4-BE49-F238E27FC236}">
                <a16:creationId xmlns:a16="http://schemas.microsoft.com/office/drawing/2014/main" id="{493AA639-2886-4DCE-89A1-2F8314E85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079" y="0"/>
            <a:ext cx="8382000" cy="6858000"/>
          </a:xfrm>
          <a:prstGeom prst="rect">
            <a:avLst/>
          </a:prstGeom>
        </p:spPr>
      </p:pic>
    </p:spTree>
    <p:extLst>
      <p:ext uri="{BB962C8B-B14F-4D97-AF65-F5344CB8AC3E}">
        <p14:creationId xmlns:p14="http://schemas.microsoft.com/office/powerpoint/2010/main" val="1664693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DC5F96-F008-48E6-A2E8-87B42FF9A0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498"/>
          <a:stretch/>
        </p:blipFill>
        <p:spPr>
          <a:xfrm>
            <a:off x="-96688" y="0"/>
            <a:ext cx="12288688" cy="6857256"/>
          </a:xfrm>
          <a:prstGeom prst="rect">
            <a:avLst/>
          </a:prstGeom>
        </p:spPr>
      </p:pic>
      <p:sp>
        <p:nvSpPr>
          <p:cNvPr id="6" name="Rectangle 5">
            <a:extLst>
              <a:ext uri="{FF2B5EF4-FFF2-40B4-BE49-F238E27FC236}">
                <a16:creationId xmlns:a16="http://schemas.microsoft.com/office/drawing/2014/main" id="{6B7E1DB1-2F54-444B-B13C-C8D666CDC241}"/>
              </a:ext>
            </a:extLst>
          </p:cNvPr>
          <p:cNvSpPr/>
          <p:nvPr/>
        </p:nvSpPr>
        <p:spPr>
          <a:xfrm>
            <a:off x="335360" y="5589240"/>
            <a:ext cx="2664296" cy="830997"/>
          </a:xfrm>
          <a:prstGeom prst="rect">
            <a:avLst/>
          </a:prstGeom>
        </p:spPr>
        <p:txBody>
          <a:bodyPr wrap="square">
            <a:spAutoFit/>
          </a:bodyPr>
          <a:lstStyle/>
          <a:p>
            <a:r>
              <a:rPr lang="lt-LT" sz="2400" dirty="0" err="1">
                <a:solidFill>
                  <a:schemeClr val="tx1">
                    <a:lumMod val="65000"/>
                    <a:lumOff val="35000"/>
                  </a:schemeClr>
                </a:solidFill>
                <a:latin typeface="Arial" panose="020B0604020202020204" pitchFamily="34" charset="0"/>
                <a:cs typeface="Arial" panose="020B0604020202020204" pitchFamily="34" charset="0"/>
              </a:rPr>
              <a:t>Nature’s</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touch</a:t>
            </a:r>
            <a:r>
              <a:rPr lang="en-US" sz="2400" dirty="0">
                <a:solidFill>
                  <a:schemeClr val="tx1">
                    <a:lumMod val="65000"/>
                    <a:lumOff val="35000"/>
                  </a:schemeClr>
                </a:solidFill>
                <a:latin typeface="Arial" panose="020B0604020202020204" pitchFamily="34" charset="0"/>
                <a:cs typeface="Arial" panose="020B0604020202020204" pitchFamily="34" charset="0"/>
              </a:rPr>
              <a:t> in your office!</a:t>
            </a:r>
            <a:r>
              <a:rPr lang="lt-LT" sz="2400"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16504D71-225B-4EAB-9C4A-930F6FF2CCE7}"/>
              </a:ext>
            </a:extLst>
          </p:cNvPr>
          <p:cNvSpPr/>
          <p:nvPr/>
        </p:nvSpPr>
        <p:spPr>
          <a:xfrm>
            <a:off x="335360" y="5013176"/>
            <a:ext cx="2592686" cy="584775"/>
          </a:xfrm>
          <a:prstGeom prst="rect">
            <a:avLst/>
          </a:prstGeom>
        </p:spPr>
        <p:txBody>
          <a:bodyPr wrap="square">
            <a:spAutoFit/>
          </a:bodyPr>
          <a:lstStyle/>
          <a:p>
            <a:r>
              <a:rPr lang="lt-LT" sz="3200" b="1" dirty="0">
                <a:solidFill>
                  <a:schemeClr val="tx1">
                    <a:lumMod val="65000"/>
                    <a:lumOff val="35000"/>
                  </a:schemeClr>
                </a:solidFill>
                <a:latin typeface="Arial" panose="020B0604020202020204" pitchFamily="34" charset="0"/>
                <a:cs typeface="Arial" panose="020B0604020202020204" pitchFamily="34" charset="0"/>
              </a:rPr>
              <a:t>NOVA </a:t>
            </a:r>
            <a:r>
              <a:rPr lang="lt-LT" sz="3200" b="1" dirty="0" err="1">
                <a:solidFill>
                  <a:schemeClr val="tx1">
                    <a:lumMod val="65000"/>
                    <a:lumOff val="35000"/>
                  </a:schemeClr>
                </a:solidFill>
                <a:latin typeface="Arial" panose="020B0604020202020204" pitchFamily="34" charset="0"/>
                <a:cs typeface="Arial" panose="020B0604020202020204" pitchFamily="34" charset="0"/>
              </a:rPr>
              <a:t>Wood</a:t>
            </a:r>
            <a:endParaRPr lang="en-US" sz="32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441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9154EA-6B8D-4FA7-8DEF-147E9ECB214F}"/>
              </a:ext>
            </a:extLst>
          </p:cNvPr>
          <p:cNvSpPr/>
          <p:nvPr/>
        </p:nvSpPr>
        <p:spPr>
          <a:xfrm>
            <a:off x="334962" y="6165304"/>
            <a:ext cx="3960837" cy="338554"/>
          </a:xfrm>
          <a:prstGeom prst="rect">
            <a:avLst/>
          </a:prstGeom>
        </p:spPr>
        <p:txBody>
          <a:bodyPr wrap="square">
            <a:spAutoFit/>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*Meet the EU / UK / FR</a:t>
            </a:r>
            <a:r>
              <a:rPr lang="lt-LT" sz="1600" dirty="0">
                <a:solidFill>
                  <a:schemeClr val="tx1">
                    <a:lumMod val="65000"/>
                    <a:lumOff val="35000"/>
                  </a:schemeClr>
                </a:solidFill>
                <a:latin typeface="Arial" panose="020B0604020202020204" pitchFamily="34" charset="0"/>
                <a:cs typeface="Arial" panose="020B0604020202020204" pitchFamily="34" charset="0"/>
              </a:rPr>
              <a:t> / US</a:t>
            </a:r>
            <a:r>
              <a:rPr lang="en-US" sz="1600" dirty="0">
                <a:solidFill>
                  <a:schemeClr val="tx1">
                    <a:lumMod val="65000"/>
                    <a:lumOff val="35000"/>
                  </a:schemeClr>
                </a:solidFill>
                <a:latin typeface="Arial" panose="020B0604020202020204" pitchFamily="34" charset="0"/>
                <a:cs typeface="Arial" panose="020B0604020202020204" pitchFamily="34" charset="0"/>
              </a:rPr>
              <a:t> standards.</a:t>
            </a:r>
            <a:endParaRPr lang="lt-LT"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CC9F2FC-248C-45FA-9799-5D02AE57C38E}"/>
              </a:ext>
            </a:extLst>
          </p:cNvPr>
          <p:cNvSpPr/>
          <p:nvPr/>
        </p:nvSpPr>
        <p:spPr>
          <a:xfrm>
            <a:off x="334963" y="666153"/>
            <a:ext cx="10441558" cy="882678"/>
          </a:xfrm>
          <a:prstGeom prst="rect">
            <a:avLst/>
          </a:prstGeom>
        </p:spPr>
        <p:txBody>
          <a:bodyPr wrap="square">
            <a:spAutoFit/>
          </a:bodyPr>
          <a:lstStyle/>
          <a:p>
            <a:pPr algn="just">
              <a:lnSpc>
                <a:spcPct val="107000"/>
              </a:lnSpc>
              <a:spcAft>
                <a:spcPts val="800"/>
              </a:spcAft>
            </a:pPr>
            <a:r>
              <a:rPr lang="en-US" sz="2400" dirty="0">
                <a:solidFill>
                  <a:schemeClr val="tx1">
                    <a:lumMod val="65000"/>
                    <a:lumOff val="35000"/>
                  </a:schemeClr>
                </a:solidFill>
                <a:latin typeface="Arial" panose="020B0604020202020204" pitchFamily="34" charset="0"/>
                <a:cs typeface="Arial" panose="020B0604020202020204" pitchFamily="34" charset="0"/>
              </a:rPr>
              <a:t>Ash w</a:t>
            </a:r>
            <a:r>
              <a:rPr lang="lt-LT" sz="2400" dirty="0" err="1">
                <a:solidFill>
                  <a:schemeClr val="tx1">
                    <a:lumMod val="65000"/>
                    <a:lumOff val="35000"/>
                  </a:schemeClr>
                </a:solidFill>
                <a:latin typeface="Arial" panose="020B0604020202020204" pitchFamily="34" charset="0"/>
                <a:cs typeface="Arial" panose="020B0604020202020204" pitchFamily="34" charset="0"/>
              </a:rPr>
              <a:t>ood</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a:solidFill>
                  <a:schemeClr val="tx1">
                    <a:lumMod val="65000"/>
                    <a:lumOff val="35000"/>
                  </a:schemeClr>
                </a:solidFill>
                <a:latin typeface="Arial" panose="020B0604020202020204" pitchFamily="34" charset="0"/>
                <a:cs typeface="Arial" panose="020B0604020202020204" pitchFamily="34" charset="0"/>
              </a:rPr>
              <a:t>veneer </a:t>
            </a:r>
            <a:r>
              <a:rPr lang="lt-LT" sz="2400" dirty="0" err="1">
                <a:solidFill>
                  <a:schemeClr val="tx1">
                    <a:lumMod val="65000"/>
                    <a:lumOff val="35000"/>
                  </a:schemeClr>
                </a:solidFill>
                <a:latin typeface="Arial" panose="020B0604020202020204" pitchFamily="34" charset="0"/>
                <a:cs typeface="Arial" panose="020B0604020202020204" pitchFamily="34" charset="0"/>
              </a:rPr>
              <a:t>insert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is</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not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only</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an</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eye-catching</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element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but</a:t>
            </a:r>
            <a:r>
              <a:rPr lang="lt-LT" sz="2400" dirty="0">
                <a:solidFill>
                  <a:schemeClr val="tx1">
                    <a:lumMod val="65000"/>
                    <a:lumOff val="35000"/>
                  </a:schemeClr>
                </a:solidFill>
                <a:latin typeface="Arial" panose="020B0604020202020204" pitchFamily="34" charset="0"/>
                <a:cs typeface="Arial" panose="020B0604020202020204" pitchFamily="34" charset="0"/>
              </a:rPr>
              <a:t> also a </a:t>
            </a:r>
            <a:r>
              <a:rPr lang="lt-LT" sz="2400" dirty="0" err="1">
                <a:solidFill>
                  <a:schemeClr val="tx1">
                    <a:lumMod val="65000"/>
                    <a:lumOff val="35000"/>
                  </a:schemeClr>
                </a:solidFill>
                <a:latin typeface="Arial" panose="020B0604020202020204" pitchFamily="34" charset="0"/>
                <a:cs typeface="Arial" panose="020B0604020202020204" pitchFamily="34" charset="0"/>
              </a:rPr>
              <a:t>convenient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a:solidFill>
                  <a:schemeClr val="tx1">
                    <a:lumMod val="65000"/>
                    <a:lumOff val="35000"/>
                  </a:schemeClr>
                </a:solidFill>
                <a:latin typeface="Arial" panose="020B0604020202020204" pitchFamily="34" charset="0"/>
                <a:cs typeface="Arial" panose="020B0604020202020204" pitchFamily="34" charset="0"/>
              </a:rPr>
              <a:t>electrical and </a:t>
            </a:r>
            <a:r>
              <a:rPr lang="lt-LT" sz="2400" dirty="0" err="1">
                <a:solidFill>
                  <a:schemeClr val="tx1">
                    <a:lumMod val="65000"/>
                    <a:lumOff val="35000"/>
                  </a:schemeClr>
                </a:solidFill>
                <a:latin typeface="Arial" panose="020B0604020202020204" pitchFamily="34" charset="0"/>
                <a:cs typeface="Arial" panose="020B0604020202020204" pitchFamily="34" charset="0"/>
              </a:rPr>
              <a:t>cable</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management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solution</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for</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the</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meeting</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area</a:t>
            </a:r>
            <a:r>
              <a:rPr lang="lt-LT" sz="24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14AA2DFE-5A7C-42FE-9168-EFADB03F44E9}"/>
              </a:ext>
            </a:extLst>
          </p:cNvPr>
          <p:cNvSpPr/>
          <p:nvPr/>
        </p:nvSpPr>
        <p:spPr>
          <a:xfrm>
            <a:off x="702806" y="2566645"/>
            <a:ext cx="4169058" cy="646331"/>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One or two g</a:t>
            </a:r>
            <a:r>
              <a:rPr lang="lt-LT" dirty="0" err="1">
                <a:solidFill>
                  <a:schemeClr val="tx1">
                    <a:lumMod val="65000"/>
                    <a:lumOff val="35000"/>
                  </a:schemeClr>
                </a:solidFill>
                <a:latin typeface="Arial" panose="020B0604020202020204" pitchFamily="34" charset="0"/>
                <a:cs typeface="Arial" panose="020B0604020202020204" pitchFamily="34" charset="0"/>
              </a:rPr>
              <a:t>rommet</a:t>
            </a:r>
            <a:r>
              <a:rPr lang="en-US" dirty="0">
                <a:solidFill>
                  <a:schemeClr val="tx1">
                    <a:lumMod val="65000"/>
                    <a:lumOff val="35000"/>
                  </a:schemeClr>
                </a:solidFill>
                <a:latin typeface="Arial" panose="020B0604020202020204" pitchFamily="34" charset="0"/>
                <a:cs typeface="Arial" panose="020B0604020202020204" pitchFamily="34" charset="0"/>
              </a:rPr>
              <a:t>s</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for</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wire</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management</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and</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metal</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cable</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tray</a:t>
            </a:r>
            <a:r>
              <a:rPr lang="en-US" dirty="0">
                <a:solidFill>
                  <a:schemeClr val="tx1">
                    <a:lumMod val="65000"/>
                    <a:lumOff val="35000"/>
                  </a:schemeClr>
                </a:solidFill>
                <a:latin typeface="Arial" panose="020B0604020202020204" pitchFamily="34" charset="0"/>
                <a:cs typeface="Arial" panose="020B0604020202020204" pitchFamily="34" charset="0"/>
              </a:rPr>
              <a:t>s</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C4C2C8A-1DA7-4522-AF64-DEE153D3DA5B}"/>
              </a:ext>
            </a:extLst>
          </p:cNvPr>
          <p:cNvSpPr/>
          <p:nvPr/>
        </p:nvSpPr>
        <p:spPr>
          <a:xfrm>
            <a:off x="4890832" y="2852936"/>
            <a:ext cx="5295347" cy="369332"/>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One or two p</a:t>
            </a:r>
            <a:r>
              <a:rPr lang="lt-LT" dirty="0" err="1">
                <a:solidFill>
                  <a:schemeClr val="tx1">
                    <a:lumMod val="65000"/>
                    <a:lumOff val="35000"/>
                  </a:schemeClr>
                </a:solidFill>
                <a:latin typeface="Arial" panose="020B0604020202020204" pitchFamily="34" charset="0"/>
                <a:cs typeface="Arial" panose="020B0604020202020204" pitchFamily="34" charset="0"/>
              </a:rPr>
              <a:t>ower</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socket</a:t>
            </a:r>
            <a:r>
              <a:rPr lang="en-US" dirty="0">
                <a:solidFill>
                  <a:schemeClr val="tx1">
                    <a:lumMod val="65000"/>
                    <a:lumOff val="35000"/>
                  </a:schemeClr>
                </a:solidFill>
                <a:latin typeface="Arial" panose="020B0604020202020204" pitchFamily="34" charset="0"/>
                <a:cs typeface="Arial" panose="020B0604020202020204" pitchFamily="34" charset="0"/>
              </a:rPr>
              <a:t>s*</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and</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metal</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cable</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tray</a:t>
            </a:r>
            <a:r>
              <a:rPr lang="en-US" dirty="0">
                <a:solidFill>
                  <a:schemeClr val="tx1">
                    <a:lumMod val="65000"/>
                    <a:lumOff val="35000"/>
                  </a:schemeClr>
                </a:solidFill>
                <a:latin typeface="Arial" panose="020B0604020202020204" pitchFamily="34" charset="0"/>
                <a:cs typeface="Arial" panose="020B0604020202020204" pitchFamily="34" charset="0"/>
              </a:rPr>
              <a:t>s</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A3DDB26-6FA3-455B-97B6-BE2ACBF4C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897" y="3580731"/>
            <a:ext cx="1491630" cy="1491630"/>
          </a:xfrm>
          <a:prstGeom prst="rect">
            <a:avLst/>
          </a:prstGeom>
        </p:spPr>
      </p:pic>
      <p:pic>
        <p:nvPicPr>
          <p:cNvPr id="13" name="Picture 12">
            <a:extLst>
              <a:ext uri="{FF2B5EF4-FFF2-40B4-BE49-F238E27FC236}">
                <a16:creationId xmlns:a16="http://schemas.microsoft.com/office/drawing/2014/main" id="{026C8918-484F-4D67-BDBD-554A2B6A5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3580731"/>
            <a:ext cx="2651787" cy="1491630"/>
          </a:xfrm>
          <a:prstGeom prst="rect">
            <a:avLst/>
          </a:prstGeom>
        </p:spPr>
      </p:pic>
      <p:pic>
        <p:nvPicPr>
          <p:cNvPr id="14" name="Picture 13">
            <a:extLst>
              <a:ext uri="{FF2B5EF4-FFF2-40B4-BE49-F238E27FC236}">
                <a16:creationId xmlns:a16="http://schemas.microsoft.com/office/drawing/2014/main" id="{C09EA153-BC01-4DA2-9A44-BE17EBF86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06" y="3580731"/>
            <a:ext cx="2651787" cy="1491630"/>
          </a:xfrm>
          <a:prstGeom prst="rect">
            <a:avLst/>
          </a:prstGeom>
        </p:spPr>
      </p:pic>
    </p:spTree>
    <p:extLst>
      <p:ext uri="{BB962C8B-B14F-4D97-AF65-F5344CB8AC3E}">
        <p14:creationId xmlns:p14="http://schemas.microsoft.com/office/powerpoint/2010/main" val="209368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4963" y="4005064"/>
            <a:ext cx="1784467" cy="646331"/>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HPL</a:t>
            </a:r>
            <a:r>
              <a:rPr lang="en-US" dirty="0">
                <a:solidFill>
                  <a:schemeClr val="tx1">
                    <a:lumMod val="65000"/>
                    <a:lumOff val="35000"/>
                  </a:schemeClr>
                </a:solidFill>
                <a:latin typeface="Arial" panose="020B0604020202020204" pitchFamily="34" charset="0"/>
                <a:cs typeface="Arial" panose="020B0604020202020204" pitchFamily="34" charset="0"/>
              </a:rPr>
              <a:t>/HPL </a:t>
            </a:r>
          </a:p>
          <a:p>
            <a:r>
              <a:rPr lang="en-US" dirty="0">
                <a:solidFill>
                  <a:schemeClr val="tx1">
                    <a:lumMod val="65000"/>
                    <a:lumOff val="35000"/>
                  </a:schemeClr>
                </a:solidFill>
                <a:latin typeface="Arial" panose="020B0604020202020204" pitchFamily="34" charset="0"/>
                <a:cs typeface="Arial" panose="020B0604020202020204" pitchFamily="34" charset="0"/>
              </a:rPr>
              <a:t>Fenix</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ctangle 17"/>
          <p:cNvSpPr/>
          <p:nvPr/>
        </p:nvSpPr>
        <p:spPr>
          <a:xfrm>
            <a:off x="334964" y="1772816"/>
            <a:ext cx="1924014"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Melamine</a:t>
            </a:r>
          </a:p>
        </p:txBody>
      </p:sp>
      <p:sp>
        <p:nvSpPr>
          <p:cNvPr id="42" name="Rectangle 41">
            <a:extLst>
              <a:ext uri="{FF2B5EF4-FFF2-40B4-BE49-F238E27FC236}">
                <a16:creationId xmlns:a16="http://schemas.microsoft.com/office/drawing/2014/main" id="{EF416F76-800C-4DF8-9C3A-7CA0DE122CFF}"/>
              </a:ext>
            </a:extLst>
          </p:cNvPr>
          <p:cNvSpPr/>
          <p:nvPr/>
        </p:nvSpPr>
        <p:spPr>
          <a:xfrm>
            <a:off x="334963" y="539969"/>
            <a:ext cx="2736701" cy="584775"/>
          </a:xfrm>
          <a:prstGeom prst="rect">
            <a:avLst/>
          </a:prstGeom>
        </p:spPr>
        <p:txBody>
          <a:bodyPr wrap="square">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Range</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497" y="1484784"/>
            <a:ext cx="1446529" cy="14465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269" y="1484784"/>
            <a:ext cx="1446529" cy="14465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6692" y="1412776"/>
            <a:ext cx="1446529" cy="144652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858" y="1412776"/>
            <a:ext cx="1512168" cy="151216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7128"/>
          <a:stretch/>
        </p:blipFill>
        <p:spPr>
          <a:xfrm>
            <a:off x="2028703" y="2717090"/>
            <a:ext cx="1689109" cy="1399797"/>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6377"/>
          <a:stretch/>
        </p:blipFill>
        <p:spPr>
          <a:xfrm>
            <a:off x="4512979" y="2736593"/>
            <a:ext cx="1689109" cy="1412487"/>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18112"/>
          <a:stretch/>
        </p:blipFill>
        <p:spPr>
          <a:xfrm>
            <a:off x="7104112" y="2742469"/>
            <a:ext cx="1689109" cy="1383170"/>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16610"/>
          <a:stretch/>
        </p:blipFill>
        <p:spPr>
          <a:xfrm>
            <a:off x="9588388" y="2717090"/>
            <a:ext cx="1689109" cy="1408549"/>
          </a:xfrm>
          <a:prstGeom prst="rect">
            <a:avLst/>
          </a:prstGeom>
        </p:spPr>
      </p:pic>
      <p:sp>
        <p:nvSpPr>
          <p:cNvPr id="17" name="Rectangle 16"/>
          <p:cNvSpPr/>
          <p:nvPr/>
        </p:nvSpPr>
        <p:spPr>
          <a:xfrm>
            <a:off x="2004271" y="708648"/>
            <a:ext cx="1790979" cy="369332"/>
          </a:xfrm>
          <a:prstGeom prst="rect">
            <a:avLst/>
          </a:prstGeom>
        </p:spPr>
        <p:txBody>
          <a:bodyPr wrap="square">
            <a:spAutoFit/>
          </a:bodyPr>
          <a:lstStyle/>
          <a:p>
            <a:pPr algn="ctr"/>
            <a:r>
              <a:rPr lang="lt-LT" dirty="0">
                <a:solidFill>
                  <a:schemeClr val="tx1">
                    <a:lumMod val="65000"/>
                    <a:lumOff val="35000"/>
                  </a:schemeClr>
                </a:solidFill>
                <a:latin typeface="Arial" panose="020B0604020202020204" pitchFamily="34" charset="0"/>
                <a:cs typeface="Arial" panose="020B0604020202020204" pitchFamily="34" charset="0"/>
              </a:rPr>
              <a:t>Plain</a:t>
            </a:r>
          </a:p>
        </p:txBody>
      </p:sp>
      <p:sp>
        <p:nvSpPr>
          <p:cNvPr id="20" name="Rectangle 19"/>
          <p:cNvSpPr/>
          <p:nvPr/>
        </p:nvSpPr>
        <p:spPr>
          <a:xfrm>
            <a:off x="4223792" y="692696"/>
            <a:ext cx="2267482" cy="646331"/>
          </a:xfrm>
          <a:prstGeom prst="rect">
            <a:avLst/>
          </a:prstGeom>
        </p:spPr>
        <p:txBody>
          <a:bodyPr wrap="square">
            <a:spAutoFit/>
          </a:bodyPr>
          <a:lstStyle/>
          <a:p>
            <a:pPr algn="ctr"/>
            <a:r>
              <a:rPr lang="lt-LT" dirty="0">
                <a:solidFill>
                  <a:schemeClr val="tx1">
                    <a:lumMod val="65000"/>
                    <a:lumOff val="35000"/>
                  </a:schemeClr>
                </a:solidFill>
                <a:latin typeface="Arial" panose="020B0604020202020204" pitchFamily="34" charset="0"/>
                <a:cs typeface="Arial" panose="020B0604020202020204" pitchFamily="34" charset="0"/>
              </a:rPr>
              <a:t>W</a:t>
            </a:r>
            <a:r>
              <a:rPr lang="en-US" dirty="0" err="1">
                <a:solidFill>
                  <a:schemeClr val="tx1">
                    <a:lumMod val="65000"/>
                    <a:lumOff val="35000"/>
                  </a:schemeClr>
                </a:solidFill>
                <a:latin typeface="Arial" panose="020B0604020202020204" pitchFamily="34" charset="0"/>
                <a:cs typeface="Arial" panose="020B0604020202020204" pitchFamily="34" charset="0"/>
              </a:rPr>
              <a:t>ith</a:t>
            </a:r>
            <a:r>
              <a:rPr lang="en-US" dirty="0">
                <a:solidFill>
                  <a:schemeClr val="tx1">
                    <a:lumMod val="65000"/>
                    <a:lumOff val="35000"/>
                  </a:schemeClr>
                </a:solidFill>
                <a:latin typeface="Arial" panose="020B0604020202020204" pitchFamily="34" charset="0"/>
                <a:cs typeface="Arial" panose="020B0604020202020204" pitchFamily="34" charset="0"/>
              </a:rPr>
              <a:t> power socket</a:t>
            </a:r>
            <a:r>
              <a:rPr lang="lt-LT" dirty="0">
                <a:solidFill>
                  <a:schemeClr val="tx1">
                    <a:lumMod val="65000"/>
                    <a:lumOff val="35000"/>
                  </a:schemeClr>
                </a:solidFill>
                <a:latin typeface="Arial" panose="020B0604020202020204" pitchFamily="34" charset="0"/>
                <a:cs typeface="Arial" panose="020B0604020202020204" pitchFamily="34" charset="0"/>
              </a:rPr>
              <a:t>s</a:t>
            </a:r>
            <a:r>
              <a:rPr lang="en-US" dirty="0">
                <a:solidFill>
                  <a:schemeClr val="tx1">
                    <a:lumMod val="65000"/>
                    <a:lumOff val="35000"/>
                  </a:schemeClr>
                </a:solidFill>
                <a:latin typeface="Arial" panose="020B0604020202020204" pitchFamily="34" charset="0"/>
                <a:cs typeface="Arial" panose="020B0604020202020204" pitchFamily="34" charset="0"/>
              </a:rPr>
              <a:t> and cable tray</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9E12F81-EDDB-4380-8792-A65248A6248E}"/>
              </a:ext>
            </a:extLst>
          </p:cNvPr>
          <p:cNvSpPr/>
          <p:nvPr/>
        </p:nvSpPr>
        <p:spPr>
          <a:xfrm>
            <a:off x="6888088" y="708648"/>
            <a:ext cx="1993659" cy="646331"/>
          </a:xfrm>
          <a:prstGeom prst="rect">
            <a:avLst/>
          </a:prstGeom>
        </p:spPr>
        <p:txBody>
          <a:bodyPr wrap="square">
            <a:spAutoFit/>
          </a:bodyPr>
          <a:lstStyle/>
          <a:p>
            <a:pPr algn="ctr"/>
            <a:r>
              <a:rPr lang="lt-LT" dirty="0">
                <a:solidFill>
                  <a:schemeClr val="tx1">
                    <a:lumMod val="65000"/>
                    <a:lumOff val="35000"/>
                  </a:schemeClr>
                </a:solidFill>
                <a:latin typeface="Arial" panose="020B0604020202020204" pitchFamily="34" charset="0"/>
                <a:cs typeface="Arial" panose="020B0604020202020204" pitchFamily="34" charset="0"/>
              </a:rPr>
              <a:t>W</a:t>
            </a:r>
            <a:r>
              <a:rPr lang="en-US" dirty="0" err="1">
                <a:solidFill>
                  <a:schemeClr val="tx1">
                    <a:lumMod val="65000"/>
                    <a:lumOff val="35000"/>
                  </a:schemeClr>
                </a:solidFill>
                <a:latin typeface="Arial" panose="020B0604020202020204" pitchFamily="34" charset="0"/>
                <a:cs typeface="Arial" panose="020B0604020202020204" pitchFamily="34" charset="0"/>
              </a:rPr>
              <a:t>ith</a:t>
            </a:r>
            <a:r>
              <a:rPr lang="en-US" dirty="0">
                <a:solidFill>
                  <a:schemeClr val="tx1">
                    <a:lumMod val="65000"/>
                    <a:lumOff val="35000"/>
                  </a:schemeClr>
                </a:solidFill>
                <a:latin typeface="Arial" panose="020B0604020202020204" pitchFamily="34" charset="0"/>
                <a:cs typeface="Arial" panose="020B0604020202020204" pitchFamily="34" charset="0"/>
              </a:rPr>
              <a:t> wood insert</a:t>
            </a:r>
            <a:r>
              <a:rPr lang="lt-LT" dirty="0">
                <a:solidFill>
                  <a:schemeClr val="tx1">
                    <a:lumMod val="65000"/>
                    <a:lumOff val="35000"/>
                  </a:schemeClr>
                </a:solidFill>
                <a:latin typeface="Arial" panose="020B0604020202020204" pitchFamily="34" charset="0"/>
                <a:cs typeface="Arial" panose="020B0604020202020204" pitchFamily="34" charset="0"/>
              </a:rPr>
              <a:t> and </a:t>
            </a:r>
            <a:r>
              <a:rPr lang="en-US" dirty="0">
                <a:solidFill>
                  <a:schemeClr val="tx1">
                    <a:lumMod val="65000"/>
                    <a:lumOff val="35000"/>
                  </a:schemeClr>
                </a:solidFill>
                <a:latin typeface="Arial" panose="020B0604020202020204" pitchFamily="34" charset="0"/>
                <a:cs typeface="Arial" panose="020B0604020202020204" pitchFamily="34" charset="0"/>
              </a:rPr>
              <a:t>grommet</a:t>
            </a:r>
            <a:r>
              <a:rPr lang="lt-LT" dirty="0">
                <a:solidFill>
                  <a:schemeClr val="tx1">
                    <a:lumMod val="65000"/>
                    <a:lumOff val="35000"/>
                  </a:schemeClr>
                </a:solidFill>
                <a:latin typeface="Arial" panose="020B0604020202020204" pitchFamily="34" charset="0"/>
                <a:cs typeface="Arial" panose="020B0604020202020204" pitchFamily="34" charset="0"/>
              </a:rPr>
              <a:t>s</a:t>
            </a:r>
          </a:p>
        </p:txBody>
      </p:sp>
      <p:sp>
        <p:nvSpPr>
          <p:cNvPr id="27" name="Rectangle 26">
            <a:extLst>
              <a:ext uri="{FF2B5EF4-FFF2-40B4-BE49-F238E27FC236}">
                <a16:creationId xmlns:a16="http://schemas.microsoft.com/office/drawing/2014/main" id="{12F16A32-9DE7-4AE6-8A2E-DE025A5CD767}"/>
              </a:ext>
            </a:extLst>
          </p:cNvPr>
          <p:cNvSpPr/>
          <p:nvPr/>
        </p:nvSpPr>
        <p:spPr>
          <a:xfrm>
            <a:off x="9480376" y="692696"/>
            <a:ext cx="2135444" cy="646331"/>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W</a:t>
            </a:r>
            <a:r>
              <a:rPr lang="en-US" dirty="0" err="1">
                <a:solidFill>
                  <a:schemeClr val="tx1">
                    <a:lumMod val="65000"/>
                    <a:lumOff val="35000"/>
                  </a:schemeClr>
                </a:solidFill>
                <a:latin typeface="Arial" panose="020B0604020202020204" pitchFamily="34" charset="0"/>
                <a:cs typeface="Arial" panose="020B0604020202020204" pitchFamily="34" charset="0"/>
              </a:rPr>
              <a:t>ith</a:t>
            </a:r>
            <a:r>
              <a:rPr lang="en-US" dirty="0">
                <a:solidFill>
                  <a:schemeClr val="tx1">
                    <a:lumMod val="65000"/>
                    <a:lumOff val="35000"/>
                  </a:schemeClr>
                </a:solidFill>
                <a:latin typeface="Arial" panose="020B0604020202020204" pitchFamily="34" charset="0"/>
                <a:cs typeface="Arial" panose="020B0604020202020204" pitchFamily="34" charset="0"/>
              </a:rPr>
              <a:t> wood insert</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and</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en-US" dirty="0">
                <a:solidFill>
                  <a:schemeClr val="tx1">
                    <a:lumMod val="65000"/>
                    <a:lumOff val="35000"/>
                  </a:schemeClr>
                </a:solidFill>
                <a:latin typeface="Arial" panose="020B0604020202020204" pitchFamily="34" charset="0"/>
                <a:cs typeface="Arial" panose="020B0604020202020204" pitchFamily="34" charset="0"/>
              </a:rPr>
              <a:t>power socket</a:t>
            </a:r>
            <a:r>
              <a:rPr lang="lt-LT" dirty="0">
                <a:solidFill>
                  <a:schemeClr val="tx1">
                    <a:lumMod val="65000"/>
                    <a:lumOff val="35000"/>
                  </a:schemeClr>
                </a:solidFill>
                <a:latin typeface="Arial" panose="020B0604020202020204" pitchFamily="34" charset="0"/>
                <a:cs typeface="Arial" panose="020B0604020202020204" pitchFamily="34" charset="0"/>
              </a:rPr>
              <a:t>s</a:t>
            </a:r>
          </a:p>
        </p:txBody>
      </p:sp>
      <p:pic>
        <p:nvPicPr>
          <p:cNvPr id="37" name="Picture 36">
            <a:extLst>
              <a:ext uri="{FF2B5EF4-FFF2-40B4-BE49-F238E27FC236}">
                <a16:creationId xmlns:a16="http://schemas.microsoft.com/office/drawing/2014/main" id="{22B3E6A4-9D4C-4AFF-9A84-4F6C5EC321A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4730" b="12567"/>
          <a:stretch/>
        </p:blipFill>
        <p:spPr bwMode="auto">
          <a:xfrm>
            <a:off x="2182953" y="3870695"/>
            <a:ext cx="1536332" cy="1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t="12310" b="8544"/>
          <a:stretch/>
        </p:blipFill>
        <p:spPr>
          <a:xfrm>
            <a:off x="7278319" y="3891198"/>
            <a:ext cx="1514902" cy="1198983"/>
          </a:xfrm>
          <a:prstGeom prst="rect">
            <a:avLst/>
          </a:prstGeom>
        </p:spPr>
      </p:pic>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t="16181" b="9694"/>
          <a:stretch/>
        </p:blipFill>
        <p:spPr>
          <a:xfrm>
            <a:off x="9675491" y="3909615"/>
            <a:ext cx="1514902" cy="1122932"/>
          </a:xfrm>
          <a:prstGeom prst="rect">
            <a:avLst/>
          </a:prstGeom>
        </p:spPr>
      </p:pic>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t="15054" b="9190"/>
          <a:stretch/>
        </p:blipFill>
        <p:spPr>
          <a:xfrm>
            <a:off x="4634269" y="3861048"/>
            <a:ext cx="1446529" cy="1095819"/>
          </a:xfrm>
          <a:prstGeom prst="rect">
            <a:avLst/>
          </a:prstGeom>
        </p:spPr>
      </p:pic>
      <p:pic>
        <p:nvPicPr>
          <p:cNvPr id="13" name="Picture 12"/>
          <p:cNvPicPr>
            <a:picLocks noChangeAspect="1"/>
          </p:cNvPicPr>
          <p:nvPr/>
        </p:nvPicPr>
        <p:blipFill rotWithShape="1">
          <a:blip r:embed="rId14" cstate="print">
            <a:extLst>
              <a:ext uri="{28A0092B-C50C-407E-A947-70E740481C1C}">
                <a14:useLocalDpi xmlns:a14="http://schemas.microsoft.com/office/drawing/2010/main" val="0"/>
              </a:ext>
            </a:extLst>
          </a:blip>
          <a:srcRect t="19119"/>
          <a:stretch/>
        </p:blipFill>
        <p:spPr>
          <a:xfrm>
            <a:off x="7104112" y="4968261"/>
            <a:ext cx="1689109" cy="1366185"/>
          </a:xfrm>
          <a:prstGeom prst="rect">
            <a:avLst/>
          </a:prstGeom>
        </p:spPr>
      </p:pic>
      <p:pic>
        <p:nvPicPr>
          <p:cNvPr id="14" name="Picture 13"/>
          <p:cNvPicPr>
            <a:picLocks noChangeAspect="1"/>
          </p:cNvPicPr>
          <p:nvPr/>
        </p:nvPicPr>
        <p:blipFill rotWithShape="1">
          <a:blip r:embed="rId15" cstate="print">
            <a:extLst>
              <a:ext uri="{28A0092B-C50C-407E-A947-70E740481C1C}">
                <a14:useLocalDpi xmlns:a14="http://schemas.microsoft.com/office/drawing/2010/main" val="0"/>
              </a:ext>
            </a:extLst>
          </a:blip>
          <a:srcRect t="19119"/>
          <a:stretch/>
        </p:blipFill>
        <p:spPr>
          <a:xfrm>
            <a:off x="9588388" y="4953447"/>
            <a:ext cx="1689109" cy="1366185"/>
          </a:xfrm>
          <a:prstGeom prst="rect">
            <a:avLst/>
          </a:prstGeom>
        </p:spPr>
      </p:pic>
      <p:pic>
        <p:nvPicPr>
          <p:cNvPr id="16" name="Picture 15"/>
          <p:cNvPicPr>
            <a:picLocks noChangeAspect="1"/>
          </p:cNvPicPr>
          <p:nvPr/>
        </p:nvPicPr>
        <p:blipFill rotWithShape="1">
          <a:blip r:embed="rId16" cstate="print">
            <a:extLst>
              <a:ext uri="{28A0092B-C50C-407E-A947-70E740481C1C}">
                <a14:useLocalDpi xmlns:a14="http://schemas.microsoft.com/office/drawing/2010/main" val="0"/>
              </a:ext>
            </a:extLst>
          </a:blip>
          <a:srcRect t="18087"/>
          <a:stretch/>
        </p:blipFill>
        <p:spPr>
          <a:xfrm>
            <a:off x="2057054" y="4930331"/>
            <a:ext cx="1689109" cy="1383602"/>
          </a:xfrm>
          <a:prstGeom prst="rect">
            <a:avLst/>
          </a:prstGeom>
        </p:spPr>
      </p:pic>
      <p:pic>
        <p:nvPicPr>
          <p:cNvPr id="19" name="Picture 18"/>
          <p:cNvPicPr>
            <a:picLocks noChangeAspect="1"/>
          </p:cNvPicPr>
          <p:nvPr/>
        </p:nvPicPr>
        <p:blipFill rotWithShape="1">
          <a:blip r:embed="rId17" cstate="print">
            <a:extLst>
              <a:ext uri="{28A0092B-C50C-407E-A947-70E740481C1C}">
                <a14:useLocalDpi xmlns:a14="http://schemas.microsoft.com/office/drawing/2010/main" val="0"/>
              </a:ext>
            </a:extLst>
          </a:blip>
          <a:srcRect t="18087" b="-1"/>
          <a:stretch/>
        </p:blipFill>
        <p:spPr>
          <a:xfrm>
            <a:off x="4512979" y="4974285"/>
            <a:ext cx="1689109" cy="1383602"/>
          </a:xfrm>
          <a:prstGeom prst="rect">
            <a:avLst/>
          </a:prstGeom>
        </p:spPr>
      </p:pic>
      <p:sp>
        <p:nvSpPr>
          <p:cNvPr id="21" name="Rectangle 20">
            <a:extLst>
              <a:ext uri="{FF2B5EF4-FFF2-40B4-BE49-F238E27FC236}">
                <a16:creationId xmlns:a16="http://schemas.microsoft.com/office/drawing/2014/main" id="{2DA6DF8C-6890-4855-B54F-0AFA0B0B5069}"/>
              </a:ext>
            </a:extLst>
          </p:cNvPr>
          <p:cNvSpPr/>
          <p:nvPr/>
        </p:nvSpPr>
        <p:spPr>
          <a:xfrm>
            <a:off x="174903" y="5064235"/>
            <a:ext cx="1784467" cy="1569660"/>
          </a:xfrm>
          <a:prstGeom prst="rect">
            <a:avLst/>
          </a:prstGeom>
        </p:spPr>
        <p:txBody>
          <a:bodyPr wrap="square">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12</a:t>
            </a:r>
            <a:r>
              <a:rPr lang="lt-LT" sz="1200" dirty="0">
                <a:solidFill>
                  <a:schemeClr val="tx1">
                    <a:lumMod val="65000"/>
                    <a:lumOff val="35000"/>
                  </a:schemeClr>
                </a:solidFill>
                <a:latin typeface="Arial" panose="020B0604020202020204" pitchFamily="34" charset="0"/>
                <a:cs typeface="Arial" panose="020B0604020202020204" pitchFamily="34" charset="0"/>
              </a:rPr>
              <a:t>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1600 / </a:t>
            </a:r>
            <a:r>
              <a:rPr lang="en-US" sz="1200" dirty="0">
                <a:solidFill>
                  <a:schemeClr val="tx1">
                    <a:lumMod val="65000"/>
                    <a:lumOff val="35000"/>
                  </a:schemeClr>
                </a:solidFill>
                <a:latin typeface="Arial" panose="020B0604020202020204" pitchFamily="34" charset="0"/>
                <a:cs typeface="Arial" panose="020B0604020202020204" pitchFamily="34" charset="0"/>
              </a:rPr>
              <a:t>1</a:t>
            </a:r>
            <a:r>
              <a:rPr lang="lt-LT" sz="1200" dirty="0">
                <a:solidFill>
                  <a:schemeClr val="tx1">
                    <a:lumMod val="65000"/>
                    <a:lumOff val="35000"/>
                  </a:schemeClr>
                </a:solidFill>
                <a:latin typeface="Arial" panose="020B0604020202020204" pitchFamily="34" charset="0"/>
                <a:cs typeface="Arial" panose="020B0604020202020204" pitchFamily="34" charset="0"/>
              </a:rPr>
              <a:t>800</a:t>
            </a:r>
            <a:r>
              <a:rPr lang="en-US" sz="1200" dirty="0">
                <a:solidFill>
                  <a:schemeClr val="tx1">
                    <a:lumMod val="65000"/>
                    <a:lumOff val="35000"/>
                  </a:schemeClr>
                </a:solidFill>
                <a:latin typeface="Arial" panose="020B0604020202020204" pitchFamily="34" charset="0"/>
                <a:cs typeface="Arial" panose="020B0604020202020204" pitchFamily="34" charset="0"/>
              </a:rPr>
              <a:t> / 2400 / 2800</a:t>
            </a:r>
            <a:r>
              <a:rPr lang="lt-LT" sz="1200" dirty="0">
                <a:solidFill>
                  <a:schemeClr val="tx1">
                    <a:lumMod val="65000"/>
                    <a:lumOff val="35000"/>
                  </a:schemeClr>
                </a:solidFill>
                <a:latin typeface="Arial" panose="020B0604020202020204" pitchFamily="34" charset="0"/>
                <a:cs typeface="Arial" panose="020B0604020202020204" pitchFamily="34" charset="0"/>
              </a:rPr>
              <a:t>x1200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a:p>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1400 / 1600x1400 mm</a:t>
            </a:r>
          </a:p>
          <a:p>
            <a:endParaRPr lang="lt-LT"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2400x1000 mm*</a:t>
            </a:r>
          </a:p>
          <a:p>
            <a:endParaRPr lang="en-US" sz="1200" dirty="0">
              <a:solidFill>
                <a:schemeClr val="tx1">
                  <a:lumMod val="65000"/>
                  <a:lumOff val="35000"/>
                </a:schemeClr>
              </a:solidFill>
              <a:latin typeface="Arial" panose="020B0604020202020204" pitchFamily="34" charset="0"/>
              <a:cs typeface="Arial" panose="020B0604020202020204" pitchFamily="34" charset="0"/>
            </a:endParaRPr>
          </a:p>
          <a:p>
            <a:r>
              <a:rPr lang="lt-LT" sz="1200" dirty="0">
                <a:solidFill>
                  <a:schemeClr val="tx1">
                    <a:lumMod val="65000"/>
                    <a:lumOff val="35000"/>
                  </a:schemeClr>
                </a:solidFill>
                <a:latin typeface="Arial" panose="020B0604020202020204" pitchFamily="34" charset="0"/>
                <a:cs typeface="Arial" panose="020B0604020202020204" pitchFamily="34" charset="0"/>
              </a:rPr>
              <a:t>H=740</a:t>
            </a:r>
            <a:r>
              <a:rPr lang="en-US" sz="1200" dirty="0">
                <a:solidFill>
                  <a:schemeClr val="tx1">
                    <a:lumMod val="65000"/>
                    <a:lumOff val="35000"/>
                  </a:schemeClr>
                </a:solidFill>
                <a:latin typeface="Arial" panose="020B0604020202020204" pitchFamily="34" charset="0"/>
                <a:cs typeface="Arial" panose="020B0604020202020204" pitchFamily="34" charset="0"/>
              </a:rPr>
              <a:t> mm</a:t>
            </a:r>
            <a:endParaRPr lang="lt-LT"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Box 16">
            <a:extLst>
              <a:ext uri="{FF2B5EF4-FFF2-40B4-BE49-F238E27FC236}">
                <a16:creationId xmlns:a16="http://schemas.microsoft.com/office/drawing/2014/main" id="{060DF2CC-6B50-4D04-8462-8473D64D5C77}"/>
              </a:ext>
            </a:extLst>
          </p:cNvPr>
          <p:cNvSpPr txBox="1"/>
          <p:nvPr/>
        </p:nvSpPr>
        <p:spPr>
          <a:xfrm>
            <a:off x="2462676" y="6423667"/>
            <a:ext cx="609288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65000"/>
                    <a:lumOff val="35000"/>
                  </a:schemeClr>
                </a:solidFill>
                <a:latin typeface="Arial" panose="020B0604020202020204" pitchFamily="34" charset="0"/>
                <a:cs typeface="Arial" panose="020B0604020202020204" pitchFamily="34" charset="0"/>
              </a:rPr>
              <a:t>*plain desktop, desktop with power sockets and cable tray</a:t>
            </a:r>
          </a:p>
        </p:txBody>
      </p:sp>
    </p:spTree>
    <p:extLst>
      <p:ext uri="{BB962C8B-B14F-4D97-AF65-F5344CB8AC3E}">
        <p14:creationId xmlns:p14="http://schemas.microsoft.com/office/powerpoint/2010/main" val="118962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67592-A873-4B37-8CAC-66151B2414EC}"/>
              </a:ext>
            </a:extLst>
          </p:cNvPr>
          <p:cNvSpPr/>
          <p:nvPr/>
        </p:nvSpPr>
        <p:spPr>
          <a:xfrm>
            <a:off x="320155" y="2780928"/>
            <a:ext cx="2808312" cy="1077218"/>
          </a:xfrm>
          <a:prstGeom prst="rect">
            <a:avLst/>
          </a:prstGeom>
        </p:spPr>
        <p:txBody>
          <a:bodyPr wrap="square">
            <a:spAutoFit/>
          </a:bodyPr>
          <a:lstStyle/>
          <a:p>
            <a:r>
              <a:rPr lang="lt-LT" sz="3200" b="1" dirty="0" err="1">
                <a:solidFill>
                  <a:schemeClr val="tx1">
                    <a:lumMod val="65000"/>
                    <a:lumOff val="35000"/>
                  </a:schemeClr>
                </a:solidFill>
                <a:latin typeface="Arial" panose="020B0604020202020204" pitchFamily="34" charset="0"/>
                <a:cs typeface="Arial" panose="020B0604020202020204" pitchFamily="34" charset="0"/>
              </a:rPr>
              <a:t>High</a:t>
            </a:r>
            <a:r>
              <a:rPr lang="lt-LT" sz="3200" b="1" dirty="0">
                <a:solidFill>
                  <a:schemeClr val="tx1">
                    <a:lumMod val="65000"/>
                    <a:lumOff val="35000"/>
                  </a:schemeClr>
                </a:solidFill>
                <a:latin typeface="Arial" panose="020B0604020202020204" pitchFamily="34" charset="0"/>
                <a:cs typeface="Arial" panose="020B0604020202020204" pitchFamily="34" charset="0"/>
              </a:rPr>
              <a:t> </a:t>
            </a:r>
            <a:r>
              <a:rPr lang="lt-LT" sz="3200" b="1" dirty="0" err="1">
                <a:solidFill>
                  <a:schemeClr val="tx1">
                    <a:lumMod val="65000"/>
                    <a:lumOff val="35000"/>
                  </a:schemeClr>
                </a:solidFill>
                <a:latin typeface="Arial" panose="020B0604020202020204" pitchFamily="34" charset="0"/>
                <a:cs typeface="Arial" panose="020B0604020202020204" pitchFamily="34" charset="0"/>
              </a:rPr>
              <a:t>and</a:t>
            </a:r>
            <a:r>
              <a:rPr lang="lt-LT" sz="3200" b="1" dirty="0">
                <a:solidFill>
                  <a:schemeClr val="tx1">
                    <a:lumMod val="65000"/>
                    <a:lumOff val="35000"/>
                  </a:schemeClr>
                </a:solidFill>
                <a:latin typeface="Arial" panose="020B0604020202020204" pitchFamily="34" charset="0"/>
                <a:cs typeface="Arial" panose="020B0604020202020204" pitchFamily="34" charset="0"/>
              </a:rPr>
              <a:t> </a:t>
            </a:r>
            <a:r>
              <a:rPr lang="lt-LT" sz="3200" b="1" dirty="0" err="1">
                <a:solidFill>
                  <a:schemeClr val="tx1">
                    <a:lumMod val="65000"/>
                    <a:lumOff val="35000"/>
                  </a:schemeClr>
                </a:solidFill>
                <a:latin typeface="Arial" panose="020B0604020202020204" pitchFamily="34" charset="0"/>
                <a:cs typeface="Arial" panose="020B0604020202020204" pitchFamily="34" charset="0"/>
              </a:rPr>
              <a:t>coffee</a:t>
            </a:r>
            <a:r>
              <a:rPr lang="lt-LT" sz="3200" b="1" dirty="0">
                <a:solidFill>
                  <a:schemeClr val="tx1">
                    <a:lumMod val="65000"/>
                    <a:lumOff val="35000"/>
                  </a:schemeClr>
                </a:solidFill>
                <a:latin typeface="Arial" panose="020B0604020202020204" pitchFamily="34" charset="0"/>
                <a:cs typeface="Arial" panose="020B0604020202020204" pitchFamily="34" charset="0"/>
              </a:rPr>
              <a:t> </a:t>
            </a:r>
            <a:r>
              <a:rPr lang="lt-LT" sz="3200" b="1" dirty="0" err="1">
                <a:solidFill>
                  <a:schemeClr val="tx1">
                    <a:lumMod val="65000"/>
                    <a:lumOff val="35000"/>
                  </a:schemeClr>
                </a:solidFill>
                <a:latin typeface="Arial" panose="020B0604020202020204" pitchFamily="34" charset="0"/>
                <a:cs typeface="Arial" panose="020B0604020202020204" pitchFamily="34" charset="0"/>
              </a:rPr>
              <a:t>tables</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44272FC-917B-48F4-9BFB-96C5D4328215}"/>
              </a:ext>
            </a:extLst>
          </p:cNvPr>
          <p:cNvPicPr>
            <a:picLocks noChangeAspect="1"/>
          </p:cNvPicPr>
          <p:nvPr/>
        </p:nvPicPr>
        <p:blipFill rotWithShape="1">
          <a:blip r:embed="rId2">
            <a:extLst>
              <a:ext uri="{28A0092B-C50C-407E-A947-70E740481C1C}">
                <a14:useLocalDpi xmlns:a14="http://schemas.microsoft.com/office/drawing/2010/main" val="0"/>
              </a:ext>
            </a:extLst>
          </a:blip>
          <a:srcRect l="3780" r="6258"/>
          <a:stretch/>
        </p:blipFill>
        <p:spPr>
          <a:xfrm>
            <a:off x="3615263" y="0"/>
            <a:ext cx="8568952" cy="6858000"/>
          </a:xfrm>
          <a:prstGeom prst="rect">
            <a:avLst/>
          </a:prstGeom>
        </p:spPr>
      </p:pic>
    </p:spTree>
    <p:extLst>
      <p:ext uri="{BB962C8B-B14F-4D97-AF65-F5344CB8AC3E}">
        <p14:creationId xmlns:p14="http://schemas.microsoft.com/office/powerpoint/2010/main" val="1913992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4963" y="4085198"/>
            <a:ext cx="1782653"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HPL</a:t>
            </a:r>
            <a:r>
              <a:rPr lang="en-US" dirty="0">
                <a:solidFill>
                  <a:schemeClr val="tx1">
                    <a:lumMod val="65000"/>
                    <a:lumOff val="35000"/>
                  </a:schemeClr>
                </a:solidFill>
                <a:latin typeface="Arial" panose="020B0604020202020204" pitchFamily="34" charset="0"/>
                <a:cs typeface="Arial" panose="020B0604020202020204" pitchFamily="34" charset="0"/>
              </a:rPr>
              <a:t>/HPL Fenix</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ctangle 16"/>
          <p:cNvSpPr/>
          <p:nvPr/>
        </p:nvSpPr>
        <p:spPr>
          <a:xfrm>
            <a:off x="3215681" y="1142109"/>
            <a:ext cx="1394459" cy="369332"/>
          </a:xfrm>
          <a:prstGeom prst="rect">
            <a:avLst/>
          </a:prstGeom>
        </p:spPr>
        <p:txBody>
          <a:bodyPr wrap="square">
            <a:spAutoFit/>
          </a:bodyPr>
          <a:lstStyle/>
          <a:p>
            <a:pPr algn="ctr"/>
            <a:r>
              <a:rPr lang="lt-LT" dirty="0" err="1">
                <a:solidFill>
                  <a:schemeClr val="tx1">
                    <a:lumMod val="65000"/>
                    <a:lumOff val="35000"/>
                  </a:schemeClr>
                </a:solidFill>
                <a:latin typeface="Arial" panose="020B0604020202020204" pitchFamily="34" charset="0"/>
                <a:cs typeface="Arial" panose="020B0604020202020204" pitchFamily="34" charset="0"/>
              </a:rPr>
              <a:t>High</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tables</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ctangle 17"/>
          <p:cNvSpPr/>
          <p:nvPr/>
        </p:nvSpPr>
        <p:spPr>
          <a:xfrm>
            <a:off x="334963" y="2284998"/>
            <a:ext cx="1924014"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Melamine</a:t>
            </a:r>
          </a:p>
        </p:txBody>
      </p:sp>
      <p:sp>
        <p:nvSpPr>
          <p:cNvPr id="20" name="Rectangle 19"/>
          <p:cNvSpPr/>
          <p:nvPr/>
        </p:nvSpPr>
        <p:spPr>
          <a:xfrm>
            <a:off x="5929234" y="1126485"/>
            <a:ext cx="1586683" cy="646331"/>
          </a:xfrm>
          <a:prstGeom prst="rect">
            <a:avLst/>
          </a:prstGeom>
        </p:spPr>
        <p:txBody>
          <a:bodyPr wrap="square">
            <a:spAutoFit/>
          </a:bodyPr>
          <a:lstStyle/>
          <a:p>
            <a:pPr algn="ctr"/>
            <a:r>
              <a:rPr lang="lt-LT" dirty="0" err="1">
                <a:solidFill>
                  <a:schemeClr val="tx1">
                    <a:lumMod val="65000"/>
                    <a:lumOff val="35000"/>
                  </a:schemeClr>
                </a:solidFill>
                <a:latin typeface="Arial" panose="020B0604020202020204" pitchFamily="34" charset="0"/>
                <a:cs typeface="Arial" panose="020B0604020202020204" pitchFamily="34" charset="0"/>
              </a:rPr>
              <a:t>Coffee</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tables</a:t>
            </a:r>
            <a:r>
              <a:rPr lang="lt-LT" dirty="0">
                <a:solidFill>
                  <a:schemeClr val="tx1">
                    <a:lumMod val="65000"/>
                    <a:lumOff val="35000"/>
                  </a:schemeClr>
                </a:solidFill>
                <a:latin typeface="Arial" panose="020B0604020202020204" pitchFamily="34" charset="0"/>
                <a:cs typeface="Arial" panose="020B0604020202020204" pitchFamily="34" charset="0"/>
              </a:rPr>
              <a:t> (round) </a:t>
            </a:r>
          </a:p>
        </p:txBody>
      </p:sp>
      <p:sp>
        <p:nvSpPr>
          <p:cNvPr id="36" name="TextBox 35">
            <a:extLst>
              <a:ext uri="{FF2B5EF4-FFF2-40B4-BE49-F238E27FC236}">
                <a16:creationId xmlns:a16="http://schemas.microsoft.com/office/drawing/2014/main" id="{F74B557A-23FB-432A-8719-CC1FBFE4AE6A}"/>
              </a:ext>
            </a:extLst>
          </p:cNvPr>
          <p:cNvSpPr txBox="1"/>
          <p:nvPr/>
        </p:nvSpPr>
        <p:spPr>
          <a:xfrm>
            <a:off x="2927648" y="5661248"/>
            <a:ext cx="2016224" cy="646331"/>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1200 / 1400 / 1600</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lt-LT" sz="1200" dirty="0">
                <a:solidFill>
                  <a:schemeClr val="tx1">
                    <a:lumMod val="65000"/>
                    <a:lumOff val="35000"/>
                  </a:schemeClr>
                </a:solidFill>
                <a:latin typeface="Arial" panose="020B0604020202020204" pitchFamily="34" charset="0"/>
                <a:cs typeface="Arial" panose="020B0604020202020204" pitchFamily="34" charset="0"/>
              </a:rPr>
              <a:t>1800x700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lt-LT" sz="1200" dirty="0">
                <a:solidFill>
                  <a:schemeClr val="tx1">
                    <a:lumMod val="65000"/>
                    <a:lumOff val="35000"/>
                  </a:schemeClr>
                </a:solidFill>
                <a:latin typeface="Arial" panose="020B0604020202020204" pitchFamily="34" charset="0"/>
                <a:cs typeface="Arial" panose="020B0604020202020204" pitchFamily="34" charset="0"/>
              </a:rPr>
              <a:t>H=1050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p:txBody>
      </p:sp>
      <p:sp>
        <p:nvSpPr>
          <p:cNvPr id="39" name="TextBox 38">
            <a:extLst>
              <a:ext uri="{FF2B5EF4-FFF2-40B4-BE49-F238E27FC236}">
                <a16:creationId xmlns:a16="http://schemas.microsoft.com/office/drawing/2014/main" id="{BCEA7906-FFC0-4880-8AFB-84388E14A454}"/>
              </a:ext>
            </a:extLst>
          </p:cNvPr>
          <p:cNvSpPr txBox="1"/>
          <p:nvPr/>
        </p:nvSpPr>
        <p:spPr>
          <a:xfrm>
            <a:off x="6296489" y="5670361"/>
            <a:ext cx="1084497" cy="461665"/>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Ø700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lt-LT" sz="1200" dirty="0">
                <a:solidFill>
                  <a:schemeClr val="tx1">
                    <a:lumMod val="65000"/>
                    <a:lumOff val="35000"/>
                  </a:schemeClr>
                </a:solidFill>
                <a:latin typeface="Arial" panose="020B0604020202020204" pitchFamily="34" charset="0"/>
                <a:cs typeface="Arial" panose="020B0604020202020204" pitchFamily="34" charset="0"/>
              </a:rPr>
              <a:t>H=480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p:txBody>
      </p:sp>
      <p:sp>
        <p:nvSpPr>
          <p:cNvPr id="42" name="Rectangle 41">
            <a:extLst>
              <a:ext uri="{FF2B5EF4-FFF2-40B4-BE49-F238E27FC236}">
                <a16:creationId xmlns:a16="http://schemas.microsoft.com/office/drawing/2014/main" id="{EF416F76-800C-4DF8-9C3A-7CA0DE122CFF}"/>
              </a:ext>
            </a:extLst>
          </p:cNvPr>
          <p:cNvSpPr/>
          <p:nvPr/>
        </p:nvSpPr>
        <p:spPr>
          <a:xfrm>
            <a:off x="334963" y="542057"/>
            <a:ext cx="2736701" cy="584775"/>
          </a:xfrm>
          <a:prstGeom prst="rect">
            <a:avLst/>
          </a:prstGeom>
        </p:spPr>
        <p:txBody>
          <a:bodyPr wrap="square">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Range</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51F285E-FB91-43FE-9017-D3150F705A25}"/>
              </a:ext>
            </a:extLst>
          </p:cNvPr>
          <p:cNvSpPr/>
          <p:nvPr/>
        </p:nvSpPr>
        <p:spPr>
          <a:xfrm>
            <a:off x="8904312" y="1126485"/>
            <a:ext cx="1635941" cy="646331"/>
          </a:xfrm>
          <a:prstGeom prst="rect">
            <a:avLst/>
          </a:prstGeom>
        </p:spPr>
        <p:txBody>
          <a:bodyPr wrap="square">
            <a:spAutoFit/>
          </a:bodyPr>
          <a:lstStyle/>
          <a:p>
            <a:pPr algn="ctr"/>
            <a:r>
              <a:rPr lang="lt-LT" dirty="0" err="1">
                <a:solidFill>
                  <a:schemeClr val="tx1">
                    <a:lumMod val="65000"/>
                    <a:lumOff val="35000"/>
                  </a:schemeClr>
                </a:solidFill>
                <a:latin typeface="Arial" panose="020B0604020202020204" pitchFamily="34" charset="0"/>
                <a:cs typeface="Arial" panose="020B0604020202020204" pitchFamily="34" charset="0"/>
              </a:rPr>
              <a:t>Coffee</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tables</a:t>
            </a:r>
            <a:r>
              <a:rPr lang="lt-LT" dirty="0">
                <a:solidFill>
                  <a:schemeClr val="tx1">
                    <a:lumMod val="65000"/>
                    <a:lumOff val="35000"/>
                  </a:schemeClr>
                </a:solidFill>
                <a:latin typeface="Arial" panose="020B0604020202020204" pitchFamily="34" charset="0"/>
                <a:cs typeface="Arial" panose="020B0604020202020204" pitchFamily="34" charset="0"/>
              </a:rPr>
              <a:t> (square) </a:t>
            </a:r>
          </a:p>
        </p:txBody>
      </p:sp>
      <p:sp>
        <p:nvSpPr>
          <p:cNvPr id="33" name="TextBox 32">
            <a:extLst>
              <a:ext uri="{FF2B5EF4-FFF2-40B4-BE49-F238E27FC236}">
                <a16:creationId xmlns:a16="http://schemas.microsoft.com/office/drawing/2014/main" id="{23EFEBDB-5EFA-4B59-B2D6-C1CFE8FAD7C5}"/>
              </a:ext>
            </a:extLst>
          </p:cNvPr>
          <p:cNvSpPr txBox="1"/>
          <p:nvPr/>
        </p:nvSpPr>
        <p:spPr>
          <a:xfrm>
            <a:off x="9172101" y="5670360"/>
            <a:ext cx="1368152" cy="461665"/>
          </a:xfrm>
          <a:prstGeom prst="rect">
            <a:avLst/>
          </a:prstGeom>
          <a:noFill/>
        </p:spPr>
        <p:txBody>
          <a:bodyPr wrap="square" rtlCol="0">
            <a:spAutoFit/>
          </a:bodyPr>
          <a:lstStyle/>
          <a:p>
            <a:r>
              <a:rPr lang="lt-LT" sz="1200" dirty="0">
                <a:solidFill>
                  <a:schemeClr val="tx1">
                    <a:lumMod val="65000"/>
                    <a:lumOff val="35000"/>
                  </a:schemeClr>
                </a:solidFill>
                <a:latin typeface="Arial" panose="020B0604020202020204" pitchFamily="34" charset="0"/>
                <a:cs typeface="Arial" panose="020B0604020202020204" pitchFamily="34" charset="0"/>
              </a:rPr>
              <a:t>700x700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a:p>
            <a:r>
              <a:rPr lang="lt-LT" sz="1200" dirty="0">
                <a:solidFill>
                  <a:schemeClr val="tx1">
                    <a:lumMod val="65000"/>
                    <a:lumOff val="35000"/>
                  </a:schemeClr>
                </a:solidFill>
                <a:latin typeface="Arial" panose="020B0604020202020204" pitchFamily="34" charset="0"/>
                <a:cs typeface="Arial" panose="020B0604020202020204" pitchFamily="34" charset="0"/>
              </a:rPr>
              <a:t>H=480</a:t>
            </a:r>
            <a:r>
              <a:rPr lang="en-US" sz="1200" dirty="0">
                <a:solidFill>
                  <a:schemeClr val="tx1">
                    <a:lumMod val="65000"/>
                    <a:lumOff val="35000"/>
                  </a:schemeClr>
                </a:solidFill>
                <a:latin typeface="Arial" panose="020B0604020202020204" pitchFamily="34" charset="0"/>
                <a:cs typeface="Arial" panose="020B0604020202020204" pitchFamily="34" charset="0"/>
              </a:rPr>
              <a:t> mm</a:t>
            </a:r>
          </a:p>
        </p:txBody>
      </p:sp>
      <p:pic>
        <p:nvPicPr>
          <p:cNvPr id="3" name="Picture 2">
            <a:extLst>
              <a:ext uri="{FF2B5EF4-FFF2-40B4-BE49-F238E27FC236}">
                <a16:creationId xmlns:a16="http://schemas.microsoft.com/office/drawing/2014/main" id="{20E84B8D-5F55-43A0-B2F1-EDDF72BCC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910" y="1800000"/>
            <a:ext cx="1800000" cy="1800000"/>
          </a:xfrm>
          <a:prstGeom prst="rect">
            <a:avLst/>
          </a:prstGeom>
        </p:spPr>
      </p:pic>
      <p:pic>
        <p:nvPicPr>
          <p:cNvPr id="5" name="Picture 4">
            <a:extLst>
              <a:ext uri="{FF2B5EF4-FFF2-40B4-BE49-F238E27FC236}">
                <a16:creationId xmlns:a16="http://schemas.microsoft.com/office/drawing/2014/main" id="{C5D97C60-EAF3-472A-8214-343AE27D2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1664" y="3645024"/>
            <a:ext cx="1800000" cy="1800000"/>
          </a:xfrm>
          <a:prstGeom prst="rect">
            <a:avLst/>
          </a:prstGeom>
        </p:spPr>
      </p:pic>
      <p:pic>
        <p:nvPicPr>
          <p:cNvPr id="7" name="Picture 6">
            <a:extLst>
              <a:ext uri="{FF2B5EF4-FFF2-40B4-BE49-F238E27FC236}">
                <a16:creationId xmlns:a16="http://schemas.microsoft.com/office/drawing/2014/main" id="{02C3C31B-9EAB-416E-BEFD-1A789E62E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7968" y="1800000"/>
            <a:ext cx="1800000" cy="1800000"/>
          </a:xfrm>
          <a:prstGeom prst="rect">
            <a:avLst/>
          </a:prstGeom>
        </p:spPr>
      </p:pic>
      <p:pic>
        <p:nvPicPr>
          <p:cNvPr id="9" name="Picture 8">
            <a:extLst>
              <a:ext uri="{FF2B5EF4-FFF2-40B4-BE49-F238E27FC236}">
                <a16:creationId xmlns:a16="http://schemas.microsoft.com/office/drawing/2014/main" id="{E270B681-946C-448B-989A-FF6E687A7D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2282" y="1845024"/>
            <a:ext cx="1800000" cy="1800000"/>
          </a:xfrm>
          <a:prstGeom prst="rect">
            <a:avLst/>
          </a:prstGeom>
        </p:spPr>
      </p:pic>
      <p:pic>
        <p:nvPicPr>
          <p:cNvPr id="11" name="Picture 10">
            <a:extLst>
              <a:ext uri="{FF2B5EF4-FFF2-40B4-BE49-F238E27FC236}">
                <a16:creationId xmlns:a16="http://schemas.microsoft.com/office/drawing/2014/main" id="{68D4C432-AE2E-4BE1-BC83-F56B3B10CF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958" y="3645024"/>
            <a:ext cx="1800000" cy="1800000"/>
          </a:xfrm>
          <a:prstGeom prst="rect">
            <a:avLst/>
          </a:prstGeom>
        </p:spPr>
      </p:pic>
      <p:pic>
        <p:nvPicPr>
          <p:cNvPr id="13" name="Picture 12">
            <a:extLst>
              <a:ext uri="{FF2B5EF4-FFF2-40B4-BE49-F238E27FC236}">
                <a16:creationId xmlns:a16="http://schemas.microsoft.com/office/drawing/2014/main" id="{E1580A1F-A0C9-44DC-9EF3-D1D6922D0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0253" y="3645024"/>
            <a:ext cx="1800000" cy="1800000"/>
          </a:xfrm>
          <a:prstGeom prst="rect">
            <a:avLst/>
          </a:prstGeom>
        </p:spPr>
      </p:pic>
    </p:spTree>
    <p:extLst>
      <p:ext uri="{BB962C8B-B14F-4D97-AF65-F5344CB8AC3E}">
        <p14:creationId xmlns:p14="http://schemas.microsoft.com/office/powerpoint/2010/main" val="2879622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DC9DE0-AF2C-4321-BA1C-F3633CCDE10C}"/>
              </a:ext>
            </a:extLst>
          </p:cNvPr>
          <p:cNvSpPr/>
          <p:nvPr/>
        </p:nvSpPr>
        <p:spPr>
          <a:xfrm>
            <a:off x="7715190" y="4942594"/>
            <a:ext cx="3668019" cy="369332"/>
          </a:xfrm>
          <a:prstGeom prst="rect">
            <a:avLst/>
          </a:prstGeom>
        </p:spPr>
        <p:txBody>
          <a:bodyPr wrap="square">
            <a:spAutoFit/>
          </a:bodyPr>
          <a:lstStyle/>
          <a:p>
            <a:r>
              <a:rPr lang="lt-LT" dirty="0" err="1">
                <a:solidFill>
                  <a:schemeClr val="tx1">
                    <a:lumMod val="65000"/>
                    <a:lumOff val="35000"/>
                  </a:schemeClr>
                </a:solidFill>
                <a:latin typeface="Arial" panose="020B0604020202020204" pitchFamily="34" charset="0"/>
                <a:cs typeface="Arial" panose="020B0604020202020204" pitchFamily="34" charset="0"/>
              </a:rPr>
              <a:t>Fabric</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screens</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with</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metal</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frame</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DD48E36-6613-4452-B519-A1D19196D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802" y="1696854"/>
            <a:ext cx="3022758" cy="3100709"/>
          </a:xfrm>
          <a:prstGeom prst="rect">
            <a:avLst/>
          </a:prstGeom>
        </p:spPr>
      </p:pic>
      <p:sp>
        <p:nvSpPr>
          <p:cNvPr id="4" name="Rectangle 3">
            <a:extLst>
              <a:ext uri="{FF2B5EF4-FFF2-40B4-BE49-F238E27FC236}">
                <a16:creationId xmlns:a16="http://schemas.microsoft.com/office/drawing/2014/main" id="{E826BAE8-9F12-43D6-869F-48039669C4B4}"/>
              </a:ext>
            </a:extLst>
          </p:cNvPr>
          <p:cNvSpPr/>
          <p:nvPr/>
        </p:nvSpPr>
        <p:spPr>
          <a:xfrm>
            <a:off x="334963" y="539969"/>
            <a:ext cx="2736701" cy="584775"/>
          </a:xfrm>
          <a:prstGeom prst="rect">
            <a:avLst/>
          </a:prstGeom>
        </p:spPr>
        <p:txBody>
          <a:bodyPr wrap="square">
            <a:spAutoFit/>
          </a:bodyPr>
          <a:lstStyle/>
          <a:p>
            <a:r>
              <a:rPr lang="lt-LT" sz="3200" b="1" dirty="0" err="1">
                <a:solidFill>
                  <a:schemeClr val="tx1">
                    <a:lumMod val="65000"/>
                    <a:lumOff val="35000"/>
                  </a:schemeClr>
                </a:solidFill>
                <a:latin typeface="Arial" panose="020B0604020202020204" pitchFamily="34" charset="0"/>
                <a:cs typeface="Arial" panose="020B0604020202020204" pitchFamily="34" charset="0"/>
              </a:rPr>
              <a:t>Screens</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7060C94-BB21-4663-A482-A9C65B06CD08}"/>
              </a:ext>
            </a:extLst>
          </p:cNvPr>
          <p:cNvSpPr/>
          <p:nvPr/>
        </p:nvSpPr>
        <p:spPr>
          <a:xfrm>
            <a:off x="4194529" y="4937296"/>
            <a:ext cx="2933854" cy="369332"/>
          </a:xfrm>
          <a:prstGeom prst="rect">
            <a:avLst/>
          </a:prstGeom>
        </p:spPr>
        <p:txBody>
          <a:bodyPr wrap="square">
            <a:spAutoFit/>
          </a:bodyPr>
          <a:lstStyle/>
          <a:p>
            <a:pPr algn="ctr"/>
            <a:r>
              <a:rPr lang="lt-LT" dirty="0" err="1">
                <a:solidFill>
                  <a:schemeClr val="tx1">
                    <a:lumMod val="65000"/>
                    <a:lumOff val="35000"/>
                  </a:schemeClr>
                </a:solidFill>
                <a:latin typeface="Arial" panose="020B0604020202020204" pitchFamily="34" charset="0"/>
                <a:cs typeface="Arial" panose="020B0604020202020204" pitchFamily="34" charset="0"/>
              </a:rPr>
              <a:t>Fabric</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screens</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596C362-DB1E-4FF7-8736-F427C1EB70B4}"/>
              </a:ext>
            </a:extLst>
          </p:cNvPr>
          <p:cNvPicPr>
            <a:picLocks noChangeAspect="1"/>
          </p:cNvPicPr>
          <p:nvPr/>
        </p:nvPicPr>
        <p:blipFill rotWithShape="1">
          <a:blip r:embed="rId3">
            <a:extLst>
              <a:ext uri="{28A0092B-C50C-407E-A947-70E740481C1C}">
                <a14:useLocalDpi xmlns:a14="http://schemas.microsoft.com/office/drawing/2010/main" val="0"/>
              </a:ext>
            </a:extLst>
          </a:blip>
          <a:srcRect r="2941"/>
          <a:stretch/>
        </p:blipFill>
        <p:spPr>
          <a:xfrm>
            <a:off x="4212338" y="1696855"/>
            <a:ext cx="2933854" cy="3100709"/>
          </a:xfrm>
          <a:prstGeom prst="rect">
            <a:avLst/>
          </a:prstGeom>
        </p:spPr>
      </p:pic>
      <p:sp>
        <p:nvSpPr>
          <p:cNvPr id="25" name="Rectangle 24">
            <a:extLst>
              <a:ext uri="{FF2B5EF4-FFF2-40B4-BE49-F238E27FC236}">
                <a16:creationId xmlns:a16="http://schemas.microsoft.com/office/drawing/2014/main" id="{178287CA-FF84-4501-9238-62A450E5CBC5}"/>
              </a:ext>
            </a:extLst>
          </p:cNvPr>
          <p:cNvSpPr/>
          <p:nvPr/>
        </p:nvSpPr>
        <p:spPr>
          <a:xfrm>
            <a:off x="839416" y="4937296"/>
            <a:ext cx="3096344" cy="646331"/>
          </a:xfrm>
          <a:prstGeom prst="rect">
            <a:avLst/>
          </a:prstGeom>
        </p:spPr>
        <p:txBody>
          <a:bodyPr wrap="square">
            <a:spAutoFit/>
          </a:bodyPr>
          <a:lstStyle/>
          <a:p>
            <a:r>
              <a:rPr lang="lt-LT" dirty="0" err="1">
                <a:solidFill>
                  <a:schemeClr val="tx1">
                    <a:lumMod val="65000"/>
                    <a:lumOff val="35000"/>
                  </a:schemeClr>
                </a:solidFill>
                <a:latin typeface="Arial" panose="020B0604020202020204" pitchFamily="34" charset="0"/>
                <a:cs typeface="Arial" panose="020B0604020202020204" pitchFamily="34" charset="0"/>
              </a:rPr>
              <a:t>Plexiglas</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Perspex</a:t>
            </a:r>
            <a:r>
              <a:rPr lang="lt-LT" dirty="0">
                <a:solidFill>
                  <a:schemeClr val="tx1">
                    <a:lumMod val="65000"/>
                    <a:lumOff val="35000"/>
                  </a:schemeClr>
                </a:solidFill>
                <a:latin typeface="Arial" panose="020B0604020202020204" pitchFamily="34" charset="0"/>
                <a:cs typeface="Arial" panose="020B0604020202020204" pitchFamily="34" charset="0"/>
              </a:rPr>
              <a:t>) screens and </a:t>
            </a:r>
            <a:r>
              <a:rPr lang="lt-LT" dirty="0" err="1">
                <a:solidFill>
                  <a:schemeClr val="tx1">
                    <a:lumMod val="65000"/>
                    <a:lumOff val="35000"/>
                  </a:schemeClr>
                </a:solidFill>
                <a:latin typeface="Arial" panose="020B0604020202020204" pitchFamily="34" charset="0"/>
                <a:cs typeface="Arial" panose="020B0604020202020204" pitchFamily="34" charset="0"/>
              </a:rPr>
              <a:t>modesty</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panels</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6" y="1916832"/>
            <a:ext cx="2808312" cy="2880732"/>
          </a:xfrm>
          <a:prstGeom prst="rect">
            <a:avLst/>
          </a:prstGeom>
        </p:spPr>
      </p:pic>
    </p:spTree>
    <p:extLst>
      <p:ext uri="{BB962C8B-B14F-4D97-AF65-F5344CB8AC3E}">
        <p14:creationId xmlns:p14="http://schemas.microsoft.com/office/powerpoint/2010/main" val="420776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63285E-7607-40FA-A7B8-C8A5C7A284DF}"/>
              </a:ext>
            </a:extLst>
          </p:cNvPr>
          <p:cNvSpPr/>
          <p:nvPr/>
        </p:nvSpPr>
        <p:spPr>
          <a:xfrm>
            <a:off x="334963" y="539969"/>
            <a:ext cx="2736701" cy="584775"/>
          </a:xfrm>
          <a:prstGeom prst="rect">
            <a:avLst/>
          </a:prstGeom>
        </p:spPr>
        <p:txBody>
          <a:bodyPr wrap="square">
            <a:spAutoFit/>
          </a:bodyPr>
          <a:lstStyle/>
          <a:p>
            <a:r>
              <a:rPr lang="lt-LT" sz="3200" b="1" dirty="0" err="1">
                <a:solidFill>
                  <a:schemeClr val="tx1">
                    <a:lumMod val="65000"/>
                    <a:lumOff val="35000"/>
                  </a:schemeClr>
                </a:solidFill>
                <a:latin typeface="Arial" panose="020B0604020202020204" pitchFamily="34" charset="0"/>
                <a:cs typeface="Arial" panose="020B0604020202020204" pitchFamily="34" charset="0"/>
              </a:rPr>
              <a:t>Accessories</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78287CA-FF84-4501-9238-62A450E5CBC5}"/>
              </a:ext>
            </a:extLst>
          </p:cNvPr>
          <p:cNvSpPr/>
          <p:nvPr/>
        </p:nvSpPr>
        <p:spPr>
          <a:xfrm>
            <a:off x="2291990" y="3290786"/>
            <a:ext cx="2376264" cy="369332"/>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Power socket blocks</a:t>
            </a:r>
          </a:p>
        </p:txBody>
      </p:sp>
      <p:sp>
        <p:nvSpPr>
          <p:cNvPr id="11" name="Rectangle 10">
            <a:extLst>
              <a:ext uri="{FF2B5EF4-FFF2-40B4-BE49-F238E27FC236}">
                <a16:creationId xmlns:a16="http://schemas.microsoft.com/office/drawing/2014/main" id="{178287CA-FF84-4501-9238-62A450E5CBC5}"/>
              </a:ext>
            </a:extLst>
          </p:cNvPr>
          <p:cNvSpPr/>
          <p:nvPr/>
        </p:nvSpPr>
        <p:spPr>
          <a:xfrm>
            <a:off x="5533475" y="5801503"/>
            <a:ext cx="1673564" cy="369332"/>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Cable trays</a:t>
            </a:r>
          </a:p>
        </p:txBody>
      </p:sp>
      <p:sp>
        <p:nvSpPr>
          <p:cNvPr id="13" name="Rectangle 12">
            <a:extLst>
              <a:ext uri="{FF2B5EF4-FFF2-40B4-BE49-F238E27FC236}">
                <a16:creationId xmlns:a16="http://schemas.microsoft.com/office/drawing/2014/main" id="{178287CA-FF84-4501-9238-62A450E5CBC5}"/>
              </a:ext>
            </a:extLst>
          </p:cNvPr>
          <p:cNvSpPr/>
          <p:nvPr/>
        </p:nvSpPr>
        <p:spPr>
          <a:xfrm>
            <a:off x="5363650" y="3317424"/>
            <a:ext cx="1693428" cy="369332"/>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Cable clips</a:t>
            </a:r>
          </a:p>
        </p:txBody>
      </p:sp>
      <p:sp>
        <p:nvSpPr>
          <p:cNvPr id="17" name="Rectangle 16">
            <a:extLst>
              <a:ext uri="{FF2B5EF4-FFF2-40B4-BE49-F238E27FC236}">
                <a16:creationId xmlns:a16="http://schemas.microsoft.com/office/drawing/2014/main" id="{178287CA-FF84-4501-9238-62A450E5CBC5}"/>
              </a:ext>
            </a:extLst>
          </p:cNvPr>
          <p:cNvSpPr/>
          <p:nvPr/>
        </p:nvSpPr>
        <p:spPr>
          <a:xfrm>
            <a:off x="2934257" y="5812772"/>
            <a:ext cx="1584175" cy="369332"/>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Cable ducts</a:t>
            </a:r>
          </a:p>
        </p:txBody>
      </p:sp>
      <p:sp>
        <p:nvSpPr>
          <p:cNvPr id="18" name="Rectangle 17">
            <a:extLst>
              <a:ext uri="{FF2B5EF4-FFF2-40B4-BE49-F238E27FC236}">
                <a16:creationId xmlns:a16="http://schemas.microsoft.com/office/drawing/2014/main" id="{178287CA-FF84-4501-9238-62A450E5CBC5}"/>
              </a:ext>
            </a:extLst>
          </p:cNvPr>
          <p:cNvSpPr/>
          <p:nvPr/>
        </p:nvSpPr>
        <p:spPr>
          <a:xfrm>
            <a:off x="8122518" y="3317424"/>
            <a:ext cx="1840203" cy="369332"/>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Metal grommet</a:t>
            </a:r>
          </a:p>
        </p:txBody>
      </p:sp>
      <p:pic>
        <p:nvPicPr>
          <p:cNvPr id="14" name="Picture 13">
            <a:extLst>
              <a:ext uri="{FF2B5EF4-FFF2-40B4-BE49-F238E27FC236}">
                <a16:creationId xmlns:a16="http://schemas.microsoft.com/office/drawing/2014/main" id="{CCBF052F-52B3-42D2-8D00-3A1344C88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0029" y="1641959"/>
            <a:ext cx="2227281" cy="1603643"/>
          </a:xfrm>
          <a:prstGeom prst="rect">
            <a:avLst/>
          </a:prstGeom>
        </p:spPr>
      </p:pic>
      <p:pic>
        <p:nvPicPr>
          <p:cNvPr id="15" name="Picture 14">
            <a:extLst>
              <a:ext uri="{FF2B5EF4-FFF2-40B4-BE49-F238E27FC236}">
                <a16:creationId xmlns:a16="http://schemas.microsoft.com/office/drawing/2014/main" id="{84EB4AF5-BD2F-4F92-9E5B-D2D7B43F9B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599"/>
          <a:stretch/>
        </p:blipFill>
        <p:spPr>
          <a:xfrm>
            <a:off x="2537811" y="4262033"/>
            <a:ext cx="1884621" cy="1421019"/>
          </a:xfrm>
          <a:prstGeom prst="rect">
            <a:avLst/>
          </a:prstGeom>
        </p:spPr>
      </p:pic>
      <p:pic>
        <p:nvPicPr>
          <p:cNvPr id="19" name="Picture 18">
            <a:extLst>
              <a:ext uri="{FF2B5EF4-FFF2-40B4-BE49-F238E27FC236}">
                <a16:creationId xmlns:a16="http://schemas.microsoft.com/office/drawing/2014/main" id="{D3439B4E-1969-40BE-A39D-9EF38590D2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686" y="1489685"/>
            <a:ext cx="1770403" cy="1770403"/>
          </a:xfrm>
          <a:prstGeom prst="rect">
            <a:avLst/>
          </a:prstGeom>
        </p:spPr>
      </p:pic>
      <p:pic>
        <p:nvPicPr>
          <p:cNvPr id="20" name="Picture 19">
            <a:extLst>
              <a:ext uri="{FF2B5EF4-FFF2-40B4-BE49-F238E27FC236}">
                <a16:creationId xmlns:a16="http://schemas.microsoft.com/office/drawing/2014/main" id="{E715FB0F-166B-4D0E-B58E-A084C9EB6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650" y="4098877"/>
            <a:ext cx="1584175" cy="1584175"/>
          </a:xfrm>
          <a:prstGeom prst="rect">
            <a:avLst/>
          </a:prstGeom>
        </p:spPr>
      </p:pic>
      <p:pic>
        <p:nvPicPr>
          <p:cNvPr id="21" name="Picture 20">
            <a:extLst>
              <a:ext uri="{FF2B5EF4-FFF2-40B4-BE49-F238E27FC236}">
                <a16:creationId xmlns:a16="http://schemas.microsoft.com/office/drawing/2014/main" id="{F2926D98-55F6-4EFE-AD64-C0BB506CD8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868" y="1743485"/>
            <a:ext cx="1840203" cy="1324947"/>
          </a:xfrm>
          <a:prstGeom prst="rect">
            <a:avLst/>
          </a:prstGeom>
        </p:spPr>
      </p:pic>
      <p:pic>
        <p:nvPicPr>
          <p:cNvPr id="22" name="Picture 21">
            <a:extLst>
              <a:ext uri="{FF2B5EF4-FFF2-40B4-BE49-F238E27FC236}">
                <a16:creationId xmlns:a16="http://schemas.microsoft.com/office/drawing/2014/main" id="{323CC299-0317-4CC9-830C-733BD95AA6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791" t="-1" r="18697" b="4008"/>
          <a:stretch/>
        </p:blipFill>
        <p:spPr>
          <a:xfrm>
            <a:off x="8098198" y="4137647"/>
            <a:ext cx="1890600" cy="1633060"/>
          </a:xfrm>
          <a:prstGeom prst="rect">
            <a:avLst/>
          </a:prstGeom>
        </p:spPr>
      </p:pic>
      <p:sp>
        <p:nvSpPr>
          <p:cNvPr id="23" name="Rectangle 22">
            <a:extLst>
              <a:ext uri="{FF2B5EF4-FFF2-40B4-BE49-F238E27FC236}">
                <a16:creationId xmlns:a16="http://schemas.microsoft.com/office/drawing/2014/main" id="{145DF63F-595A-46CC-A417-83D627DF99DF}"/>
              </a:ext>
            </a:extLst>
          </p:cNvPr>
          <p:cNvSpPr/>
          <p:nvPr/>
        </p:nvSpPr>
        <p:spPr>
          <a:xfrm>
            <a:off x="8004984" y="5801503"/>
            <a:ext cx="2075269" cy="923330"/>
          </a:xfrm>
          <a:prstGeom prst="rect">
            <a:avLst/>
          </a:prstGeom>
        </p:spPr>
        <p:txBody>
          <a:bodyPr wrap="square">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Vertical cable tray (suitable only for central wood leg)</a:t>
            </a:r>
          </a:p>
        </p:txBody>
      </p:sp>
    </p:spTree>
    <p:extLst>
      <p:ext uri="{BB962C8B-B14F-4D97-AF65-F5344CB8AC3E}">
        <p14:creationId xmlns:p14="http://schemas.microsoft.com/office/powerpoint/2010/main" val="66075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065" y="1458095"/>
            <a:ext cx="12154936" cy="2977980"/>
            <a:chOff x="37065" y="1297458"/>
            <a:chExt cx="12154936" cy="297798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09" t="74701" r="-974" b="-678"/>
            <a:stretch/>
          </p:blipFill>
          <p:spPr>
            <a:xfrm>
              <a:off x="37065" y="1297458"/>
              <a:ext cx="12154936" cy="161295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09" t="74701" r="-974" b="3160"/>
            <a:stretch/>
          </p:blipFill>
          <p:spPr>
            <a:xfrm>
              <a:off x="37065" y="2900756"/>
              <a:ext cx="12154936" cy="1374682"/>
            </a:xfrm>
            <a:prstGeom prst="rect">
              <a:avLst/>
            </a:prstGeom>
          </p:spPr>
        </p:pic>
      </p:grpSp>
      <p:sp>
        <p:nvSpPr>
          <p:cNvPr id="3" name="Rectangle 2"/>
          <p:cNvSpPr/>
          <p:nvPr/>
        </p:nvSpPr>
        <p:spPr>
          <a:xfrm>
            <a:off x="4223791" y="1412776"/>
            <a:ext cx="360040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482" y="6072095"/>
            <a:ext cx="3158765" cy="293464"/>
          </a:xfrm>
          <a:prstGeom prst="rect">
            <a:avLst/>
          </a:prstGeom>
        </p:spPr>
      </p:pic>
      <p:sp>
        <p:nvSpPr>
          <p:cNvPr id="6" name="Rectangle 5"/>
          <p:cNvSpPr/>
          <p:nvPr/>
        </p:nvSpPr>
        <p:spPr>
          <a:xfrm>
            <a:off x="4875935" y="3071045"/>
            <a:ext cx="2808312" cy="461665"/>
          </a:xfrm>
          <a:prstGeom prst="rect">
            <a:avLst/>
          </a:prstGeom>
        </p:spPr>
        <p:txBody>
          <a:bodyPr wrap="square">
            <a:spAutoFit/>
          </a:bodyPr>
          <a:lstStyle/>
          <a:p>
            <a:r>
              <a:rPr lang="en-US" sz="2400" i="1" dirty="0">
                <a:solidFill>
                  <a:schemeClr val="tx1">
                    <a:lumMod val="65000"/>
                    <a:lumOff val="35000"/>
                  </a:schemeClr>
                </a:solidFill>
                <a:latin typeface="Arial" panose="020B0604020202020204" pitchFamily="34" charset="0"/>
                <a:cs typeface="Arial" panose="020B0604020202020204" pitchFamily="34" charset="0"/>
              </a:rPr>
              <a:t>Nature’s touch!</a:t>
            </a:r>
            <a:endParaRPr lang="lt-LT" sz="24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8"/>
          <p:cNvSpPr/>
          <p:nvPr/>
        </p:nvSpPr>
        <p:spPr>
          <a:xfrm>
            <a:off x="9192344" y="4973106"/>
            <a:ext cx="2746276" cy="1884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6FCB22-BCCC-4686-87E6-134DAD29FE5B}"/>
              </a:ext>
            </a:extLst>
          </p:cNvPr>
          <p:cNvSpPr/>
          <p:nvPr/>
        </p:nvSpPr>
        <p:spPr>
          <a:xfrm>
            <a:off x="4439816" y="2420888"/>
            <a:ext cx="3180501" cy="707886"/>
          </a:xfrm>
          <a:prstGeom prst="rect">
            <a:avLst/>
          </a:prstGeom>
        </p:spPr>
        <p:txBody>
          <a:bodyPr wrap="square">
            <a:spAutoFit/>
          </a:bodyPr>
          <a:lstStyle/>
          <a:p>
            <a:pPr algn="ctr"/>
            <a:r>
              <a:rPr lang="lt-LT" sz="4000" b="1" dirty="0">
                <a:solidFill>
                  <a:schemeClr val="tx1">
                    <a:lumMod val="65000"/>
                    <a:lumOff val="35000"/>
                  </a:schemeClr>
                </a:solidFill>
                <a:latin typeface="Arial" panose="020B0604020202020204" pitchFamily="34" charset="0"/>
                <a:cs typeface="Arial" panose="020B0604020202020204" pitchFamily="34" charset="0"/>
              </a:rPr>
              <a:t>NOVA </a:t>
            </a:r>
            <a:r>
              <a:rPr lang="lt-LT" sz="4000" b="1" dirty="0" err="1">
                <a:solidFill>
                  <a:schemeClr val="tx1">
                    <a:lumMod val="65000"/>
                    <a:lumOff val="35000"/>
                  </a:schemeClr>
                </a:solidFill>
                <a:latin typeface="Arial" panose="020B0604020202020204" pitchFamily="34" charset="0"/>
                <a:cs typeface="Arial" panose="020B0604020202020204" pitchFamily="34" charset="0"/>
              </a:rPr>
              <a:t>Wood</a:t>
            </a:r>
            <a:endParaRPr lang="en-US" sz="40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17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4963" y="980728"/>
            <a:ext cx="3240757" cy="2308324"/>
          </a:xfrm>
          <a:prstGeom prst="rect">
            <a:avLst/>
          </a:prstGeom>
        </p:spPr>
        <p:txBody>
          <a:bodyPr wrap="square">
            <a:spAutoFit/>
          </a:bodyPr>
          <a:lstStyle/>
          <a:p>
            <a:r>
              <a:rPr lang="lt-LT" sz="2400" dirty="0" err="1">
                <a:solidFill>
                  <a:schemeClr val="tx1">
                    <a:lumMod val="65000"/>
                    <a:lumOff val="35000"/>
                  </a:schemeClr>
                </a:solidFill>
                <a:latin typeface="Arial" panose="020B0604020202020204" pitchFamily="34" charset="0"/>
                <a:cs typeface="Arial" panose="020B0604020202020204" pitchFamily="34" charset="0"/>
              </a:rPr>
              <a:t>Desk</a:t>
            </a:r>
            <a:r>
              <a:rPr lang="en-US" sz="2400" dirty="0" err="1">
                <a:solidFill>
                  <a:schemeClr val="tx1">
                    <a:lumMod val="65000"/>
                    <a:lumOff val="35000"/>
                  </a:schemeClr>
                </a:solidFill>
                <a:latin typeface="Arial" panose="020B0604020202020204" pitchFamily="34" charset="0"/>
                <a:cs typeface="Arial" panose="020B0604020202020204" pitchFamily="34" charset="0"/>
              </a:rPr>
              <a:t>ing</a:t>
            </a:r>
            <a:r>
              <a:rPr lang="en-US" sz="2400" dirty="0">
                <a:solidFill>
                  <a:schemeClr val="tx1">
                    <a:lumMod val="65000"/>
                    <a:lumOff val="35000"/>
                  </a:schemeClr>
                </a:solidFill>
                <a:latin typeface="Arial" panose="020B0604020202020204" pitchFamily="34" charset="0"/>
                <a:cs typeface="Arial" panose="020B0604020202020204" pitchFamily="34" charset="0"/>
              </a:rPr>
              <a:t> system</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that</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a:solidFill>
                  <a:schemeClr val="tx1">
                    <a:lumMod val="65000"/>
                    <a:lumOff val="35000"/>
                  </a:schemeClr>
                </a:solidFill>
                <a:latin typeface="Arial" panose="020B0604020202020204" pitchFamily="34" charset="0"/>
                <a:cs typeface="Arial" panose="020B0604020202020204" pitchFamily="34" charset="0"/>
              </a:rPr>
              <a:t>gives your office a delicate sense of luxury and brings </a:t>
            </a:r>
            <a:r>
              <a:rPr lang="lt-LT" sz="2400" dirty="0" err="1">
                <a:solidFill>
                  <a:schemeClr val="tx1">
                    <a:lumMod val="65000"/>
                    <a:lumOff val="35000"/>
                  </a:schemeClr>
                </a:solidFill>
                <a:latin typeface="Arial" panose="020B0604020202020204" pitchFamily="34" charset="0"/>
                <a:cs typeface="Arial" panose="020B0604020202020204" pitchFamily="34" charset="0"/>
              </a:rPr>
              <a:t>you</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a:solidFill>
                  <a:schemeClr val="tx1">
                    <a:lumMod val="65000"/>
                    <a:lumOff val="35000"/>
                  </a:schemeClr>
                </a:solidFill>
                <a:latin typeface="Arial" panose="020B0604020202020204" pitchFamily="34" charset="0"/>
                <a:cs typeface="Arial" panose="020B0604020202020204" pitchFamily="34" charset="0"/>
              </a:rPr>
              <a:t>closer to nature and home</a:t>
            </a:r>
            <a:r>
              <a:rPr lang="lt-LT" sz="2400" dirty="0">
                <a:solidFill>
                  <a:schemeClr val="tx1">
                    <a:lumMod val="65000"/>
                    <a:lumOff val="35000"/>
                  </a:schemeClr>
                </a:solidFill>
                <a:latin typeface="Arial" panose="020B0604020202020204" pitchFamily="34" charset="0"/>
                <a:cs typeface="Arial" panose="020B0604020202020204" pitchFamily="34" charset="0"/>
              </a:rPr>
              <a:t> </a:t>
            </a:r>
            <a:r>
              <a:rPr lang="lt-LT" sz="2400" dirty="0" err="1">
                <a:solidFill>
                  <a:schemeClr val="tx1">
                    <a:lumMod val="65000"/>
                    <a:lumOff val="35000"/>
                  </a:schemeClr>
                </a:solidFill>
                <a:latin typeface="Arial" panose="020B0604020202020204" pitchFamily="34" charset="0"/>
                <a:cs typeface="Arial" panose="020B0604020202020204" pitchFamily="34" charset="0"/>
              </a:rPr>
              <a:t>atmosphere</a:t>
            </a:r>
            <a:r>
              <a:rPr lang="lt-LT" sz="2400" dirty="0">
                <a:solidFill>
                  <a:schemeClr val="tx1">
                    <a:lumMod val="65000"/>
                    <a:lumOff val="35000"/>
                  </a:schemeClr>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2AB11F48-A388-4867-BE0D-A7835B26E863}"/>
              </a:ext>
            </a:extLst>
          </p:cNvPr>
          <p:cNvPicPr>
            <a:picLocks noChangeAspect="1"/>
          </p:cNvPicPr>
          <p:nvPr/>
        </p:nvPicPr>
        <p:blipFill rotWithShape="1">
          <a:blip r:embed="rId2">
            <a:extLst>
              <a:ext uri="{28A0092B-C50C-407E-A947-70E740481C1C}">
                <a14:useLocalDpi xmlns:a14="http://schemas.microsoft.com/office/drawing/2010/main" val="0"/>
              </a:ext>
            </a:extLst>
          </a:blip>
          <a:srcRect l="3024" t="185" r="7272" b="-185"/>
          <a:stretch/>
        </p:blipFill>
        <p:spPr>
          <a:xfrm>
            <a:off x="3647728" y="0"/>
            <a:ext cx="8544272" cy="6858000"/>
          </a:xfrm>
          <a:prstGeom prst="rect">
            <a:avLst/>
          </a:prstGeom>
        </p:spPr>
      </p:pic>
    </p:spTree>
    <p:extLst>
      <p:ext uri="{BB962C8B-B14F-4D97-AF65-F5344CB8AC3E}">
        <p14:creationId xmlns:p14="http://schemas.microsoft.com/office/powerpoint/2010/main" val="281225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FD504-E838-436A-8639-676FCD79724E}"/>
              </a:ext>
            </a:extLst>
          </p:cNvPr>
          <p:cNvSpPr/>
          <p:nvPr/>
        </p:nvSpPr>
        <p:spPr>
          <a:xfrm>
            <a:off x="9120336" y="1556792"/>
            <a:ext cx="2808312" cy="3416320"/>
          </a:xfrm>
          <a:prstGeom prst="rect">
            <a:avLst/>
          </a:prstGeom>
        </p:spPr>
        <p:txBody>
          <a:bodyPr wrap="square">
            <a:spAutoFit/>
          </a:bodyPr>
          <a:lstStyle/>
          <a:p>
            <a:r>
              <a:rPr lang="en-US" sz="2400" dirty="0">
                <a:solidFill>
                  <a:schemeClr val="tx1">
                    <a:lumMod val="65000"/>
                    <a:lumOff val="35000"/>
                  </a:schemeClr>
                </a:solidFill>
                <a:latin typeface="Arial" panose="020B0604020202020204" pitchFamily="34" charset="0"/>
                <a:cs typeface="Arial" panose="020B0604020202020204" pitchFamily="34" charset="0"/>
              </a:rPr>
              <a:t>is suitable for arranging offices based on the open space concept including different zones for individual work, teamwork, meetings and leisure activities.</a:t>
            </a:r>
            <a:endParaRPr lang="en-US" sz="2400" dirty="0">
              <a:solidFill>
                <a:schemeClr val="tx1">
                  <a:lumMod val="65000"/>
                  <a:lumOff val="35000"/>
                </a:schemeClr>
              </a:solidFill>
            </a:endParaRPr>
          </a:p>
        </p:txBody>
      </p:sp>
      <p:sp>
        <p:nvSpPr>
          <p:cNvPr id="3" name="Rectangle 2">
            <a:extLst>
              <a:ext uri="{FF2B5EF4-FFF2-40B4-BE49-F238E27FC236}">
                <a16:creationId xmlns:a16="http://schemas.microsoft.com/office/drawing/2014/main" id="{07F819F5-9E63-4F36-BDC9-9C05F6145A8D}"/>
              </a:ext>
            </a:extLst>
          </p:cNvPr>
          <p:cNvSpPr/>
          <p:nvPr/>
        </p:nvSpPr>
        <p:spPr>
          <a:xfrm>
            <a:off x="9120336" y="908720"/>
            <a:ext cx="2683492" cy="584775"/>
          </a:xfrm>
          <a:prstGeom prst="rect">
            <a:avLst/>
          </a:prstGeom>
        </p:spPr>
        <p:txBody>
          <a:bodyPr wrap="none">
            <a:spAutoFit/>
          </a:bodyPr>
          <a:lstStyle/>
          <a:p>
            <a:r>
              <a:rPr lang="en-US" sz="3200" b="1" dirty="0">
                <a:solidFill>
                  <a:schemeClr val="tx1">
                    <a:lumMod val="65000"/>
                    <a:lumOff val="35000"/>
                  </a:schemeClr>
                </a:solidFill>
                <a:latin typeface="Arial" panose="020B0604020202020204" pitchFamily="34" charset="0"/>
                <a:cs typeface="Arial" panose="020B0604020202020204" pitchFamily="34" charset="0"/>
              </a:rPr>
              <a:t>NOVA Wood </a:t>
            </a:r>
            <a:endParaRPr lang="lt-LT" sz="3200" dirty="0"/>
          </a:p>
        </p:txBody>
      </p:sp>
      <p:pic>
        <p:nvPicPr>
          <p:cNvPr id="6" name="Picture 5">
            <a:extLst>
              <a:ext uri="{FF2B5EF4-FFF2-40B4-BE49-F238E27FC236}">
                <a16:creationId xmlns:a16="http://schemas.microsoft.com/office/drawing/2014/main" id="{5DE3C091-2F34-4682-A315-9179CBD92843}"/>
              </a:ext>
            </a:extLst>
          </p:cNvPr>
          <p:cNvPicPr>
            <a:picLocks noChangeAspect="1"/>
          </p:cNvPicPr>
          <p:nvPr/>
        </p:nvPicPr>
        <p:blipFill rotWithShape="1">
          <a:blip r:embed="rId2">
            <a:extLst>
              <a:ext uri="{28A0092B-C50C-407E-A947-70E740481C1C}">
                <a14:useLocalDpi xmlns:a14="http://schemas.microsoft.com/office/drawing/2010/main" val="0"/>
              </a:ext>
            </a:extLst>
          </a:blip>
          <a:srcRect l="-1" r="7538"/>
          <a:stretch/>
        </p:blipFill>
        <p:spPr>
          <a:xfrm>
            <a:off x="0" y="0"/>
            <a:ext cx="8832304" cy="6877716"/>
          </a:xfrm>
          <a:prstGeom prst="rect">
            <a:avLst/>
          </a:prstGeom>
        </p:spPr>
      </p:pic>
    </p:spTree>
    <p:extLst>
      <p:ext uri="{BB962C8B-B14F-4D97-AF65-F5344CB8AC3E}">
        <p14:creationId xmlns:p14="http://schemas.microsoft.com/office/powerpoint/2010/main" val="97164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DFA018-1438-4252-914E-6463B93A77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94" t="22765" r="21460" b="33197"/>
          <a:stretch/>
        </p:blipFill>
        <p:spPr>
          <a:xfrm>
            <a:off x="4483280" y="13942"/>
            <a:ext cx="7708720" cy="6844058"/>
          </a:xfrm>
          <a:prstGeom prst="rect">
            <a:avLst/>
          </a:prstGeom>
        </p:spPr>
      </p:pic>
      <p:pic>
        <p:nvPicPr>
          <p:cNvPr id="3" name="Picture 2">
            <a:extLst>
              <a:ext uri="{FF2B5EF4-FFF2-40B4-BE49-F238E27FC236}">
                <a16:creationId xmlns:a16="http://schemas.microsoft.com/office/drawing/2014/main" id="{B9192C69-9354-4AC3-A9D1-932AE519F2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908" y="4709918"/>
            <a:ext cx="2399724" cy="1712578"/>
          </a:xfrm>
          <a:prstGeom prst="rect">
            <a:avLst/>
          </a:prstGeom>
        </p:spPr>
      </p:pic>
      <p:sp>
        <p:nvSpPr>
          <p:cNvPr id="4" name="Rectangle 3">
            <a:extLst>
              <a:ext uri="{FF2B5EF4-FFF2-40B4-BE49-F238E27FC236}">
                <a16:creationId xmlns:a16="http://schemas.microsoft.com/office/drawing/2014/main" id="{5D423240-33F5-48CE-9EE1-744D5909500D}"/>
              </a:ext>
            </a:extLst>
          </p:cNvPr>
          <p:cNvSpPr/>
          <p:nvPr/>
        </p:nvSpPr>
        <p:spPr>
          <a:xfrm>
            <a:off x="263352" y="908720"/>
            <a:ext cx="4392488" cy="2062103"/>
          </a:xfrm>
          <a:prstGeom prst="rect">
            <a:avLst/>
          </a:prstGeom>
        </p:spPr>
        <p:txBody>
          <a:bodyPr wrap="square">
            <a:spAutoFit/>
          </a:bodyPr>
          <a:lstStyle/>
          <a:p>
            <a:r>
              <a:rPr lang="en-US" sz="3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NOVA Wood meeting table is a winner of the </a:t>
            </a:r>
            <a:r>
              <a:rPr lang="en-US" sz="320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Red Dot Award: Product Design</a:t>
            </a:r>
            <a:r>
              <a:rPr lang="en-US" sz="3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9818497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9506A0-0D82-4D3C-8C83-CB02AB9CE426}"/>
              </a:ext>
            </a:extLst>
          </p:cNvPr>
          <p:cNvSpPr txBox="1"/>
          <p:nvPr/>
        </p:nvSpPr>
        <p:spPr>
          <a:xfrm>
            <a:off x="263352" y="908720"/>
            <a:ext cx="3600400" cy="2062103"/>
          </a:xfrm>
          <a:prstGeom prst="rect">
            <a:avLst/>
          </a:prstGeom>
          <a:noFill/>
        </p:spPr>
        <p:txBody>
          <a:bodyPr wrap="square" rtlCol="0">
            <a:spAutoFit/>
          </a:bodyPr>
          <a:lstStyle/>
          <a:p>
            <a:r>
              <a:rPr lang="en-US" sz="3200" dirty="0">
                <a:solidFill>
                  <a:schemeClr val="tx1">
                    <a:lumMod val="65000"/>
                    <a:lumOff val="35000"/>
                  </a:schemeClr>
                </a:solidFill>
                <a:latin typeface="Arial" panose="020B0604020202020204" pitchFamily="34" charset="0"/>
              </a:rPr>
              <a:t>Solid ash w</a:t>
            </a:r>
            <a:r>
              <a:rPr lang="lt-LT" sz="3200" dirty="0">
                <a:solidFill>
                  <a:schemeClr val="tx1">
                    <a:lumMod val="65000"/>
                    <a:lumOff val="35000"/>
                  </a:schemeClr>
                </a:solidFill>
                <a:latin typeface="Arial" panose="020B0604020202020204" pitchFamily="34" charset="0"/>
              </a:rPr>
              <a:t>ood legs</a:t>
            </a:r>
            <a:r>
              <a:rPr lang="en-US" sz="3200" dirty="0">
                <a:solidFill>
                  <a:schemeClr val="tx1">
                    <a:lumMod val="65000"/>
                    <a:lumOff val="35000"/>
                  </a:schemeClr>
                </a:solidFill>
                <a:latin typeface="Arial" panose="020B0604020202020204" pitchFamily="34" charset="0"/>
              </a:rPr>
              <a:t> make every desk </a:t>
            </a:r>
            <a:r>
              <a:rPr lang="en-US" sz="3200" b="1" dirty="0" err="1">
                <a:solidFill>
                  <a:schemeClr val="tx1">
                    <a:lumMod val="65000"/>
                    <a:lumOff val="35000"/>
                  </a:schemeClr>
                </a:solidFill>
                <a:latin typeface="Arial" panose="020B0604020202020204" pitchFamily="34" charset="0"/>
              </a:rPr>
              <a:t>uniqu</a:t>
            </a:r>
            <a:r>
              <a:rPr lang="lt-LT" sz="3200" b="1" dirty="0">
                <a:solidFill>
                  <a:schemeClr val="tx1">
                    <a:lumMod val="65000"/>
                    <a:lumOff val="35000"/>
                  </a:schemeClr>
                </a:solidFill>
                <a:latin typeface="Arial" panose="020B0604020202020204" pitchFamily="34" charset="0"/>
              </a:rPr>
              <a:t>e</a:t>
            </a:r>
            <a:endParaRPr lang="en-US" sz="3200" b="1" dirty="0">
              <a:solidFill>
                <a:schemeClr val="tx1">
                  <a:lumMod val="65000"/>
                  <a:lumOff val="35000"/>
                </a:schemeClr>
              </a:solidFill>
              <a:latin typeface="Arial" panose="020B0604020202020204" pitchFamily="34" charset="0"/>
            </a:endParaRPr>
          </a:p>
          <a:p>
            <a:endParaRPr lang="lt-LT" sz="3200" dirty="0">
              <a:solidFill>
                <a:schemeClr val="tx1">
                  <a:lumMod val="65000"/>
                  <a:lumOff val="35000"/>
                </a:schemeClr>
              </a:solidFill>
              <a:latin typeface="Arial" panose="020B0604020202020204" pitchFamily="34" charset="0"/>
            </a:endParaRPr>
          </a:p>
        </p:txBody>
      </p:sp>
      <p:pic>
        <p:nvPicPr>
          <p:cNvPr id="4" name="Picture 3">
            <a:extLst>
              <a:ext uri="{FF2B5EF4-FFF2-40B4-BE49-F238E27FC236}">
                <a16:creationId xmlns:a16="http://schemas.microsoft.com/office/drawing/2014/main" id="{65260DA9-90C7-41B7-8438-DBF2A16881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021" b="5325"/>
          <a:stretch/>
        </p:blipFill>
        <p:spPr>
          <a:xfrm>
            <a:off x="5087888" y="0"/>
            <a:ext cx="7104112" cy="6858000"/>
          </a:xfrm>
          <a:prstGeom prst="rect">
            <a:avLst/>
          </a:prstGeom>
        </p:spPr>
      </p:pic>
    </p:spTree>
    <p:extLst>
      <p:ext uri="{BB962C8B-B14F-4D97-AF65-F5344CB8AC3E}">
        <p14:creationId xmlns:p14="http://schemas.microsoft.com/office/powerpoint/2010/main" val="278291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7A2A936-2D19-4573-9B69-49041BAFBCBC}"/>
              </a:ext>
            </a:extLst>
          </p:cNvPr>
          <p:cNvPicPr>
            <a:picLocks noChangeAspect="1"/>
          </p:cNvPicPr>
          <p:nvPr/>
        </p:nvPicPr>
        <p:blipFill rotWithShape="1">
          <a:blip r:embed="rId2">
            <a:extLst>
              <a:ext uri="{28A0092B-C50C-407E-A947-70E740481C1C}">
                <a14:useLocalDpi xmlns:a14="http://schemas.microsoft.com/office/drawing/2010/main" val="0"/>
              </a:ext>
            </a:extLst>
          </a:blip>
          <a:srcRect t="10407"/>
          <a:stretch/>
        </p:blipFill>
        <p:spPr>
          <a:xfrm>
            <a:off x="5015881" y="0"/>
            <a:ext cx="7176120" cy="6858000"/>
          </a:xfrm>
          <a:prstGeom prst="rect">
            <a:avLst/>
          </a:prstGeom>
        </p:spPr>
      </p:pic>
      <p:sp>
        <p:nvSpPr>
          <p:cNvPr id="13" name="Rectangle 12">
            <a:extLst>
              <a:ext uri="{FF2B5EF4-FFF2-40B4-BE49-F238E27FC236}">
                <a16:creationId xmlns:a16="http://schemas.microsoft.com/office/drawing/2014/main" id="{7301C8BA-D784-411D-8FD6-0AB71F840541}"/>
              </a:ext>
            </a:extLst>
          </p:cNvPr>
          <p:cNvSpPr/>
          <p:nvPr/>
        </p:nvSpPr>
        <p:spPr>
          <a:xfrm>
            <a:off x="334963" y="6186071"/>
            <a:ext cx="5951538" cy="338554"/>
          </a:xfrm>
          <a:prstGeom prst="rect">
            <a:avLst/>
          </a:prstGeom>
        </p:spPr>
        <p:txBody>
          <a:bodyPr wrap="square">
            <a:spAutoFit/>
          </a:bodyPr>
          <a:lstStyle/>
          <a:p>
            <a:pPr algn="just"/>
            <a:r>
              <a:rPr lang="en-US" sz="1600" b="1" dirty="0">
                <a:solidFill>
                  <a:schemeClr val="tx1">
                    <a:lumMod val="65000"/>
                    <a:lumOff val="35000"/>
                  </a:schemeClr>
                </a:solidFill>
                <a:latin typeface="Arial" panose="020B0604020202020204" pitchFamily="34" charset="0"/>
                <a:cs typeface="Arial" panose="020B0604020202020204" pitchFamily="34" charset="0"/>
              </a:rPr>
              <a:t>Note: </a:t>
            </a:r>
            <a:r>
              <a:rPr lang="en-US" sz="1600" dirty="0">
                <a:solidFill>
                  <a:schemeClr val="tx1">
                    <a:lumMod val="65000"/>
                    <a:lumOff val="35000"/>
                  </a:schemeClr>
                </a:solidFill>
                <a:latin typeface="Arial" panose="020B0604020202020204" pitchFamily="34" charset="0"/>
                <a:cs typeface="Arial" panose="020B0604020202020204" pitchFamily="34" charset="0"/>
              </a:rPr>
              <a:t>wood is sensitive to sunlight and temperature changes.</a:t>
            </a:r>
          </a:p>
        </p:txBody>
      </p:sp>
      <p:sp>
        <p:nvSpPr>
          <p:cNvPr id="6" name="Rectangle 5">
            <a:extLst>
              <a:ext uri="{FF2B5EF4-FFF2-40B4-BE49-F238E27FC236}">
                <a16:creationId xmlns:a16="http://schemas.microsoft.com/office/drawing/2014/main" id="{D90557D8-6E21-4884-B7EF-B975984B233F}"/>
              </a:ext>
            </a:extLst>
          </p:cNvPr>
          <p:cNvSpPr/>
          <p:nvPr/>
        </p:nvSpPr>
        <p:spPr>
          <a:xfrm>
            <a:off x="335360" y="1556792"/>
            <a:ext cx="5546021" cy="830997"/>
          </a:xfrm>
          <a:prstGeom prst="rect">
            <a:avLst/>
          </a:prstGeom>
        </p:spPr>
        <p:txBody>
          <a:bodyPr wrap="square">
            <a:spAutoFit/>
          </a:bodyPr>
          <a:lstStyle/>
          <a:p>
            <a:pPr algn="just"/>
            <a:r>
              <a:rPr lang="en-GB" sz="2400" dirty="0">
                <a:solidFill>
                  <a:schemeClr val="tx1">
                    <a:lumMod val="65000"/>
                    <a:lumOff val="35000"/>
                  </a:schemeClr>
                </a:solidFill>
                <a:latin typeface="Arial" panose="020B0604020202020204" pitchFamily="34" charset="0"/>
                <a:cs typeface="Arial" panose="020B0604020202020204" pitchFamily="34" charset="0"/>
              </a:rPr>
              <a:t>Tree’s texture and wide growth rings create a distinctive pattern. </a:t>
            </a:r>
          </a:p>
        </p:txBody>
      </p:sp>
      <p:sp>
        <p:nvSpPr>
          <p:cNvPr id="14" name="Rectangle 13">
            <a:extLst>
              <a:ext uri="{FF2B5EF4-FFF2-40B4-BE49-F238E27FC236}">
                <a16:creationId xmlns:a16="http://schemas.microsoft.com/office/drawing/2014/main" id="{E289D66A-0755-43AE-8A33-008F4CE265F5}"/>
              </a:ext>
            </a:extLst>
          </p:cNvPr>
          <p:cNvSpPr/>
          <p:nvPr/>
        </p:nvSpPr>
        <p:spPr>
          <a:xfrm>
            <a:off x="335360" y="2708920"/>
            <a:ext cx="5762045" cy="830997"/>
          </a:xfrm>
          <a:prstGeom prst="rect">
            <a:avLst/>
          </a:prstGeom>
        </p:spPr>
        <p:txBody>
          <a:bodyPr wrap="square">
            <a:spAutoFit/>
          </a:bodyPr>
          <a:lstStyle/>
          <a:p>
            <a:pPr algn="just"/>
            <a:r>
              <a:rPr lang="en-GB" sz="2400" dirty="0">
                <a:solidFill>
                  <a:schemeClr val="tx1">
                    <a:lumMod val="65000"/>
                    <a:lumOff val="35000"/>
                  </a:schemeClr>
                </a:solidFill>
                <a:latin typeface="Arial" panose="020B0604020202020204" pitchFamily="34" charset="0"/>
                <a:cs typeface="Arial" panose="020B0604020202020204" pitchFamily="34" charset="0"/>
              </a:rPr>
              <a:t>Stained and lacquered wood reveals the pattern even more.</a:t>
            </a:r>
            <a:endParaRPr lang="lt-LT"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07321FA-BA5B-4800-8BC2-C842967FC803}"/>
              </a:ext>
            </a:extLst>
          </p:cNvPr>
          <p:cNvSpPr/>
          <p:nvPr/>
        </p:nvSpPr>
        <p:spPr>
          <a:xfrm>
            <a:off x="335361" y="3861048"/>
            <a:ext cx="4249877" cy="864096"/>
          </a:xfrm>
          <a:prstGeom prst="rect">
            <a:avLst/>
          </a:prstGeom>
        </p:spPr>
        <p:txBody>
          <a:bodyPr wrap="square">
            <a:spAutoFit/>
          </a:bodyPr>
          <a:lstStyle/>
          <a:p>
            <a:pPr algn="just"/>
            <a:r>
              <a:rPr lang="lt-LT" sz="2400" dirty="0">
                <a:solidFill>
                  <a:schemeClr val="tx1">
                    <a:lumMod val="65000"/>
                    <a:lumOff val="35000"/>
                  </a:schemeClr>
                </a:solidFill>
                <a:latin typeface="Arial" panose="020B0604020202020204" pitchFamily="34" charset="0"/>
                <a:cs typeface="Arial" panose="020B0604020202020204" pitchFamily="34" charset="0"/>
              </a:rPr>
              <a:t>Natural wood t</a:t>
            </a:r>
            <a:r>
              <a:rPr lang="en-GB" sz="2400" dirty="0">
                <a:solidFill>
                  <a:schemeClr val="tx1">
                    <a:lumMod val="65000"/>
                    <a:lumOff val="35000"/>
                  </a:schemeClr>
                </a:solidFill>
                <a:latin typeface="Arial" panose="020B0604020202020204" pitchFamily="34" charset="0"/>
                <a:cs typeface="Arial" panose="020B0604020202020204" pitchFamily="34" charset="0"/>
              </a:rPr>
              <a:t>ends to change colour over time</a:t>
            </a:r>
            <a:r>
              <a:rPr lang="lt-LT" sz="2400" dirty="0">
                <a:solidFill>
                  <a:schemeClr val="tx1">
                    <a:lumMod val="65000"/>
                    <a:lumOff val="35000"/>
                  </a:schemeClr>
                </a:solidFill>
                <a:latin typeface="Arial" panose="020B0604020202020204" pitchFamily="34" charset="0"/>
                <a:cs typeface="Arial" panose="020B0604020202020204" pitchFamily="34" charset="0"/>
              </a:rPr>
              <a:t>.</a:t>
            </a:r>
            <a:endParaRPr lang="en-GB" sz="2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52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10A321-2ED5-41D3-9888-944C57DB260C}"/>
              </a:ext>
            </a:extLst>
          </p:cNvPr>
          <p:cNvPicPr>
            <a:picLocks noChangeAspect="1"/>
          </p:cNvPicPr>
          <p:nvPr/>
        </p:nvPicPr>
        <p:blipFill rotWithShape="1">
          <a:blip r:embed="rId2">
            <a:extLst>
              <a:ext uri="{28A0092B-C50C-407E-A947-70E740481C1C}">
                <a14:useLocalDpi xmlns:a14="http://schemas.microsoft.com/office/drawing/2010/main" val="0"/>
              </a:ext>
            </a:extLst>
          </a:blip>
          <a:srcRect r="7049" b="11464"/>
          <a:stretch/>
        </p:blipFill>
        <p:spPr>
          <a:xfrm>
            <a:off x="4943872" y="0"/>
            <a:ext cx="6840760" cy="6515842"/>
          </a:xfrm>
          <a:prstGeom prst="rect">
            <a:avLst/>
          </a:prstGeom>
        </p:spPr>
      </p:pic>
      <p:sp>
        <p:nvSpPr>
          <p:cNvPr id="7" name="Rectangle 6">
            <a:extLst>
              <a:ext uri="{FF2B5EF4-FFF2-40B4-BE49-F238E27FC236}">
                <a16:creationId xmlns:a16="http://schemas.microsoft.com/office/drawing/2014/main" id="{D5AF1572-DDCE-4810-976F-DE0E0F47E24E}"/>
              </a:ext>
            </a:extLst>
          </p:cNvPr>
          <p:cNvSpPr/>
          <p:nvPr/>
        </p:nvSpPr>
        <p:spPr>
          <a:xfrm>
            <a:off x="303391" y="836712"/>
            <a:ext cx="4552849" cy="584775"/>
          </a:xfrm>
          <a:prstGeom prst="rect">
            <a:avLst/>
          </a:prstGeom>
        </p:spPr>
        <p:txBody>
          <a:bodyPr wrap="none">
            <a:spAutoFit/>
          </a:bodyPr>
          <a:lstStyle/>
          <a:p>
            <a:r>
              <a:rPr lang="lt-LT" sz="3200" b="1" dirty="0" err="1">
                <a:solidFill>
                  <a:schemeClr val="tx1">
                    <a:lumMod val="65000"/>
                    <a:lumOff val="35000"/>
                  </a:schemeClr>
                </a:solidFill>
                <a:latin typeface="Arial" panose="020B0604020202020204" pitchFamily="34" charset="0"/>
                <a:cs typeface="Arial" panose="020B0604020202020204" pitchFamily="34" charset="0"/>
              </a:rPr>
              <a:t>Adjustable</a:t>
            </a:r>
            <a:r>
              <a:rPr lang="lt-LT" sz="3200" b="1" dirty="0">
                <a:solidFill>
                  <a:schemeClr val="tx1">
                    <a:lumMod val="65000"/>
                    <a:lumOff val="35000"/>
                  </a:schemeClr>
                </a:solidFill>
                <a:latin typeface="Arial" panose="020B0604020202020204" pitchFamily="34" charset="0"/>
                <a:cs typeface="Arial" panose="020B0604020202020204" pitchFamily="34" charset="0"/>
              </a:rPr>
              <a:t> </a:t>
            </a:r>
            <a:r>
              <a:rPr lang="lt-LT" sz="3200" b="1" dirty="0" err="1">
                <a:solidFill>
                  <a:schemeClr val="tx1">
                    <a:lumMod val="65000"/>
                    <a:lumOff val="35000"/>
                  </a:schemeClr>
                </a:solidFill>
                <a:latin typeface="Arial" panose="020B0604020202020204" pitchFamily="34" charset="0"/>
                <a:cs typeface="Arial" panose="020B0604020202020204" pitchFamily="34" charset="0"/>
              </a:rPr>
              <a:t>legs</a:t>
            </a:r>
            <a:r>
              <a:rPr lang="lt-LT" sz="3200" b="1" dirty="0">
                <a:solidFill>
                  <a:schemeClr val="tx1">
                    <a:lumMod val="65000"/>
                    <a:lumOff val="35000"/>
                  </a:schemeClr>
                </a:solidFill>
                <a:latin typeface="Arial" panose="020B0604020202020204" pitchFamily="34" charset="0"/>
                <a:cs typeface="Arial" panose="020B0604020202020204" pitchFamily="34" charset="0"/>
              </a:rPr>
              <a:t> </a:t>
            </a:r>
            <a:r>
              <a:rPr lang="lt-LT" sz="3200" b="1" dirty="0" err="1">
                <a:solidFill>
                  <a:schemeClr val="tx1">
                    <a:lumMod val="65000"/>
                    <a:lumOff val="35000"/>
                  </a:schemeClr>
                </a:solidFill>
                <a:latin typeface="Arial" panose="020B0604020202020204" pitchFamily="34" charset="0"/>
                <a:cs typeface="Arial" panose="020B0604020202020204" pitchFamily="34" charset="0"/>
              </a:rPr>
              <a:t>height</a:t>
            </a:r>
            <a:endParaRPr lang="lt-LT"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BA547B-0366-44B5-86B9-CAF18097BEF4}"/>
              </a:ext>
            </a:extLst>
          </p:cNvPr>
          <p:cNvSpPr/>
          <p:nvPr/>
        </p:nvSpPr>
        <p:spPr>
          <a:xfrm>
            <a:off x="303391" y="1484784"/>
            <a:ext cx="5000521" cy="1938992"/>
          </a:xfrm>
          <a:prstGeom prst="rect">
            <a:avLst/>
          </a:prstGeom>
        </p:spPr>
        <p:txBody>
          <a:bodyPr wrap="square">
            <a:spAutoFit/>
          </a:bodyPr>
          <a:lstStyle/>
          <a:p>
            <a:r>
              <a:rPr lang="en-GB" sz="2400" dirty="0">
                <a:solidFill>
                  <a:srgbClr val="5B5C5E"/>
                </a:solidFill>
                <a:latin typeface="Arial" panose="020B0604020202020204" pitchFamily="34" charset="0"/>
                <a:cs typeface="Arial" panose="020B0604020202020204" pitchFamily="34" charset="0"/>
              </a:rPr>
              <a:t>All tables have plastic </a:t>
            </a:r>
            <a:r>
              <a:rPr lang="lt-LT" sz="2400" dirty="0" err="1">
                <a:solidFill>
                  <a:srgbClr val="5B5C5E"/>
                </a:solidFill>
                <a:latin typeface="Arial" panose="020B0604020202020204" pitchFamily="34" charset="0"/>
                <a:cs typeface="Arial" panose="020B0604020202020204" pitchFamily="34" charset="0"/>
              </a:rPr>
              <a:t>adjustable</a:t>
            </a:r>
            <a:r>
              <a:rPr lang="lt-LT" sz="2400" dirty="0">
                <a:solidFill>
                  <a:srgbClr val="5B5C5E"/>
                </a:solidFill>
                <a:latin typeface="Arial" panose="020B0604020202020204" pitchFamily="34" charset="0"/>
                <a:cs typeface="Arial" panose="020B0604020202020204" pitchFamily="34" charset="0"/>
              </a:rPr>
              <a:t> </a:t>
            </a:r>
            <a:r>
              <a:rPr lang="lt-LT" sz="2400" dirty="0" err="1">
                <a:solidFill>
                  <a:srgbClr val="5B5C5E"/>
                </a:solidFill>
                <a:latin typeface="Arial" panose="020B0604020202020204" pitchFamily="34" charset="0"/>
                <a:cs typeface="Arial" panose="020B0604020202020204" pitchFamily="34" charset="0"/>
              </a:rPr>
              <a:t>gliders</a:t>
            </a:r>
            <a:r>
              <a:rPr lang="lt-LT" sz="2400" dirty="0">
                <a:solidFill>
                  <a:srgbClr val="5B5C5E"/>
                </a:solidFill>
                <a:latin typeface="Arial" panose="020B0604020202020204" pitchFamily="34" charset="0"/>
                <a:cs typeface="Arial" panose="020B0604020202020204" pitchFamily="34" charset="0"/>
              </a:rPr>
              <a:t> </a:t>
            </a:r>
            <a:r>
              <a:rPr lang="en-GB" sz="2400" dirty="0">
                <a:solidFill>
                  <a:srgbClr val="5B5C5E"/>
                </a:solidFill>
                <a:latin typeface="Arial" panose="020B0604020202020204" pitchFamily="34" charset="0"/>
                <a:cs typeface="Arial" panose="020B0604020202020204" pitchFamily="34" charset="0"/>
              </a:rPr>
              <a:t>you won‘t even notice. It enables you to adjust the height in the range of 10 mm. Useful </a:t>
            </a:r>
            <a:r>
              <a:rPr lang="en-GB" sz="2400" dirty="0" err="1">
                <a:solidFill>
                  <a:srgbClr val="5B5C5E"/>
                </a:solidFill>
                <a:latin typeface="Arial" panose="020B0604020202020204" pitchFamily="34" charset="0"/>
                <a:cs typeface="Arial" panose="020B0604020202020204" pitchFamily="34" charset="0"/>
              </a:rPr>
              <a:t>especia</a:t>
            </a:r>
            <a:r>
              <a:rPr lang="lt-LT" sz="2400" dirty="0">
                <a:solidFill>
                  <a:srgbClr val="5B5C5E"/>
                </a:solidFill>
                <a:latin typeface="Arial" panose="020B0604020202020204" pitchFamily="34" charset="0"/>
                <a:cs typeface="Arial" panose="020B0604020202020204" pitchFamily="34" charset="0"/>
              </a:rPr>
              <a:t>l</a:t>
            </a:r>
            <a:r>
              <a:rPr lang="en-GB" sz="2400" dirty="0" err="1">
                <a:solidFill>
                  <a:srgbClr val="5B5C5E"/>
                </a:solidFill>
                <a:latin typeface="Arial" panose="020B0604020202020204" pitchFamily="34" charset="0"/>
                <a:cs typeface="Arial" panose="020B0604020202020204" pitchFamily="34" charset="0"/>
              </a:rPr>
              <a:t>ly</a:t>
            </a:r>
            <a:r>
              <a:rPr lang="en-GB" sz="2400" dirty="0">
                <a:solidFill>
                  <a:srgbClr val="5B5C5E"/>
                </a:solidFill>
                <a:latin typeface="Arial" panose="020B0604020202020204" pitchFamily="34" charset="0"/>
                <a:cs typeface="Arial" panose="020B0604020202020204" pitchFamily="34" charset="0"/>
              </a:rPr>
              <a:t> </a:t>
            </a:r>
            <a:r>
              <a:rPr lang="lt-LT" sz="2400" dirty="0" err="1">
                <a:solidFill>
                  <a:srgbClr val="5B5C5E"/>
                </a:solidFill>
                <a:latin typeface="Arial" panose="020B0604020202020204" pitchFamily="34" charset="0"/>
                <a:cs typeface="Arial" panose="020B0604020202020204" pitchFamily="34" charset="0"/>
              </a:rPr>
              <a:t>on</a:t>
            </a:r>
            <a:r>
              <a:rPr lang="lt-LT" sz="2400" dirty="0">
                <a:solidFill>
                  <a:srgbClr val="5B5C5E"/>
                </a:solidFill>
                <a:latin typeface="Arial" panose="020B0604020202020204" pitchFamily="34" charset="0"/>
                <a:cs typeface="Arial" panose="020B0604020202020204" pitchFamily="34" charset="0"/>
              </a:rPr>
              <a:t> </a:t>
            </a:r>
            <a:r>
              <a:rPr lang="en-GB" sz="2400" dirty="0">
                <a:solidFill>
                  <a:srgbClr val="5B5C5E"/>
                </a:solidFill>
                <a:latin typeface="Arial" panose="020B0604020202020204" pitchFamily="34" charset="0"/>
                <a:cs typeface="Arial" panose="020B0604020202020204" pitchFamily="34" charset="0"/>
              </a:rPr>
              <a:t>uneven surfaces.</a:t>
            </a:r>
          </a:p>
        </p:txBody>
      </p:sp>
    </p:spTree>
    <p:extLst>
      <p:ext uri="{BB962C8B-B14F-4D97-AF65-F5344CB8AC3E}">
        <p14:creationId xmlns:p14="http://schemas.microsoft.com/office/powerpoint/2010/main" val="418534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BDE25D-B650-4969-BB7C-439BF18ED039}"/>
              </a:ext>
            </a:extLst>
          </p:cNvPr>
          <p:cNvSpPr txBox="1"/>
          <p:nvPr/>
        </p:nvSpPr>
        <p:spPr>
          <a:xfrm>
            <a:off x="263352" y="548680"/>
            <a:ext cx="11233248" cy="523220"/>
          </a:xfrm>
          <a:prstGeom prst="rect">
            <a:avLst/>
          </a:prstGeom>
          <a:noFill/>
        </p:spPr>
        <p:txBody>
          <a:bodyPr wrap="square" rtlCol="0">
            <a:spAutoFit/>
          </a:bodyPr>
          <a:lstStyle/>
          <a:p>
            <a:r>
              <a:rPr lang="en-US" sz="2800" b="1" dirty="0">
                <a:solidFill>
                  <a:schemeClr val="tx1">
                    <a:lumMod val="65000"/>
                    <a:lumOff val="35000"/>
                  </a:schemeClr>
                </a:solidFill>
                <a:latin typeface="Arial" panose="020B0604020202020204" pitchFamily="34" charset="0"/>
                <a:cs typeface="Arial" panose="020B0604020202020204" pitchFamily="34" charset="0"/>
              </a:rPr>
              <a:t>Various desktop types and</a:t>
            </a:r>
            <a:r>
              <a:rPr lang="lt-LT" sz="2800" b="1" dirty="0">
                <a:solidFill>
                  <a:schemeClr val="tx1">
                    <a:lumMod val="65000"/>
                    <a:lumOff val="35000"/>
                  </a:schemeClr>
                </a:solidFill>
                <a:latin typeface="Arial" panose="020B0604020202020204" pitchFamily="34" charset="0"/>
                <a:cs typeface="Arial" panose="020B0604020202020204" pitchFamily="34" charset="0"/>
              </a:rPr>
              <a:t> </a:t>
            </a:r>
            <a:r>
              <a:rPr lang="en-US" sz="2800" b="1" dirty="0">
                <a:solidFill>
                  <a:schemeClr val="tx1">
                    <a:lumMod val="65000"/>
                    <a:lumOff val="35000"/>
                  </a:schemeClr>
                </a:solidFill>
                <a:latin typeface="Arial" panose="020B0604020202020204" pitchFamily="34" charset="0"/>
                <a:cs typeface="Arial" panose="020B0604020202020204" pitchFamily="34" charset="0"/>
              </a:rPr>
              <a:t>textures for subtle combinations </a:t>
            </a:r>
          </a:p>
        </p:txBody>
      </p:sp>
      <p:sp>
        <p:nvSpPr>
          <p:cNvPr id="10" name="Rectangle 9">
            <a:extLst>
              <a:ext uri="{FF2B5EF4-FFF2-40B4-BE49-F238E27FC236}">
                <a16:creationId xmlns:a16="http://schemas.microsoft.com/office/drawing/2014/main" id="{8BDA40AA-FE2F-44EA-BFFF-0EBEE0135677}"/>
              </a:ext>
            </a:extLst>
          </p:cNvPr>
          <p:cNvSpPr/>
          <p:nvPr/>
        </p:nvSpPr>
        <p:spPr>
          <a:xfrm>
            <a:off x="334332" y="1545274"/>
            <a:ext cx="3240757" cy="369332"/>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Melamine </a:t>
            </a:r>
            <a:r>
              <a:rPr lang="lt-LT" dirty="0" err="1">
                <a:solidFill>
                  <a:schemeClr val="tx1">
                    <a:lumMod val="65000"/>
                    <a:lumOff val="35000"/>
                  </a:schemeClr>
                </a:solidFill>
                <a:latin typeface="Arial" panose="020B0604020202020204" pitchFamily="34" charset="0"/>
                <a:cs typeface="Arial" panose="020B0604020202020204" pitchFamily="34" charset="0"/>
              </a:rPr>
              <a:t>with</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en-US" dirty="0">
                <a:solidFill>
                  <a:schemeClr val="tx1">
                    <a:lumMod val="65000"/>
                    <a:lumOff val="35000"/>
                  </a:schemeClr>
                </a:solidFill>
                <a:latin typeface="Arial" panose="020B0604020202020204" pitchFamily="34" charset="0"/>
                <a:cs typeface="Arial" panose="020B0604020202020204" pitchFamily="34" charset="0"/>
              </a:rPr>
              <a:t>ABS</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edg</a:t>
            </a:r>
            <a:r>
              <a:rPr lang="en-US" dirty="0" err="1">
                <a:solidFill>
                  <a:schemeClr val="tx1">
                    <a:lumMod val="65000"/>
                    <a:lumOff val="35000"/>
                  </a:schemeClr>
                </a:solidFill>
                <a:latin typeface="Arial" panose="020B0604020202020204" pitchFamily="34" charset="0"/>
                <a:cs typeface="Arial" panose="020B0604020202020204" pitchFamily="34" charset="0"/>
              </a:rPr>
              <a:t>ing</a:t>
            </a:r>
            <a:r>
              <a:rPr lang="lt-LT"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CE80B1F5-FA25-4E87-B027-870E3F5B1DA0}"/>
              </a:ext>
            </a:extLst>
          </p:cNvPr>
          <p:cNvSpPr/>
          <p:nvPr/>
        </p:nvSpPr>
        <p:spPr>
          <a:xfrm>
            <a:off x="318401" y="3403912"/>
            <a:ext cx="3456781" cy="646331"/>
          </a:xfrm>
          <a:prstGeom prst="rect">
            <a:avLst/>
          </a:prstGeom>
        </p:spPr>
        <p:txBody>
          <a:bodyPr wrap="square">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HPL</a:t>
            </a:r>
            <a:r>
              <a:rPr lang="en-US" dirty="0">
                <a:solidFill>
                  <a:schemeClr val="tx1">
                    <a:lumMod val="65000"/>
                    <a:lumOff val="35000"/>
                  </a:schemeClr>
                </a:solidFill>
                <a:latin typeface="Arial" panose="020B0604020202020204" pitchFamily="34" charset="0"/>
                <a:cs typeface="Arial" panose="020B0604020202020204" pitchFamily="34" charset="0"/>
              </a:rPr>
              <a:t> / HPL Fenix*</a:t>
            </a:r>
            <a:r>
              <a:rPr lang="lt-LT" dirty="0">
                <a:solidFill>
                  <a:schemeClr val="tx1">
                    <a:lumMod val="65000"/>
                    <a:lumOff val="35000"/>
                  </a:schemeClr>
                </a:solidFill>
                <a:latin typeface="Arial" panose="020B0604020202020204" pitchFamily="34" charset="0"/>
                <a:cs typeface="Arial" panose="020B0604020202020204" pitchFamily="34" charset="0"/>
              </a:rPr>
              <a:t> with </a:t>
            </a:r>
            <a:r>
              <a:rPr lang="lt-LT" dirty="0" err="1">
                <a:solidFill>
                  <a:schemeClr val="tx1">
                    <a:lumMod val="65000"/>
                    <a:lumOff val="35000"/>
                  </a:schemeClr>
                </a:solidFill>
                <a:latin typeface="Arial" panose="020B0604020202020204" pitchFamily="34" charset="0"/>
                <a:cs typeface="Arial" panose="020B0604020202020204" pitchFamily="34" charset="0"/>
              </a:rPr>
              <a:t>sloping</a:t>
            </a:r>
            <a:r>
              <a:rPr lang="lt-LT" dirty="0">
                <a:solidFill>
                  <a:schemeClr val="tx1">
                    <a:lumMod val="65000"/>
                    <a:lumOff val="35000"/>
                  </a:schemeClr>
                </a:solidFill>
                <a:latin typeface="Arial" panose="020B0604020202020204" pitchFamily="34" charset="0"/>
                <a:cs typeface="Arial" panose="020B0604020202020204" pitchFamily="34" charset="0"/>
              </a:rPr>
              <a:t> </a:t>
            </a:r>
            <a:r>
              <a:rPr lang="lt-LT" dirty="0" err="1">
                <a:solidFill>
                  <a:schemeClr val="tx1">
                    <a:lumMod val="65000"/>
                    <a:lumOff val="35000"/>
                  </a:schemeClr>
                </a:solidFill>
                <a:latin typeface="Arial" panose="020B0604020202020204" pitchFamily="34" charset="0"/>
                <a:cs typeface="Arial" panose="020B0604020202020204" pitchFamily="34" charset="0"/>
              </a:rPr>
              <a:t>edge</a:t>
            </a:r>
            <a:r>
              <a:rPr lang="en-US" dirty="0">
                <a:solidFill>
                  <a:schemeClr val="tx1">
                    <a:lumMod val="65000"/>
                    <a:lumOff val="35000"/>
                  </a:schemeClr>
                </a:solidFill>
                <a:latin typeface="Arial" panose="020B0604020202020204" pitchFamily="34" charset="0"/>
                <a:cs typeface="Arial" panose="020B0604020202020204" pitchFamily="34" charset="0"/>
              </a:rPr>
              <a:t>s</a:t>
            </a:r>
            <a:r>
              <a:rPr lang="lt-LT" dirty="0">
                <a:solidFill>
                  <a:schemeClr val="tx1">
                    <a:lumMod val="65000"/>
                    <a:lumOff val="35000"/>
                  </a:schemeClr>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BC44FCCF-5419-449F-82EE-112B9BB624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9" b="19075"/>
          <a:stretch/>
        </p:blipFill>
        <p:spPr>
          <a:xfrm>
            <a:off x="7969556" y="3072665"/>
            <a:ext cx="1364889" cy="1308827"/>
          </a:xfrm>
          <a:prstGeom prst="rect">
            <a:avLst/>
          </a:prstGeom>
        </p:spPr>
      </p:pic>
      <p:pic>
        <p:nvPicPr>
          <p:cNvPr id="45" name="Picture 44">
            <a:extLst>
              <a:ext uri="{FF2B5EF4-FFF2-40B4-BE49-F238E27FC236}">
                <a16:creationId xmlns:a16="http://schemas.microsoft.com/office/drawing/2014/main" id="{926C6223-D3B1-4C73-B169-2CF0317763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16" b="19983"/>
          <a:stretch/>
        </p:blipFill>
        <p:spPr>
          <a:xfrm>
            <a:off x="3733281" y="3139615"/>
            <a:ext cx="1371254" cy="1297229"/>
          </a:xfrm>
          <a:prstGeom prst="rect">
            <a:avLst/>
          </a:prstGeom>
        </p:spPr>
      </p:pic>
      <p:pic>
        <p:nvPicPr>
          <p:cNvPr id="46" name="Picture 45">
            <a:extLst>
              <a:ext uri="{FF2B5EF4-FFF2-40B4-BE49-F238E27FC236}">
                <a16:creationId xmlns:a16="http://schemas.microsoft.com/office/drawing/2014/main" id="{0ADF1575-4709-4C23-A277-9301C1FD5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1" b="19882"/>
          <a:stretch/>
        </p:blipFill>
        <p:spPr>
          <a:xfrm>
            <a:off x="5876503" y="3097316"/>
            <a:ext cx="1426501" cy="1339528"/>
          </a:xfrm>
          <a:prstGeom prst="rect">
            <a:avLst/>
          </a:prstGeom>
        </p:spPr>
      </p:pic>
      <p:pic>
        <p:nvPicPr>
          <p:cNvPr id="47" name="Picture 46">
            <a:extLst>
              <a:ext uri="{FF2B5EF4-FFF2-40B4-BE49-F238E27FC236}">
                <a16:creationId xmlns:a16="http://schemas.microsoft.com/office/drawing/2014/main" id="{403FCA53-1E4E-4BF6-AAFE-58703248BB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0" t="189" b="15945"/>
          <a:stretch/>
        </p:blipFill>
        <p:spPr>
          <a:xfrm>
            <a:off x="3720323" y="1288534"/>
            <a:ext cx="1426501" cy="1297229"/>
          </a:xfrm>
          <a:prstGeom prst="rect">
            <a:avLst/>
          </a:prstGeom>
        </p:spPr>
      </p:pic>
      <p:pic>
        <p:nvPicPr>
          <p:cNvPr id="48" name="Picture 47">
            <a:extLst>
              <a:ext uri="{FF2B5EF4-FFF2-40B4-BE49-F238E27FC236}">
                <a16:creationId xmlns:a16="http://schemas.microsoft.com/office/drawing/2014/main" id="{57C7BA14-2EE6-4234-BD07-C1C64AEBC8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28" b="16134"/>
          <a:stretch/>
        </p:blipFill>
        <p:spPr>
          <a:xfrm>
            <a:off x="5815893" y="1265496"/>
            <a:ext cx="1426501" cy="1312587"/>
          </a:xfrm>
          <a:prstGeom prst="rect">
            <a:avLst/>
          </a:prstGeom>
        </p:spPr>
      </p:pic>
      <p:pic>
        <p:nvPicPr>
          <p:cNvPr id="49" name="Picture 48">
            <a:extLst>
              <a:ext uri="{FF2B5EF4-FFF2-40B4-BE49-F238E27FC236}">
                <a16:creationId xmlns:a16="http://schemas.microsoft.com/office/drawing/2014/main" id="{13546BE1-D09D-4BFE-AC97-FC85474347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01" t="-1" r="3453" b="19855"/>
          <a:stretch/>
        </p:blipFill>
        <p:spPr>
          <a:xfrm>
            <a:off x="7967180" y="1264060"/>
            <a:ext cx="1459115" cy="1297229"/>
          </a:xfrm>
          <a:prstGeom prst="rect">
            <a:avLst/>
          </a:prstGeom>
        </p:spPr>
      </p:pic>
      <p:sp>
        <p:nvSpPr>
          <p:cNvPr id="50" name="TextBox 49">
            <a:extLst>
              <a:ext uri="{FF2B5EF4-FFF2-40B4-BE49-F238E27FC236}">
                <a16:creationId xmlns:a16="http://schemas.microsoft.com/office/drawing/2014/main" id="{2980ADFC-2F29-4687-8375-08CC2C9FB17A}"/>
              </a:ext>
            </a:extLst>
          </p:cNvPr>
          <p:cNvSpPr txBox="1"/>
          <p:nvPr/>
        </p:nvSpPr>
        <p:spPr>
          <a:xfrm>
            <a:off x="4009998" y="2621769"/>
            <a:ext cx="817820"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M1D2</a:t>
            </a:r>
          </a:p>
        </p:txBody>
      </p:sp>
      <p:sp>
        <p:nvSpPr>
          <p:cNvPr id="51" name="TextBox 50">
            <a:extLst>
              <a:ext uri="{FF2B5EF4-FFF2-40B4-BE49-F238E27FC236}">
                <a16:creationId xmlns:a16="http://schemas.microsoft.com/office/drawing/2014/main" id="{A785091F-A934-4FBF-B141-FD5066D8DB67}"/>
              </a:ext>
            </a:extLst>
          </p:cNvPr>
          <p:cNvSpPr txBox="1"/>
          <p:nvPr/>
        </p:nvSpPr>
        <p:spPr>
          <a:xfrm>
            <a:off x="6227090" y="2621769"/>
            <a:ext cx="817820"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M1</a:t>
            </a:r>
          </a:p>
        </p:txBody>
      </p:sp>
      <p:sp>
        <p:nvSpPr>
          <p:cNvPr id="52" name="TextBox 51">
            <a:extLst>
              <a:ext uri="{FF2B5EF4-FFF2-40B4-BE49-F238E27FC236}">
                <a16:creationId xmlns:a16="http://schemas.microsoft.com/office/drawing/2014/main" id="{5242E9E3-BA10-40BF-BB1D-CE119C1EFF3C}"/>
              </a:ext>
            </a:extLst>
          </p:cNvPr>
          <p:cNvSpPr txBox="1"/>
          <p:nvPr/>
        </p:nvSpPr>
        <p:spPr>
          <a:xfrm>
            <a:off x="8608475" y="2575185"/>
            <a:ext cx="817820"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N</a:t>
            </a:r>
          </a:p>
        </p:txBody>
      </p:sp>
      <p:sp>
        <p:nvSpPr>
          <p:cNvPr id="53" name="TextBox 52">
            <a:extLst>
              <a:ext uri="{FF2B5EF4-FFF2-40B4-BE49-F238E27FC236}">
                <a16:creationId xmlns:a16="http://schemas.microsoft.com/office/drawing/2014/main" id="{86E5E9DB-5180-4D16-AB22-812B7ECADC12}"/>
              </a:ext>
            </a:extLst>
          </p:cNvPr>
          <p:cNvSpPr txBox="1"/>
          <p:nvPr/>
        </p:nvSpPr>
        <p:spPr>
          <a:xfrm>
            <a:off x="3913907" y="4458224"/>
            <a:ext cx="1715208"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H70B01</a:t>
            </a:r>
          </a:p>
        </p:txBody>
      </p:sp>
      <p:sp>
        <p:nvSpPr>
          <p:cNvPr id="54" name="TextBox 53">
            <a:extLst>
              <a:ext uri="{FF2B5EF4-FFF2-40B4-BE49-F238E27FC236}">
                <a16:creationId xmlns:a16="http://schemas.microsoft.com/office/drawing/2014/main" id="{71F88973-04C6-4CD2-A58F-4A2C458A411F}"/>
              </a:ext>
            </a:extLst>
          </p:cNvPr>
          <p:cNvSpPr txBox="1"/>
          <p:nvPr/>
        </p:nvSpPr>
        <p:spPr>
          <a:xfrm>
            <a:off x="6062697" y="4460131"/>
            <a:ext cx="1736387"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H70B02</a:t>
            </a:r>
          </a:p>
        </p:txBody>
      </p:sp>
      <p:sp>
        <p:nvSpPr>
          <p:cNvPr id="55" name="TextBox 54">
            <a:extLst>
              <a:ext uri="{FF2B5EF4-FFF2-40B4-BE49-F238E27FC236}">
                <a16:creationId xmlns:a16="http://schemas.microsoft.com/office/drawing/2014/main" id="{190AFD4F-B92E-474E-8243-72E8DDCAB4B4}"/>
              </a:ext>
            </a:extLst>
          </p:cNvPr>
          <p:cNvSpPr txBox="1"/>
          <p:nvPr/>
        </p:nvSpPr>
        <p:spPr>
          <a:xfrm>
            <a:off x="8176359" y="4460131"/>
            <a:ext cx="1682051"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H16B01</a:t>
            </a:r>
            <a:r>
              <a:rPr lang="en-US" dirty="0">
                <a:solidFill>
                  <a:schemeClr val="tx1">
                    <a:lumMod val="65000"/>
                    <a:lumOff val="35000"/>
                  </a:schemeClr>
                </a:solidFill>
                <a:latin typeface="Arial" panose="020B0604020202020204" pitchFamily="34" charset="0"/>
                <a:cs typeface="Arial" panose="020B0604020202020204" pitchFamily="34" charset="0"/>
              </a:rPr>
              <a:t>*</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594A4936-9AEC-4087-B71F-6347FB5BB2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417" b="19775"/>
          <a:stretch/>
        </p:blipFill>
        <p:spPr>
          <a:xfrm>
            <a:off x="10000997" y="3057314"/>
            <a:ext cx="1429006" cy="1339528"/>
          </a:xfrm>
          <a:prstGeom prst="rect">
            <a:avLst/>
          </a:prstGeom>
        </p:spPr>
      </p:pic>
      <p:sp>
        <p:nvSpPr>
          <p:cNvPr id="57" name="TextBox 56">
            <a:extLst>
              <a:ext uri="{FF2B5EF4-FFF2-40B4-BE49-F238E27FC236}">
                <a16:creationId xmlns:a16="http://schemas.microsoft.com/office/drawing/2014/main" id="{4D9F715F-3CF3-422B-BC7F-F71F1769891E}"/>
              </a:ext>
            </a:extLst>
          </p:cNvPr>
          <p:cNvSpPr txBox="1"/>
          <p:nvPr/>
        </p:nvSpPr>
        <p:spPr>
          <a:xfrm>
            <a:off x="10125447" y="4436844"/>
            <a:ext cx="1682051" cy="369332"/>
          </a:xfrm>
          <a:prstGeom prst="rect">
            <a:avLst/>
          </a:prstGeom>
          <a:noFill/>
        </p:spPr>
        <p:txBody>
          <a:bodyPr wrap="square" rtlCol="0">
            <a:spAutoFit/>
          </a:bodyPr>
          <a:lstStyle/>
          <a:p>
            <a:r>
              <a:rPr lang="lt-LT" dirty="0">
                <a:solidFill>
                  <a:schemeClr val="tx1">
                    <a:lumMod val="65000"/>
                    <a:lumOff val="35000"/>
                  </a:schemeClr>
                </a:solidFill>
                <a:latin typeface="Arial" panose="020B0604020202020204" pitchFamily="34" charset="0"/>
                <a:cs typeface="Arial" panose="020B0604020202020204" pitchFamily="34" charset="0"/>
              </a:rPr>
              <a:t>H1</a:t>
            </a:r>
            <a:r>
              <a:rPr lang="en-US" dirty="0">
                <a:solidFill>
                  <a:schemeClr val="tx1">
                    <a:lumMod val="65000"/>
                    <a:lumOff val="35000"/>
                  </a:schemeClr>
                </a:solidFill>
                <a:latin typeface="Arial" panose="020B0604020202020204" pitchFamily="34" charset="0"/>
                <a:cs typeface="Arial" panose="020B0604020202020204" pitchFamily="34" charset="0"/>
              </a:rPr>
              <a:t>7</a:t>
            </a:r>
            <a:r>
              <a:rPr lang="lt-LT" dirty="0">
                <a:solidFill>
                  <a:schemeClr val="tx1">
                    <a:lumMod val="65000"/>
                    <a:lumOff val="35000"/>
                  </a:schemeClr>
                </a:solidFill>
                <a:latin typeface="Arial" panose="020B0604020202020204" pitchFamily="34" charset="0"/>
                <a:cs typeface="Arial" panose="020B0604020202020204" pitchFamily="34" charset="0"/>
              </a:rPr>
              <a:t>B0</a:t>
            </a:r>
            <a:r>
              <a:rPr lang="en-US" dirty="0">
                <a:solidFill>
                  <a:schemeClr val="tx1">
                    <a:lumMod val="65000"/>
                    <a:lumOff val="35000"/>
                  </a:schemeClr>
                </a:solidFill>
                <a:latin typeface="Arial" panose="020B0604020202020204" pitchFamily="34" charset="0"/>
                <a:cs typeface="Arial" panose="020B0604020202020204" pitchFamily="34" charset="0"/>
              </a:rPr>
              <a:t>3*</a:t>
            </a:r>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id="{C7CAA336-84B4-438A-94E6-01CEBC5DA1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323" y="5022932"/>
            <a:ext cx="1426501" cy="1426501"/>
          </a:xfrm>
          <a:prstGeom prst="rect">
            <a:avLst/>
          </a:prstGeom>
        </p:spPr>
      </p:pic>
      <p:pic>
        <p:nvPicPr>
          <p:cNvPr id="59" name="Picture 58">
            <a:extLst>
              <a:ext uri="{FF2B5EF4-FFF2-40B4-BE49-F238E27FC236}">
                <a16:creationId xmlns:a16="http://schemas.microsoft.com/office/drawing/2014/main" id="{E612BAD2-1C2E-4AB8-8F37-CB3AF24CFF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8450" y="4995263"/>
            <a:ext cx="1426500" cy="1426500"/>
          </a:xfrm>
          <a:prstGeom prst="rect">
            <a:avLst/>
          </a:prstGeom>
        </p:spPr>
      </p:pic>
      <p:sp>
        <p:nvSpPr>
          <p:cNvPr id="60" name="TextBox 59">
            <a:extLst>
              <a:ext uri="{FF2B5EF4-FFF2-40B4-BE49-F238E27FC236}">
                <a16:creationId xmlns:a16="http://schemas.microsoft.com/office/drawing/2014/main" id="{58045FD1-D037-4A9C-B593-1B59E9A8D708}"/>
              </a:ext>
            </a:extLst>
          </p:cNvPr>
          <p:cNvSpPr txBox="1"/>
          <p:nvPr/>
        </p:nvSpPr>
        <p:spPr>
          <a:xfrm>
            <a:off x="4207558" y="6449433"/>
            <a:ext cx="620260" cy="646331"/>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W2</a:t>
            </a:r>
          </a:p>
          <a:p>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C48C1D95-9DFE-4EBE-B58F-880E6D2FAEBC}"/>
              </a:ext>
            </a:extLst>
          </p:cNvPr>
          <p:cNvSpPr txBox="1"/>
          <p:nvPr/>
        </p:nvSpPr>
        <p:spPr>
          <a:xfrm>
            <a:off x="6300333" y="6449433"/>
            <a:ext cx="744577" cy="646331"/>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W3</a:t>
            </a:r>
          </a:p>
          <a:p>
            <a:endParaRPr lang="lt-LT"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C1436996-9205-4912-B56C-363A38D56970}"/>
              </a:ext>
            </a:extLst>
          </p:cNvPr>
          <p:cNvSpPr/>
          <p:nvPr/>
        </p:nvSpPr>
        <p:spPr>
          <a:xfrm>
            <a:off x="334332" y="5333791"/>
            <a:ext cx="3024734" cy="369332"/>
          </a:xfrm>
          <a:prstGeom prst="rect">
            <a:avLst/>
          </a:prstGeom>
        </p:spPr>
        <p:txBody>
          <a:bodyPr wrap="square">
            <a:spAutoFit/>
          </a:bodyPr>
          <a:lstStyle/>
          <a:p>
            <a:r>
              <a:rPr lang="lt-LT" dirty="0">
                <a:latin typeface="Arial" panose="020B0604020202020204" pitchFamily="34" charset="0"/>
                <a:cs typeface="Arial" panose="020B0604020202020204" pitchFamily="34" charset="0"/>
              </a:rPr>
              <a:t>Solid wood</a:t>
            </a:r>
            <a:r>
              <a:rPr lang="en-US" dirty="0">
                <a:latin typeface="Arial" panose="020B0604020202020204" pitchFamily="34" charset="0"/>
                <a:cs typeface="Arial" panose="020B0604020202020204" pitchFamily="34" charset="0"/>
              </a:rPr>
              <a:t> legs:</a:t>
            </a:r>
            <a:endParaRPr lang="lt-L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810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20466</TotalTime>
  <Words>699</Words>
  <Application>Microsoft Office PowerPoint</Application>
  <PresentationFormat>Widescreen</PresentationFormat>
  <Paragraphs>129</Paragraphs>
  <Slides>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Ieva Martūzaitė</dc:creator>
  <cp:lastModifiedBy>Dovilė Lebedienė</cp:lastModifiedBy>
  <cp:revision>1579</cp:revision>
  <dcterms:created xsi:type="dcterms:W3CDTF">2015-06-19T10:50:18Z</dcterms:created>
  <dcterms:modified xsi:type="dcterms:W3CDTF">2019-10-08T13:03:22Z</dcterms:modified>
</cp:coreProperties>
</file>