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Lst>
  <p:notesMasterIdLst>
    <p:notesMasterId r:id="rId31"/>
  </p:notesMasterIdLst>
  <p:handoutMasterIdLst>
    <p:handoutMasterId r:id="rId32"/>
  </p:handoutMasterIdLst>
  <p:sldIdLst>
    <p:sldId id="1773" r:id="rId6"/>
    <p:sldId id="1571" r:id="rId7"/>
    <p:sldId id="1521" r:id="rId8"/>
    <p:sldId id="1500" r:id="rId9"/>
    <p:sldId id="1555" r:id="rId10"/>
    <p:sldId id="1774" r:id="rId11"/>
    <p:sldId id="1497" r:id="rId12"/>
    <p:sldId id="1775" r:id="rId13"/>
    <p:sldId id="1776" r:id="rId14"/>
    <p:sldId id="1777" r:id="rId15"/>
    <p:sldId id="1504" r:id="rId16"/>
    <p:sldId id="1516" r:id="rId17"/>
    <p:sldId id="1760" r:id="rId18"/>
    <p:sldId id="1778" r:id="rId19"/>
    <p:sldId id="1779" r:id="rId20"/>
    <p:sldId id="1503" r:id="rId21"/>
    <p:sldId id="1515" r:id="rId22"/>
    <p:sldId id="1566" r:id="rId23"/>
    <p:sldId id="1540" r:id="rId24"/>
    <p:sldId id="1771" r:id="rId25"/>
    <p:sldId id="1770" r:id="rId26"/>
    <p:sldId id="1772" r:id="rId27"/>
    <p:sldId id="1505" r:id="rId28"/>
    <p:sldId id="1756" r:id="rId29"/>
    <p:sldId id="1783" r:id="rId30"/>
  </p:sldIdLst>
  <p:sldSz cx="12192000" cy="6858000"/>
  <p:notesSz cx="6858000" cy="9144000"/>
  <p:embeddedFontLst>
    <p:embeddedFont>
      <p:font typeface="Segoe UI" panose="020B0502040204020203" pitchFamily="34" charset="0"/>
      <p:regular r:id="rId33"/>
      <p:bold r:id="rId34"/>
      <p:italic r:id="rId35"/>
      <p:boldItalic r:id="rId36"/>
    </p:embeddedFont>
    <p:embeddedFont>
      <p:font typeface="Visuelt Pro" panose="020B0503040202040104" pitchFamily="34" charset="0"/>
      <p:regular r:id="rId37"/>
      <p:bold r:id="rId38"/>
      <p:italic r:id="rId39"/>
      <p:boldItalic r:id="rId40"/>
    </p:embeddedFont>
    <p:embeddedFont>
      <p:font typeface="Visuelt Pro Light" panose="020B0303040202040104" pitchFamily="34" charset="0"/>
      <p:regular r:id="rId41"/>
      <p:italic r:id="rId42"/>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F9040A-3F63-AB49-612C-5385A8CFC92F}" name="Sigita Guščenkienė" initials="SG" userId="S::sigita.guscenkiene@narbutas.lt::7f8a5a2b-07f6-46c9-ad8f-3281621a344c" providerId="AD"/>
  <p188:author id="{092EBDE5-147F-B5C7-D289-F5BE329C19E1}" name="Agnė Mačėnaitė" initials="AM" userId="S::agne.macenaite@narbutas.lt::544d8aba-b06e-4456-b13a-dacd6f0716bd" providerId="AD"/>
  <p188:author id="{53272FE8-289A-EC01-9BA7-97090024476C}" name="Dovydas Balaišis" initials="DB" userId="S::dovydas.balaisis@narbutas.lt::f3b97cca-1ddb-4c5e-b02d-6872af61c71a" providerId="AD"/>
  <p188:author id="{34B08AFF-92C9-7E78-FD75-6047262982A2}" name="Julija Dergunovė" initials="JD" userId="S::julija.dergunove@narbutas.lt::554bc2d0-73a5-497f-9854-6294582ca9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5" clrIdx="0">
    <p:extLst>
      <p:ext uri="{19B8F6BF-5375-455C-9EA6-DF929625EA0E}">
        <p15:presenceInfo xmlns:p15="http://schemas.microsoft.com/office/powerpoint/2012/main" userId="S::urte.balcaite@narbutas.lt::ba2a69d7-34ef-4ef9-84c4-d3fd4f300f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9797"/>
    <a:srgbClr val="E6E6E6"/>
    <a:srgbClr val="9C9C9C"/>
    <a:srgbClr val="CCCBC9"/>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9" autoAdjust="0"/>
    <p:restoredTop sz="67400" autoAdjust="0"/>
  </p:normalViewPr>
  <p:slideViewPr>
    <p:cSldViewPr snapToGrid="0" showGuides="1">
      <p:cViewPr varScale="1">
        <p:scale>
          <a:sx n="71" d="100"/>
          <a:sy n="71" d="100"/>
        </p:scale>
        <p:origin x="2004" y="78"/>
      </p:cViewPr>
      <p:guideLst>
        <p:guide orient="horz" pos="2001"/>
        <p:guide pos="3840"/>
      </p:guideLst>
    </p:cSldViewPr>
  </p:slideViewPr>
  <p:notesTextViewPr>
    <p:cViewPr>
      <p:scale>
        <a:sx n="3" d="2"/>
        <a:sy n="3" d="2"/>
      </p:scale>
      <p:origin x="0" y="0"/>
    </p:cViewPr>
  </p:notesText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commentAuthors" Target="commentAuthor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2025-03-06</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2025-03-06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2B1C5-C588-ED1D-BF85-1AB1DE9DD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974BC-3C76-B85F-A794-66ABB478F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8A08C-F542-BDB8-1F21-1DAEE5D2F1D0}"/>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506B4F7B-C2ED-7747-2B90-AE914E8121B0}"/>
              </a:ext>
            </a:extLst>
          </p:cNvPr>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299708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ED87-950B-81CA-5E13-A33C44FD7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FA670-B138-5392-1070-F16C080F0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4C5A0-0440-58D2-3675-12A9970D75D6}"/>
              </a:ext>
            </a:extLst>
          </p:cNvPr>
          <p:cNvSpPr>
            <a:spLocks noGrp="1"/>
          </p:cNvSpPr>
          <p:nvPr>
            <p:ph type="body" idx="1"/>
          </p:nvPr>
        </p:nvSpPr>
        <p:spPr/>
        <p:txBody>
          <a:bodyPr/>
          <a:lstStyle/>
          <a:p>
            <a:r>
              <a:rPr lang="en-US" sz="1800" b="0" dirty="0"/>
              <a:t>The </a:t>
            </a:r>
            <a:r>
              <a:rPr lang="en-US" sz="1800" b="0" dirty="0" err="1"/>
              <a:t>cosy</a:t>
            </a:r>
            <a:r>
              <a:rPr lang="en-US" sz="1800" b="0" dirty="0"/>
              <a:t> feel of MYAMI soft furniture is further enhanced by the Dream collection fabric with a </a:t>
            </a:r>
            <a:r>
              <a:rPr lang="en-US" sz="1800" b="0" i="1" dirty="0"/>
              <a:t>bouclé</a:t>
            </a:r>
            <a:r>
              <a:rPr lang="en-US" sz="1800" b="0" dirty="0"/>
              <a:t> effect. </a:t>
            </a:r>
            <a:r>
              <a:rPr lang="en-US" sz="1800" dirty="0"/>
              <a:t>Its distinctive texture resembles home textiles, adding even more warmth to the furniture not only visually but also through its exceptionally soft feel when seated.</a:t>
            </a:r>
            <a:endParaRPr lang="lt-LT" sz="1200" kern="1200" dirty="0">
              <a:solidFill>
                <a:schemeClr val="tx1"/>
              </a:solidFill>
              <a:effectLst/>
              <a:latin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C1AAE4-89F8-74D9-B51D-A1E1C858A545}"/>
              </a:ext>
            </a:extLst>
          </p:cNvPr>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1449796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6ADDD-AC90-A895-8AEC-DFBF6C101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BF5A1-A3BA-4A11-827F-5DE81CE35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09995-DF96-68C6-7DF5-A5B35E24F8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solidFill>
                  <a:schemeClr val="tx1"/>
                </a:solidFill>
              </a:rPr>
              <a:t>According</a:t>
            </a:r>
            <a:r>
              <a:rPr lang="lt-LT" sz="1200" dirty="0">
                <a:solidFill>
                  <a:schemeClr val="tx1"/>
                </a:solidFill>
              </a:rPr>
              <a:t> to </a:t>
            </a:r>
            <a:r>
              <a:rPr lang="lt-LT" sz="1200" dirty="0" err="1">
                <a:solidFill>
                  <a:schemeClr val="tx1"/>
                </a:solidFill>
              </a:rPr>
              <a:t>the</a:t>
            </a:r>
            <a:r>
              <a:rPr lang="lt-LT" sz="1200" dirty="0">
                <a:solidFill>
                  <a:schemeClr val="tx1"/>
                </a:solidFill>
              </a:rPr>
              <a:t> </a:t>
            </a:r>
            <a:r>
              <a:rPr lang="lt-LT" sz="1200" dirty="0" err="1">
                <a:solidFill>
                  <a:schemeClr val="tx1"/>
                </a:solidFill>
              </a:rPr>
              <a:t>product</a:t>
            </a:r>
            <a:r>
              <a:rPr lang="lt-LT" sz="1200" dirty="0">
                <a:solidFill>
                  <a:schemeClr val="tx1"/>
                </a:solidFill>
              </a:rPr>
              <a:t> </a:t>
            </a:r>
            <a:r>
              <a:rPr lang="lt-LT" sz="1200" dirty="0" err="1">
                <a:solidFill>
                  <a:schemeClr val="tx1"/>
                </a:solidFill>
              </a:rPr>
              <a:t>designers</a:t>
            </a:r>
            <a:r>
              <a:rPr lang="lt-LT" sz="1200" dirty="0">
                <a:solidFill>
                  <a:schemeClr val="tx1"/>
                </a:solidFill>
              </a:rPr>
              <a:t>, </a:t>
            </a:r>
            <a:r>
              <a:rPr lang="lt-LT" sz="1200" dirty="0" err="1">
                <a:solidFill>
                  <a:schemeClr val="tx1"/>
                </a:solidFill>
              </a:rPr>
              <a:t>the</a:t>
            </a:r>
            <a:r>
              <a:rPr lang="lt-LT" sz="1200" dirty="0">
                <a:solidFill>
                  <a:schemeClr val="tx1"/>
                </a:solidFill>
              </a:rPr>
              <a:t> MYAMI </a:t>
            </a:r>
            <a:r>
              <a:rPr lang="lt-LT" sz="1200" dirty="0" err="1">
                <a:solidFill>
                  <a:schemeClr val="tx1"/>
                </a:solidFill>
              </a:rPr>
              <a:t>collection</a:t>
            </a:r>
            <a:r>
              <a:rPr lang="lt-LT" sz="1200" dirty="0">
                <a:solidFill>
                  <a:schemeClr val="tx1"/>
                </a:solidFill>
              </a:rPr>
              <a:t> </a:t>
            </a:r>
            <a:r>
              <a:rPr lang="lt-LT" sz="1200" dirty="0" err="1">
                <a:solidFill>
                  <a:srgbClr val="000000"/>
                </a:solidFill>
                <a:latin typeface="Helvetica Neue"/>
              </a:rPr>
              <a:t>features</a:t>
            </a:r>
            <a:r>
              <a:rPr lang="lt-LT" sz="1200" dirty="0">
                <a:solidFill>
                  <a:srgbClr val="000000"/>
                </a:solidFill>
                <a:latin typeface="Helvetica Neue"/>
              </a:rPr>
              <a:t> </a:t>
            </a:r>
            <a:r>
              <a:rPr lang="en-US" sz="1200" b="0" i="0" dirty="0">
                <a:solidFill>
                  <a:srgbClr val="000000"/>
                </a:solidFill>
                <a:effectLst/>
                <a:latin typeface="Helvetica Neue"/>
              </a:rPr>
              <a:t>curved, architectural details that evoke a sense of timeless sophistication. </a:t>
            </a:r>
            <a:endParaRPr lang="lt-LT" sz="1200" dirty="0">
              <a:solidFill>
                <a:schemeClr val="tx1"/>
              </a:solidFill>
            </a:endParaRPr>
          </a:p>
        </p:txBody>
      </p:sp>
      <p:sp>
        <p:nvSpPr>
          <p:cNvPr id="4" name="Slide Number Placeholder 3">
            <a:extLst>
              <a:ext uri="{FF2B5EF4-FFF2-40B4-BE49-F238E27FC236}">
                <a16:creationId xmlns:a16="http://schemas.microsoft.com/office/drawing/2014/main" id="{FECEAB1C-FBF2-4AEC-7004-F809D2D9C9F5}"/>
              </a:ext>
            </a:extLst>
          </p:cNvPr>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14500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modern architecture characteristic of Miami’s South Beach district, which evolved from the Art Deco style, is distinguished by clean geometric lines with decorative accents and rounded or curved edges. This aesthetic served as the inspiration for this soft furniture collection.</a:t>
            </a:r>
          </a:p>
          <a:p>
            <a:r>
              <a:rPr lang="en-US" b="0" dirty="0"/>
              <a:t>The MYAMI sofas and lounge chair stand out with a seamless, curved backrest that subtly embraces the seating area. Art Deco buildings are often visible from any angle. Instead of appearing two-dimensional—the way many buildings look when placed directly next to each other—Art Deco buildings consistently appear three-dimensional.</a:t>
            </a:r>
          </a:p>
          <a:p>
            <a:r>
              <a:rPr lang="en-US" b="0" dirty="0"/>
              <a:t>The same applies to MYAMI soft furniture—no matter where you place it, its aesthetic appeal remains visible from both the front and back. The furniture </a:t>
            </a:r>
            <a:r>
              <a:rPr lang="lt-LT" b="0" dirty="0" err="1"/>
              <a:t>subtly</a:t>
            </a:r>
            <a:r>
              <a:rPr lang="lt-LT" b="0" dirty="0"/>
              <a:t> </a:t>
            </a:r>
            <a:r>
              <a:rPr lang="lt-LT" b="0" dirty="0" err="1"/>
              <a:t>embraces</a:t>
            </a:r>
            <a:r>
              <a:rPr lang="en-US" b="0" dirty="0"/>
              <a:t> the user from a 360-degree angle, providing unparalleled comfort.</a:t>
            </a:r>
          </a:p>
        </p:txBody>
      </p:sp>
      <p:sp>
        <p:nvSpPr>
          <p:cNvPr id="4" name="Slide Number Placeholder 3"/>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340095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3C705-BBB2-F3B7-AE30-4204558B5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55514-ED58-1EEF-B249-839FFEAB4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46C63-FD00-25A8-1764-F49D7D1C9308}"/>
              </a:ext>
            </a:extLst>
          </p:cNvPr>
          <p:cNvSpPr>
            <a:spLocks noGrp="1"/>
          </p:cNvSpPr>
          <p:nvPr>
            <p:ph type="body" idx="1"/>
          </p:nvPr>
        </p:nvSpPr>
        <p:spPr/>
        <p:txBody>
          <a:bodyPr/>
          <a:lstStyle/>
          <a:p>
            <a:r>
              <a:rPr lang="lt-LT" dirty="0" err="1"/>
              <a:t>The</a:t>
            </a:r>
            <a:r>
              <a:rPr lang="lt-LT" dirty="0"/>
              <a:t> </a:t>
            </a:r>
            <a:r>
              <a:rPr lang="lt-LT" dirty="0" err="1"/>
              <a:t>product</a:t>
            </a:r>
            <a:r>
              <a:rPr lang="lt-LT" dirty="0"/>
              <a:t> </a:t>
            </a:r>
            <a:r>
              <a:rPr lang="lt-LT" dirty="0" err="1"/>
              <a:t>designers</a:t>
            </a:r>
            <a:r>
              <a:rPr lang="lt-LT" dirty="0"/>
              <a:t> </a:t>
            </a:r>
            <a:r>
              <a:rPr lang="lt-LT" dirty="0" err="1"/>
              <a:t>emphasise</a:t>
            </a:r>
            <a:r>
              <a:rPr lang="lt-LT" dirty="0"/>
              <a:t> </a:t>
            </a:r>
            <a:r>
              <a:rPr lang="lt-LT" dirty="0" err="1"/>
              <a:t>that</a:t>
            </a:r>
            <a:r>
              <a:rPr lang="lt-LT" dirty="0"/>
              <a:t> MYAMI </a:t>
            </a:r>
            <a:r>
              <a:rPr lang="en-US" sz="1200" b="0" i="0" dirty="0">
                <a:effectLst/>
                <a:latin typeface="Helvetica Neue"/>
              </a:rPr>
              <a:t>shapes and forms are designed to capture the play of light and shadow, combining crisp lines with soft contours to create a warm and inviting atmosphere.</a:t>
            </a:r>
            <a:endParaRPr lang="en-US" dirty="0"/>
          </a:p>
        </p:txBody>
      </p:sp>
      <p:sp>
        <p:nvSpPr>
          <p:cNvPr id="4" name="Slide Number Placeholder 3">
            <a:extLst>
              <a:ext uri="{FF2B5EF4-FFF2-40B4-BE49-F238E27FC236}">
                <a16:creationId xmlns:a16="http://schemas.microsoft.com/office/drawing/2014/main" id="{A488BCA7-CEF9-733D-9B5E-7252FE839A8D}"/>
              </a:ext>
            </a:extLst>
          </p:cNvPr>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272406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EF813-5F60-C9E5-CCB1-6C7A2873F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DD1BA-7B3C-6232-3F2A-2FD6BC088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6A720-806C-5D81-0BA6-D8ED7F1B3837}"/>
              </a:ext>
            </a:extLst>
          </p:cNvPr>
          <p:cNvSpPr>
            <a:spLocks noGrp="1"/>
          </p:cNvSpPr>
          <p:nvPr>
            <p:ph type="body" idx="1"/>
          </p:nvPr>
        </p:nvSpPr>
        <p:spPr/>
        <p:txBody>
          <a:bodyPr/>
          <a:lstStyle/>
          <a:p>
            <a:r>
              <a:rPr lang="en-US" dirty="0"/>
              <a:t>MYAMI soft furniture has been designed with great attention to detail and craftsmanship. Its sleek, seamless design, </a:t>
            </a:r>
            <a:r>
              <a:rPr lang="en-US" dirty="0" err="1"/>
              <a:t>characterised</a:t>
            </a:r>
            <a:r>
              <a:rPr lang="en-US" dirty="0"/>
              <a:t> by subtly rounded shapes and lines echoed in the cushions, armrests, seat, and wooden legs, creates a sense of </a:t>
            </a:r>
            <a:r>
              <a:rPr lang="en-US" dirty="0" err="1"/>
              <a:t>cosiness</a:t>
            </a:r>
            <a:r>
              <a:rPr lang="en-US" dirty="0"/>
              <a:t> and naturally draws you in to sit down.</a:t>
            </a:r>
          </a:p>
          <a:p>
            <a:pPr marL="342900" indent="-342900">
              <a:buFontTx/>
              <a:buChar char="-"/>
            </a:pPr>
            <a:endParaRPr lang="lt-LT" dirty="0"/>
          </a:p>
          <a:p>
            <a:pPr marL="342900" indent="-342900">
              <a:buFontTx/>
              <a:buChar char="-"/>
            </a:pPr>
            <a:endParaRPr lang="lt-LT" dirty="0"/>
          </a:p>
          <a:p>
            <a:endParaRPr lang="en-US" dirty="0"/>
          </a:p>
        </p:txBody>
      </p:sp>
      <p:sp>
        <p:nvSpPr>
          <p:cNvPr id="4" name="Slide Number Placeholder 3">
            <a:extLst>
              <a:ext uri="{FF2B5EF4-FFF2-40B4-BE49-F238E27FC236}">
                <a16:creationId xmlns:a16="http://schemas.microsoft.com/office/drawing/2014/main" id="{8A45905F-D591-8F40-BCB3-E757BA2CBEED}"/>
              </a:ext>
            </a:extLst>
          </p:cNvPr>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247999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93EEF-A9BB-7510-9362-C4424831E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279CF-3293-7A68-67DB-1AC3B25B1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44DB7-C9A1-932B-CA5D-7087E53CEF68}"/>
              </a:ext>
            </a:extLst>
          </p:cNvPr>
          <p:cNvSpPr>
            <a:spLocks noGrp="1"/>
          </p:cNvSpPr>
          <p:nvPr>
            <p:ph type="body" idx="1"/>
          </p:nvPr>
        </p:nvSpPr>
        <p:spPr/>
        <p:txBody>
          <a:bodyPr/>
          <a:lstStyle/>
          <a:p>
            <a:r>
              <a:rPr lang="en-US" sz="1200" dirty="0">
                <a:effectLst/>
                <a:latin typeface="Segoe UI" panose="020B0502040204020203" pitchFamily="34" charset="0"/>
              </a:rPr>
              <a:t>The design aims for clarity, balance, and visual harmony. </a:t>
            </a:r>
            <a:r>
              <a:rPr lang="en-US" sz="1800" dirty="0"/>
              <a:t>Human-cent</a:t>
            </a:r>
            <a:r>
              <a:rPr lang="lt-LT" sz="1800" dirty="0"/>
              <a:t>e</a:t>
            </a:r>
            <a:r>
              <a:rPr lang="en-US" sz="1800" dirty="0"/>
              <a:t>red</a:t>
            </a:r>
            <a:r>
              <a:rPr lang="en-US" sz="1200" dirty="0">
                <a:effectLst/>
                <a:latin typeface="Segoe UI" panose="020B0502040204020203" pitchFamily="34" charset="0"/>
              </a:rPr>
              <a:t> design puts people first, which is why the solutions are practical, meaningful, and impactful, focusing on the most enjoyable experience. Simplicity and elegance make this soft furniture collection timeless.</a:t>
            </a:r>
            <a:endParaRPr lang="en-US" sz="120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FEE135A-842D-A503-6056-0CA4E2E97EF2}"/>
              </a:ext>
            </a:extLst>
          </p:cNvPr>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381162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A9427-082A-7090-6D7F-653530BDF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AB65E-9CBD-1B58-EA70-6C4E0CF9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C7BDC-D8E1-8E20-4DAA-1C2E584D282B}"/>
              </a:ext>
            </a:extLst>
          </p:cNvPr>
          <p:cNvSpPr>
            <a:spLocks noGrp="1"/>
          </p:cNvSpPr>
          <p:nvPr>
            <p:ph type="body" idx="1"/>
          </p:nvPr>
        </p:nvSpPr>
        <p:spPr/>
        <p:txBody>
          <a:bodyPr/>
          <a:lstStyle/>
          <a:p>
            <a:r>
              <a:rPr lang="lt-LT" dirty="0" err="1"/>
              <a:t>Thanks</a:t>
            </a:r>
            <a:r>
              <a:rPr lang="lt-LT" dirty="0"/>
              <a:t> to </a:t>
            </a:r>
            <a:r>
              <a:rPr lang="lt-LT" dirty="0" err="1"/>
              <a:t>their</a:t>
            </a:r>
            <a:r>
              <a:rPr lang="lt-LT" dirty="0"/>
              <a:t> </a:t>
            </a:r>
            <a:r>
              <a:rPr lang="lt-LT" dirty="0" err="1"/>
              <a:t>versatility</a:t>
            </a:r>
            <a:r>
              <a:rPr lang="lt-LT" dirty="0"/>
              <a:t>, </a:t>
            </a:r>
            <a:r>
              <a:rPr lang="lt-LT" dirty="0" err="1"/>
              <a:t>both</a:t>
            </a:r>
            <a:r>
              <a:rPr lang="lt-LT" dirty="0"/>
              <a:t> sofas </a:t>
            </a:r>
            <a:r>
              <a:rPr lang="lt-LT" dirty="0" err="1"/>
              <a:t>and</a:t>
            </a:r>
            <a:r>
              <a:rPr lang="lt-LT" dirty="0"/>
              <a:t> </a:t>
            </a:r>
            <a:r>
              <a:rPr lang="lt-LT" dirty="0" err="1"/>
              <a:t>lounge</a:t>
            </a:r>
            <a:r>
              <a:rPr lang="lt-LT" dirty="0"/>
              <a:t> </a:t>
            </a:r>
            <a:r>
              <a:rPr lang="lt-LT" dirty="0" err="1"/>
              <a:t>chairs</a:t>
            </a:r>
            <a:r>
              <a:rPr lang="lt-LT" dirty="0"/>
              <a:t> </a:t>
            </a:r>
            <a:r>
              <a:rPr lang="lt-LT" dirty="0" err="1"/>
              <a:t>can</a:t>
            </a:r>
            <a:r>
              <a:rPr lang="lt-LT" dirty="0"/>
              <a:t> be </a:t>
            </a:r>
            <a:r>
              <a:rPr lang="lt-LT" dirty="0" err="1"/>
              <a:t>easily</a:t>
            </a:r>
            <a:r>
              <a:rPr lang="lt-LT" dirty="0"/>
              <a:t> </a:t>
            </a:r>
            <a:r>
              <a:rPr lang="lt-LT" dirty="0" err="1"/>
              <a:t>adapted</a:t>
            </a:r>
            <a:r>
              <a:rPr lang="lt-LT" dirty="0"/>
              <a:t> to </a:t>
            </a:r>
            <a:r>
              <a:rPr lang="lt-LT" dirty="0" err="1"/>
              <a:t>diverse</a:t>
            </a:r>
            <a:r>
              <a:rPr lang="lt-LT" dirty="0"/>
              <a:t> </a:t>
            </a:r>
            <a:r>
              <a:rPr lang="lt-LT" dirty="0" err="1"/>
              <a:t>needs</a:t>
            </a:r>
            <a:r>
              <a:rPr lang="lt-LT" dirty="0"/>
              <a:t> </a:t>
            </a:r>
            <a:r>
              <a:rPr lang="lt-LT" dirty="0" err="1"/>
              <a:t>and</a:t>
            </a:r>
            <a:r>
              <a:rPr lang="lt-LT" dirty="0"/>
              <a:t> </a:t>
            </a:r>
            <a:r>
              <a:rPr lang="lt-LT" dirty="0" err="1"/>
              <a:t>interior</a:t>
            </a:r>
            <a:r>
              <a:rPr lang="lt-LT" dirty="0"/>
              <a:t> </a:t>
            </a:r>
            <a:r>
              <a:rPr lang="en-US" sz="1200" dirty="0"/>
              <a:t>settings</a:t>
            </a:r>
            <a:r>
              <a:rPr lang="lt-LT" dirty="0"/>
              <a:t>.</a:t>
            </a:r>
            <a:endParaRPr lang="en-GB" dirty="0"/>
          </a:p>
        </p:txBody>
      </p:sp>
      <p:sp>
        <p:nvSpPr>
          <p:cNvPr id="4" name="Slide Number Placeholder 3">
            <a:extLst>
              <a:ext uri="{FF2B5EF4-FFF2-40B4-BE49-F238E27FC236}">
                <a16:creationId xmlns:a16="http://schemas.microsoft.com/office/drawing/2014/main" id="{BB3B1324-8D5C-F7FE-F7B7-DE3D3634FFFE}"/>
              </a:ext>
            </a:extLst>
          </p:cNvPr>
          <p:cNvSpPr>
            <a:spLocks noGrp="1"/>
          </p:cNvSpPr>
          <p:nvPr>
            <p:ph type="sldNum" sz="quarter" idx="5"/>
          </p:nvPr>
        </p:nvSpPr>
        <p:spPr/>
        <p:txBody>
          <a:bodyPr/>
          <a:lstStyle/>
          <a:p>
            <a:fld id="{623103AC-7621-4A9D-9144-41AB86A684B9}" type="slidenum">
              <a:rPr lang="lt-LT" smtClean="0"/>
              <a:t>16</a:t>
            </a:fld>
            <a:endParaRPr lang="lt-LT"/>
          </a:p>
        </p:txBody>
      </p:sp>
    </p:spTree>
    <p:extLst>
      <p:ext uri="{BB962C8B-B14F-4D97-AF65-F5344CB8AC3E}">
        <p14:creationId xmlns:p14="http://schemas.microsoft.com/office/powerpoint/2010/main" val="365233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wide selection of fabrics and bases offers various possibilities to create different soft furniture combinations—both optimal and solid.</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554067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6CF7C-9EE8-E55E-63AA-0CAF6693B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1223C-B746-CC8C-DE13-74B47F5D7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6C2B7-2601-1A06-F234-29FDF09247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err="1"/>
              <a:t>We</a:t>
            </a:r>
            <a:r>
              <a:rPr lang="lt-LT" dirty="0"/>
              <a:t> </a:t>
            </a:r>
            <a:r>
              <a:rPr lang="lt-LT" dirty="0" err="1"/>
              <a:t>offer</a:t>
            </a:r>
            <a:r>
              <a:rPr lang="lt-LT" dirty="0"/>
              <a:t> </a:t>
            </a:r>
            <a:r>
              <a:rPr lang="lt-LT" dirty="0" err="1"/>
              <a:t>four</a:t>
            </a:r>
            <a:r>
              <a:rPr lang="lt-LT" dirty="0"/>
              <a:t> </a:t>
            </a:r>
            <a:r>
              <a:rPr lang="lt-LT" dirty="0" err="1"/>
              <a:t>different</a:t>
            </a:r>
            <a:r>
              <a:rPr lang="lt-LT" dirty="0"/>
              <a:t> bases: </a:t>
            </a:r>
            <a:r>
              <a:rPr lang="lt-LT" dirty="0" err="1"/>
              <a:t>two</a:t>
            </a:r>
            <a:r>
              <a:rPr lang="lt-LT" dirty="0"/>
              <a:t> </a:t>
            </a:r>
            <a:r>
              <a:rPr lang="lt-LT" dirty="0" err="1"/>
              <a:t>in</a:t>
            </a:r>
            <a:r>
              <a:rPr lang="lt-LT" dirty="0"/>
              <a:t> </a:t>
            </a:r>
            <a:r>
              <a:rPr lang="lt-LT" dirty="0" err="1"/>
              <a:t>metal</a:t>
            </a:r>
            <a:r>
              <a:rPr lang="lt-LT" dirty="0"/>
              <a:t> </a:t>
            </a:r>
            <a:r>
              <a:rPr lang="lt-LT" dirty="0" err="1"/>
              <a:t>and</a:t>
            </a:r>
            <a:r>
              <a:rPr lang="lt-LT" dirty="0"/>
              <a:t> </a:t>
            </a:r>
            <a:r>
              <a:rPr lang="lt-LT" dirty="0" err="1"/>
              <a:t>two</a:t>
            </a:r>
            <a:r>
              <a:rPr lang="lt-LT" dirty="0"/>
              <a:t> </a:t>
            </a:r>
            <a:r>
              <a:rPr lang="lt-LT" dirty="0" err="1"/>
              <a:t>in</a:t>
            </a:r>
            <a:r>
              <a:rPr lang="lt-LT" dirty="0"/>
              <a:t> </a:t>
            </a:r>
            <a:r>
              <a:rPr lang="lt-LT" dirty="0" err="1"/>
              <a:t>wood</a:t>
            </a:r>
            <a:r>
              <a:rPr lang="lt-LT" dirty="0"/>
              <a:t>, </a:t>
            </a:r>
            <a:r>
              <a:rPr lang="lt-LT" dirty="0" err="1"/>
              <a:t>so</a:t>
            </a:r>
            <a:r>
              <a:rPr lang="lt-LT" dirty="0"/>
              <a:t> </a:t>
            </a:r>
            <a:r>
              <a:rPr lang="lt-LT" dirty="0" err="1"/>
              <a:t>you</a:t>
            </a:r>
            <a:r>
              <a:rPr lang="lt-LT" dirty="0"/>
              <a:t> </a:t>
            </a:r>
            <a:r>
              <a:rPr lang="lt-LT" dirty="0" err="1"/>
              <a:t>can</a:t>
            </a:r>
            <a:r>
              <a:rPr lang="lt-LT" dirty="0"/>
              <a:t> </a:t>
            </a:r>
            <a:r>
              <a:rPr lang="lt-LT" dirty="0" err="1"/>
              <a:t>choose</a:t>
            </a:r>
            <a:r>
              <a:rPr lang="lt-LT" dirty="0"/>
              <a:t> </a:t>
            </a:r>
            <a:r>
              <a:rPr lang="lt-LT" dirty="0" err="1"/>
              <a:t>according</a:t>
            </a:r>
            <a:r>
              <a:rPr lang="lt-LT" dirty="0"/>
              <a:t> to </a:t>
            </a:r>
            <a:r>
              <a:rPr lang="lt-LT" dirty="0" err="1"/>
              <a:t>the</a:t>
            </a:r>
            <a:r>
              <a:rPr lang="lt-LT" dirty="0"/>
              <a:t> </a:t>
            </a:r>
            <a:r>
              <a:rPr lang="lt-LT" dirty="0" err="1"/>
              <a:t>interior</a:t>
            </a:r>
            <a:r>
              <a:rPr lang="lt-LT" dirty="0"/>
              <a:t> </a:t>
            </a:r>
            <a:r>
              <a:rPr lang="lt-LT" dirty="0" err="1"/>
              <a:t>style</a:t>
            </a:r>
            <a:r>
              <a:rPr lang="lt-LT" dirty="0"/>
              <a:t> </a:t>
            </a:r>
            <a:r>
              <a:rPr lang="lt-LT" dirty="0" err="1"/>
              <a:t>you</a:t>
            </a:r>
            <a:r>
              <a:rPr lang="lt-LT" dirty="0"/>
              <a:t> are </a:t>
            </a:r>
            <a:r>
              <a:rPr lang="lt-LT" dirty="0" err="1"/>
              <a:t>creating</a:t>
            </a:r>
            <a:r>
              <a:rPr lang="lt-LT" dirty="0"/>
              <a:t>.</a:t>
            </a:r>
            <a:endParaRPr lang="lt-L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err="1">
                <a:effectLst/>
                <a:latin typeface="Calibri" panose="020F0502020204030204" pitchFamily="34" charset="0"/>
                <a:ea typeface="Calibri" panose="020F0502020204030204" pitchFamily="34" charset="0"/>
                <a:cs typeface="Times New Roman" panose="02020603050405020304" pitchFamily="18" charset="0"/>
              </a:rPr>
              <a:t>Metal</a:t>
            </a:r>
            <a:r>
              <a:rPr lang="lt-LT" sz="1800" b="1" dirty="0">
                <a:effectLst/>
                <a:latin typeface="Calibri" panose="020F0502020204030204" pitchFamily="34" charset="0"/>
                <a:ea typeface="Calibri" panose="020F0502020204030204" pitchFamily="34" charset="0"/>
                <a:cs typeface="Times New Roman" panose="02020603050405020304" pitchFamily="18" charset="0"/>
              </a:rPr>
              <a:t> </a:t>
            </a:r>
            <a:r>
              <a:rPr lang="lt-LT" sz="1800" b="1" dirty="0" err="1">
                <a:effectLst/>
                <a:latin typeface="Calibri" panose="020F0502020204030204" pitchFamily="34" charset="0"/>
                <a:ea typeface="Calibri" panose="020F0502020204030204" pitchFamily="34" charset="0"/>
                <a:cs typeface="Times New Roman" panose="02020603050405020304" pitchFamily="18" charset="0"/>
              </a:rPr>
              <a:t>legs</a:t>
            </a:r>
            <a:r>
              <a:rPr lang="lt-LT" sz="1800" b="1"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a:effectLst/>
                <a:latin typeface="Calibri" panose="020F0502020204030204" pitchFamily="34" charset="0"/>
                <a:ea typeface="Calibri" panose="020F0502020204030204" pitchFamily="34" charset="0"/>
                <a:cs typeface="Times New Roman" panose="02020603050405020304" pitchFamily="18" charset="0"/>
              </a:rPr>
              <a:t>are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an</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economical</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versatile</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choice</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many</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modern</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office</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interiors</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err="1"/>
              <a:t>Metal</a:t>
            </a:r>
            <a:r>
              <a:rPr lang="lt-LT" sz="1200" b="1" dirty="0"/>
              <a:t> </a:t>
            </a:r>
            <a:r>
              <a:rPr lang="lt-LT" sz="1200" b="1" dirty="0" err="1"/>
              <a:t>sled</a:t>
            </a:r>
            <a:r>
              <a:rPr lang="lt-LT" sz="1200" b="1" dirty="0"/>
              <a:t> </a:t>
            </a:r>
            <a:r>
              <a:rPr lang="lt-LT" sz="1200" b="1" dirty="0" err="1"/>
              <a:t>legs</a:t>
            </a:r>
            <a:r>
              <a:rPr lang="lt-LT" sz="1200" b="1" dirty="0"/>
              <a:t> </a:t>
            </a:r>
            <a:r>
              <a:rPr lang="lt-LT" sz="1200" dirty="0"/>
              <a:t>- </a:t>
            </a:r>
            <a:r>
              <a:rPr lang="en-US" sz="1200" dirty="0"/>
              <a:t>perfect for achieving a formal, refined look.</a:t>
            </a:r>
            <a:endParaRPr lang="lt-L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t>Soft</a:t>
            </a:r>
            <a:r>
              <a:rPr lang="lt-LT" sz="1200" dirty="0"/>
              <a:t> </a:t>
            </a:r>
            <a:r>
              <a:rPr lang="lt-LT" sz="1200" dirty="0" err="1"/>
              <a:t>furniture</a:t>
            </a:r>
            <a:r>
              <a:rPr lang="lt-LT" sz="1200" dirty="0"/>
              <a:t> </a:t>
            </a:r>
            <a:r>
              <a:rPr lang="lt-LT" sz="1200" dirty="0" err="1"/>
              <a:t>with</a:t>
            </a:r>
            <a:r>
              <a:rPr lang="lt-LT" sz="1200" dirty="0"/>
              <a:t> </a:t>
            </a:r>
            <a:r>
              <a:rPr lang="lt-LT" sz="1200" b="1" dirty="0" err="1"/>
              <a:t>solid</a:t>
            </a:r>
            <a:r>
              <a:rPr lang="lt-LT" sz="1200" b="1" dirty="0"/>
              <a:t> </a:t>
            </a:r>
            <a:r>
              <a:rPr lang="lt-LT" sz="1200" b="1" dirty="0" err="1"/>
              <a:t>ash</a:t>
            </a:r>
            <a:r>
              <a:rPr lang="lt-LT" sz="1200" b="1" dirty="0"/>
              <a:t> </a:t>
            </a:r>
            <a:r>
              <a:rPr lang="lt-LT" sz="1200" b="1" dirty="0" err="1"/>
              <a:t>wood</a:t>
            </a:r>
            <a:r>
              <a:rPr lang="lt-LT" sz="1200" b="1" dirty="0"/>
              <a:t> </a:t>
            </a:r>
            <a:r>
              <a:rPr lang="lt-LT" sz="1200" b="1" dirty="0" err="1"/>
              <a:t>legs</a:t>
            </a:r>
            <a:r>
              <a:rPr lang="lt-LT" sz="1200" b="1" dirty="0"/>
              <a:t> </a:t>
            </a:r>
            <a:r>
              <a:rPr lang="lt-LT" sz="1200" dirty="0" err="1"/>
              <a:t>combines</a:t>
            </a:r>
            <a:r>
              <a:rPr lang="lt-LT" sz="1200" dirty="0"/>
              <a:t> </a:t>
            </a:r>
            <a:r>
              <a:rPr lang="lt-LT" sz="1200" dirty="0" err="1"/>
              <a:t>modernity</a:t>
            </a:r>
            <a:r>
              <a:rPr lang="lt-LT" sz="1200" dirty="0"/>
              <a:t> </a:t>
            </a:r>
            <a:r>
              <a:rPr lang="lt-LT" sz="1200" dirty="0" err="1"/>
              <a:t>and</a:t>
            </a:r>
            <a:r>
              <a:rPr lang="lt-LT" sz="1200" dirty="0"/>
              <a:t> </a:t>
            </a:r>
            <a:r>
              <a:rPr lang="lt-LT" sz="1200" dirty="0" err="1"/>
              <a:t>cosiness</a:t>
            </a:r>
            <a:r>
              <a:rPr lang="lt-LT" sz="1200" dirty="0"/>
              <a:t> </a:t>
            </a:r>
            <a:r>
              <a:rPr lang="lt-LT" sz="1200" dirty="0" err="1"/>
              <a:t>and</a:t>
            </a:r>
            <a:r>
              <a:rPr lang="lt-LT" sz="1200" dirty="0"/>
              <a:t> </a:t>
            </a:r>
            <a:r>
              <a:rPr lang="lt-LT" sz="1200" dirty="0" err="1"/>
              <a:t>will</a:t>
            </a:r>
            <a:r>
              <a:rPr lang="lt-LT" sz="1200" dirty="0"/>
              <a:t> </a:t>
            </a:r>
            <a:r>
              <a:rPr lang="lt-LT" sz="1200" dirty="0" err="1"/>
              <a:t>appeal</a:t>
            </a:r>
            <a:r>
              <a:rPr lang="lt-LT" sz="1200" dirty="0"/>
              <a:t> to </a:t>
            </a:r>
            <a:r>
              <a:rPr lang="lt-LT" sz="1200" dirty="0" err="1"/>
              <a:t>those</a:t>
            </a:r>
            <a:r>
              <a:rPr lang="lt-LT" sz="1200" dirty="0"/>
              <a:t> </a:t>
            </a:r>
            <a:r>
              <a:rPr lang="lt-LT" sz="1200" dirty="0" err="1"/>
              <a:t>who</a:t>
            </a:r>
            <a:r>
              <a:rPr lang="lt-LT" sz="1200" dirty="0"/>
              <a:t> </a:t>
            </a:r>
            <a:r>
              <a:rPr lang="lt-LT" sz="1200" dirty="0" err="1"/>
              <a:t>appreciate</a:t>
            </a:r>
            <a:r>
              <a:rPr lang="lt-LT" sz="1200" dirty="0"/>
              <a:t> a </a:t>
            </a:r>
            <a:r>
              <a:rPr lang="lt-LT" sz="1200" dirty="0" err="1"/>
              <a:t>less</a:t>
            </a:r>
            <a:r>
              <a:rPr lang="lt-LT" sz="1200" dirty="0"/>
              <a:t> </a:t>
            </a:r>
            <a:r>
              <a:rPr lang="lt-LT" sz="1200" dirty="0" err="1"/>
              <a:t>formal</a:t>
            </a:r>
            <a:r>
              <a:rPr lang="lt-LT" sz="1200" dirty="0"/>
              <a:t> </a:t>
            </a:r>
            <a:r>
              <a:rPr lang="lt-LT" sz="1200" dirty="0" err="1"/>
              <a:t>look</a:t>
            </a:r>
            <a:r>
              <a:rPr lang="lt-L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a:t>S</a:t>
            </a:r>
            <a:r>
              <a:rPr lang="en-US" sz="1200" b="1" dirty="0" err="1"/>
              <a:t>olid</a:t>
            </a:r>
            <a:r>
              <a:rPr lang="en-US" sz="1200" b="1" dirty="0"/>
              <a:t> ash wood frame with legs </a:t>
            </a:r>
            <a:r>
              <a:rPr lang="en-US" dirty="0"/>
              <a:t>– the most home-like option, particularly well-suited for classic interiors.</a:t>
            </a:r>
            <a:endParaRPr lang="lt-LT" sz="1200" dirty="0"/>
          </a:p>
        </p:txBody>
      </p:sp>
      <p:sp>
        <p:nvSpPr>
          <p:cNvPr id="4" name="Slide Number Placeholder 3">
            <a:extLst>
              <a:ext uri="{FF2B5EF4-FFF2-40B4-BE49-F238E27FC236}">
                <a16:creationId xmlns:a16="http://schemas.microsoft.com/office/drawing/2014/main" id="{8506B237-49BA-6082-96CD-1986F708A122}"/>
              </a:ext>
            </a:extLst>
          </p:cNvPr>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216197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B27-732F-611C-94C2-3E87977B1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148E6-A0B6-B1A4-8447-04E2DD8D3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CE51F-4789-83F3-1434-8AD55EB473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a </a:t>
            </a:r>
            <a:r>
              <a:rPr lang="en-US" dirty="0" err="1"/>
              <a:t>cosy</a:t>
            </a:r>
            <a:r>
              <a:rPr lang="en-US" dirty="0"/>
              <a:t>, stylish relaxation area looks like in a small office with MYAMI soft furniture.</a:t>
            </a:r>
          </a:p>
        </p:txBody>
      </p:sp>
      <p:sp>
        <p:nvSpPr>
          <p:cNvPr id="4" name="Slide Number Placeholder 3">
            <a:extLst>
              <a:ext uri="{FF2B5EF4-FFF2-40B4-BE49-F238E27FC236}">
                <a16:creationId xmlns:a16="http://schemas.microsoft.com/office/drawing/2014/main" id="{EB1D1FBE-0DBC-340C-8449-B6FCCF469C2F}"/>
              </a:ext>
            </a:extLst>
          </p:cNvPr>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25608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F13B-7E98-003F-279F-1EB71BF02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1C433-1EB4-407B-AD71-BAEF65BF9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35F8A-3A75-8025-C7DE-A51048B1D944}"/>
              </a:ext>
            </a:extLst>
          </p:cNvPr>
          <p:cNvSpPr>
            <a:spLocks noGrp="1"/>
          </p:cNvSpPr>
          <p:nvPr>
            <p:ph type="body" idx="1"/>
          </p:nvPr>
        </p:nvSpPr>
        <p:spPr/>
        <p:txBody>
          <a:bodyPr/>
          <a:lstStyle/>
          <a:p>
            <a:r>
              <a:rPr lang="en-US" dirty="0"/>
              <a:t>MYAMI is a soft furniture collection that blends exceptional comfort with a home-like </a:t>
            </a:r>
            <a:r>
              <a:rPr lang="en-US" dirty="0" err="1"/>
              <a:t>cosiness</a:t>
            </a:r>
            <a:r>
              <a:rPr lang="en-US" dirty="0"/>
              <a:t>, creating a pleasant experience in the office—whether for relaxation, informal conversations, or collaboration.</a:t>
            </a:r>
            <a:endParaRPr lang="lt-L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3410CBE-3166-DE16-FD89-85C2900EB5A9}"/>
              </a:ext>
            </a:extLst>
          </p:cNvPr>
          <p:cNvSpPr>
            <a:spLocks noGrp="1"/>
          </p:cNvSpPr>
          <p:nvPr>
            <p:ph type="sldNum" sz="quarter" idx="5"/>
          </p:nvPr>
        </p:nvSpPr>
        <p:spPr/>
        <p:txBody>
          <a:bodyPr/>
          <a:lstStyle/>
          <a:p>
            <a:fld id="{623103AC-7621-4A9D-9144-41AB86A684B9}" type="slidenum">
              <a:rPr lang="lt-LT" smtClean="0"/>
              <a:t>2</a:t>
            </a:fld>
            <a:endParaRPr lang="lt-LT"/>
          </a:p>
        </p:txBody>
      </p:sp>
    </p:spTree>
    <p:extLst>
      <p:ext uri="{BB962C8B-B14F-4D97-AF65-F5344CB8AC3E}">
        <p14:creationId xmlns:p14="http://schemas.microsoft.com/office/powerpoint/2010/main" val="110255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D3425-E846-147C-0683-235E2277F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3702B-FFE4-EC5E-CF67-9EFFDF684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15DB1-4623-2017-9222-9832F3C45F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solid image is created in the office waiting area, which would also be suitable for an executive's workspace.</a:t>
            </a:r>
            <a:endParaRPr lang="lt-LT" dirty="0"/>
          </a:p>
        </p:txBody>
      </p:sp>
      <p:sp>
        <p:nvSpPr>
          <p:cNvPr id="4" name="Slide Number Placeholder 3">
            <a:extLst>
              <a:ext uri="{FF2B5EF4-FFF2-40B4-BE49-F238E27FC236}">
                <a16:creationId xmlns:a16="http://schemas.microsoft.com/office/drawing/2014/main" id="{4644926E-3054-82F2-2B22-DE0A25EC688A}"/>
              </a:ext>
            </a:extLst>
          </p:cNvPr>
          <p:cNvSpPr>
            <a:spLocks noGrp="1"/>
          </p:cNvSpPr>
          <p:nvPr>
            <p:ph type="sldNum" sz="quarter" idx="5"/>
          </p:nvPr>
        </p:nvSpPr>
        <p:spPr/>
        <p:txBody>
          <a:bodyPr/>
          <a:lstStyle/>
          <a:p>
            <a:fld id="{623103AC-7621-4A9D-9144-41AB86A684B9}" type="slidenum">
              <a:rPr lang="lt-LT" smtClean="0"/>
              <a:t>20</a:t>
            </a:fld>
            <a:endParaRPr lang="lt-LT"/>
          </a:p>
        </p:txBody>
      </p:sp>
    </p:spTree>
    <p:extLst>
      <p:ext uri="{BB962C8B-B14F-4D97-AF65-F5344CB8AC3E}">
        <p14:creationId xmlns:p14="http://schemas.microsoft.com/office/powerpoint/2010/main" val="352401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FEEBA-E6DD-7301-314F-21CD021F7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4A049-BF82-5DD6-9008-0478A8066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F5A74-4F7C-2D83-4B1F-ACB02E75AF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MYAMI is well suited not only for reception lounge areas but also for larger public spaces, such as hotels.</a:t>
            </a:r>
          </a:p>
        </p:txBody>
      </p:sp>
      <p:sp>
        <p:nvSpPr>
          <p:cNvPr id="4" name="Slide Number Placeholder 3">
            <a:extLst>
              <a:ext uri="{FF2B5EF4-FFF2-40B4-BE49-F238E27FC236}">
                <a16:creationId xmlns:a16="http://schemas.microsoft.com/office/drawing/2014/main" id="{D2F0CCB8-9127-D47D-21E9-14934FAB40EF}"/>
              </a:ext>
            </a:extLst>
          </p:cNvPr>
          <p:cNvSpPr>
            <a:spLocks noGrp="1"/>
          </p:cNvSpPr>
          <p:nvPr>
            <p:ph type="sldNum" sz="quarter" idx="5"/>
          </p:nvPr>
        </p:nvSpPr>
        <p:spPr/>
        <p:txBody>
          <a:bodyPr/>
          <a:lstStyle/>
          <a:p>
            <a:fld id="{623103AC-7621-4A9D-9144-41AB86A684B9}" type="slidenum">
              <a:rPr lang="lt-LT" smtClean="0"/>
              <a:t>21</a:t>
            </a:fld>
            <a:endParaRPr lang="lt-LT"/>
          </a:p>
        </p:txBody>
      </p:sp>
    </p:spTree>
    <p:extLst>
      <p:ext uri="{BB962C8B-B14F-4D97-AF65-F5344CB8AC3E}">
        <p14:creationId xmlns:p14="http://schemas.microsoft.com/office/powerpoint/2010/main" val="30815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056A-A0E1-3FD8-51B2-DC9EFD72D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3CA4A-F053-A2F1-B70A-1FF471D9D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584A4-1E83-C9F0-50C8-DB58FB2C91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see MYAMI applied to a multifunctional mobile workspace or training area.</a:t>
            </a:r>
            <a:endParaRPr lang="lt-LT" dirty="0"/>
          </a:p>
        </p:txBody>
      </p:sp>
      <p:sp>
        <p:nvSpPr>
          <p:cNvPr id="4" name="Slide Number Placeholder 3">
            <a:extLst>
              <a:ext uri="{FF2B5EF4-FFF2-40B4-BE49-F238E27FC236}">
                <a16:creationId xmlns:a16="http://schemas.microsoft.com/office/drawing/2014/main" id="{B56DEE08-F707-11AE-842B-C8104B61FF50}"/>
              </a:ext>
            </a:extLst>
          </p:cNvPr>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229358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3EF79-57D2-1F12-4BB8-D4C1E4A86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6A65F-74C4-9481-9468-54379D540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241FC-857F-6531-C1F4-4C424B94AD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E416EB-1849-8E6E-7254-4E59C943CDAA}"/>
              </a:ext>
            </a:extLst>
          </p:cNvPr>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1017488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306233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designers behind the MYAMI collection are Stefanie </a:t>
            </a:r>
            <a:r>
              <a:rPr lang="en-US" i="0" dirty="0" err="1"/>
              <a:t>Kubanek</a:t>
            </a:r>
            <a:r>
              <a:rPr lang="en-US" i="0" dirty="0"/>
              <a:t> and Michael </a:t>
            </a:r>
            <a:r>
              <a:rPr lang="en-US" i="0" dirty="0" err="1"/>
              <a:t>Geldmacher</a:t>
            </a:r>
            <a:r>
              <a:rPr lang="en-US" i="0" dirty="0"/>
              <a:t>, who together form the design studio MUCNYC. This dynamic duo has extensive experience in furniture design, bridging Munich and New York while combining global expertise with creative </a:t>
            </a:r>
            <a:r>
              <a:rPr lang="lt-LT" dirty="0" err="1"/>
              <a:t>excellence</a:t>
            </a:r>
            <a:r>
              <a:rPr lang="en-US" i="0" dirty="0"/>
              <a:t>.</a:t>
            </a:r>
            <a:endParaRPr lang="lt-LT" i="0" dirty="0"/>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427954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The soft furniture collection is inspired by the architecture of Miami's South Beach district, featuring the elegant elements of classic Art Deco design with curved forms and a bold aesthetic.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The name also resonates with the French phrase "</a:t>
            </a:r>
            <a:r>
              <a:rPr lang="en-US" sz="1200" dirty="0" err="1">
                <a:effectLst/>
                <a:latin typeface="Segoe UI" panose="020B0502040204020203" pitchFamily="34" charset="0"/>
              </a:rPr>
              <a:t>mon</a:t>
            </a:r>
            <a:r>
              <a:rPr lang="en-US" sz="1200" dirty="0">
                <a:effectLst/>
                <a:latin typeface="Segoe UI" panose="020B0502040204020203" pitchFamily="34" charset="0"/>
              </a:rPr>
              <a:t> </a:t>
            </a:r>
            <a:r>
              <a:rPr lang="en-US" sz="1200" dirty="0" err="1">
                <a:effectLst/>
                <a:latin typeface="Segoe UI" panose="020B0502040204020203" pitchFamily="34" charset="0"/>
              </a:rPr>
              <a:t>ami</a:t>
            </a:r>
            <a:r>
              <a:rPr lang="en-US" sz="1200" dirty="0">
                <a:effectLst/>
                <a:latin typeface="Segoe UI" panose="020B0502040204020203" pitchFamily="34" charset="0"/>
              </a:rPr>
              <a:t>" or the Spanish "mi amigo," both meaning "my friend." This symbolically </a:t>
            </a:r>
            <a:r>
              <a:rPr lang="en-US" sz="1200" dirty="0" err="1">
                <a:effectLst/>
                <a:latin typeface="Segoe UI" panose="020B0502040204020203" pitchFamily="34" charset="0"/>
              </a:rPr>
              <a:t>emphasises</a:t>
            </a:r>
            <a:r>
              <a:rPr lang="en-US" sz="1200" dirty="0">
                <a:effectLst/>
                <a:latin typeface="Segoe UI" panose="020B0502040204020203" pitchFamily="34" charset="0"/>
              </a:rPr>
              <a:t> the collection's friendliness and the sense of </a:t>
            </a:r>
            <a:r>
              <a:rPr lang="en-US" sz="1200" dirty="0" err="1">
                <a:effectLst/>
                <a:latin typeface="Segoe UI" panose="020B0502040204020203" pitchFamily="34" charset="0"/>
              </a:rPr>
              <a:t>cosiness</a:t>
            </a:r>
            <a:r>
              <a:rPr lang="en-US" sz="1200" dirty="0">
                <a:effectLst/>
                <a:latin typeface="Segoe UI" panose="020B0502040204020203" pitchFamily="34" charset="0"/>
              </a:rPr>
              <a:t> it creates.</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282600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B403-6F52-74FF-0392-849F22A7B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19845-9382-D227-AE15-5746DC198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EC615-5E66-AB89-CC9B-31611131A7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kern="1200" dirty="0" err="1">
                <a:solidFill>
                  <a:schemeClr val="tx1"/>
                </a:solidFill>
                <a:latin typeface="+mn-lt"/>
                <a:ea typeface="+mn-ea"/>
                <a:cs typeface="+mn-cs"/>
              </a:rPr>
              <a:t>The</a:t>
            </a:r>
            <a:r>
              <a:rPr lang="lt-LT" sz="1000" kern="1200" dirty="0">
                <a:solidFill>
                  <a:schemeClr val="tx1"/>
                </a:solidFill>
                <a:latin typeface="+mn-lt"/>
                <a:ea typeface="+mn-ea"/>
                <a:cs typeface="+mn-cs"/>
              </a:rPr>
              <a:t> MYAMI </a:t>
            </a:r>
            <a:r>
              <a:rPr lang="lt-LT" sz="1000" kern="1200" dirty="0" err="1">
                <a:solidFill>
                  <a:schemeClr val="tx1"/>
                </a:solidFill>
                <a:latin typeface="+mn-lt"/>
                <a:ea typeface="+mn-ea"/>
                <a:cs typeface="+mn-cs"/>
              </a:rPr>
              <a:t>collection</a:t>
            </a:r>
            <a:r>
              <a:rPr lang="lt-LT" sz="1000" kern="1200" dirty="0">
                <a:solidFill>
                  <a:schemeClr val="tx1"/>
                </a:solidFill>
                <a:latin typeface="+mn-lt"/>
                <a:ea typeface="+mn-ea"/>
                <a:cs typeface="+mn-cs"/>
              </a:rPr>
              <a:t> </a:t>
            </a:r>
            <a:r>
              <a:rPr lang="lt-LT" sz="1200" dirty="0" err="1">
                <a:effectLst/>
                <a:latin typeface="Calibri" panose="020F0502020204030204" pitchFamily="34" charset="0"/>
                <a:ea typeface="Calibri" panose="020F0502020204030204" pitchFamily="34" charset="0"/>
                <a:cs typeface="Times New Roman" panose="02020603050405020304" pitchFamily="18" charset="0"/>
              </a:rPr>
              <a:t>includes</a:t>
            </a:r>
            <a:r>
              <a:rPr lang="en-GB" sz="1200" dirty="0">
                <a:effectLst/>
                <a:latin typeface="Calibri" panose="020F0502020204030204" pitchFamily="34" charset="0"/>
                <a:ea typeface="Calibri" panose="020F0502020204030204" pitchFamily="34" charset="0"/>
                <a:cs typeface="Times New Roman" panose="02020603050405020304" pitchFamily="18" charset="0"/>
              </a:rPr>
              <a:t> three types of soft furniture: a two-seater sofa, a three-seater sofa and a lounge chair.</a:t>
            </a:r>
            <a:endParaRPr lang="lt-LT" sz="10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F41DA9B6-EB63-7461-DE5E-28D93FD59C00}"/>
              </a:ext>
            </a:extLst>
          </p:cNvPr>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206423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1CD54-8B2C-C060-0A90-19D0DB7F1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91511-B572-1489-28BE-80D3F206F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3D7F5-977F-496B-348D-78828FE69757}"/>
              </a:ext>
            </a:extLst>
          </p:cNvPr>
          <p:cNvSpPr>
            <a:spLocks noGrp="1"/>
          </p:cNvSpPr>
          <p:nvPr>
            <p:ph type="body" idx="1"/>
          </p:nvPr>
        </p:nvSpPr>
        <p:spPr/>
        <p:txBody>
          <a:bodyPr/>
          <a:lstStyle/>
          <a:p>
            <a:r>
              <a:rPr lang="en-US" dirty="0"/>
              <a:t>The MYAMI collection features an exceptional sense of comfort and a timeless, elegant design that can be effortlessly adapted to diverse needs and interior settings.</a:t>
            </a:r>
          </a:p>
        </p:txBody>
      </p:sp>
      <p:sp>
        <p:nvSpPr>
          <p:cNvPr id="4" name="Slide Number Placeholder 3">
            <a:extLst>
              <a:ext uri="{FF2B5EF4-FFF2-40B4-BE49-F238E27FC236}">
                <a16:creationId xmlns:a16="http://schemas.microsoft.com/office/drawing/2014/main" id="{30692B4D-D498-1256-2A1C-F0D816555231}"/>
              </a:ext>
            </a:extLst>
          </p:cNvPr>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49561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The</a:t>
            </a:r>
            <a:r>
              <a:rPr lang="lt-LT" dirty="0"/>
              <a:t> MYAMI </a:t>
            </a:r>
            <a:r>
              <a:rPr lang="lt-LT" dirty="0" err="1"/>
              <a:t>collection</a:t>
            </a:r>
            <a:r>
              <a:rPr lang="lt-LT" dirty="0"/>
              <a:t> </a:t>
            </a:r>
            <a:r>
              <a:rPr lang="lt-LT" dirty="0" err="1"/>
              <a:t>is</a:t>
            </a:r>
            <a:r>
              <a:rPr lang="lt-LT" dirty="0"/>
              <a:t> </a:t>
            </a:r>
            <a:r>
              <a:rPr lang="lt-LT" dirty="0" err="1"/>
              <a:t>the</a:t>
            </a:r>
            <a:r>
              <a:rPr lang="lt-LT" dirty="0"/>
              <a:t> </a:t>
            </a:r>
            <a:r>
              <a:rPr lang="lt-LT" dirty="0" err="1"/>
              <a:t>softest</a:t>
            </a:r>
            <a:r>
              <a:rPr lang="lt-LT" dirty="0"/>
              <a:t> </a:t>
            </a:r>
            <a:r>
              <a:rPr lang="lt-LT" dirty="0" err="1"/>
              <a:t>compared</a:t>
            </a:r>
            <a:r>
              <a:rPr lang="lt-LT" dirty="0"/>
              <a:t> to </a:t>
            </a:r>
            <a:r>
              <a:rPr lang="lt-LT" dirty="0" err="1"/>
              <a:t>the</a:t>
            </a:r>
            <a:r>
              <a:rPr lang="lt-LT" dirty="0"/>
              <a:t> </a:t>
            </a:r>
            <a:r>
              <a:rPr lang="lt-LT" dirty="0" err="1"/>
              <a:t>other</a:t>
            </a:r>
            <a:r>
              <a:rPr lang="lt-LT" dirty="0"/>
              <a:t> </a:t>
            </a:r>
            <a:r>
              <a:rPr lang="lt-LT" dirty="0" err="1"/>
              <a:t>upholstered</a:t>
            </a:r>
            <a:r>
              <a:rPr lang="lt-LT" dirty="0"/>
              <a:t> </a:t>
            </a:r>
            <a:r>
              <a:rPr lang="lt-LT" dirty="0" err="1"/>
              <a:t>furniture</a:t>
            </a:r>
            <a:r>
              <a:rPr lang="lt-LT" dirty="0"/>
              <a:t> </a:t>
            </a:r>
            <a:r>
              <a:rPr lang="lt-LT" dirty="0" err="1"/>
              <a:t>in</a:t>
            </a:r>
            <a:r>
              <a:rPr lang="lt-LT" dirty="0"/>
              <a:t> </a:t>
            </a:r>
            <a:r>
              <a:rPr lang="lt-LT" dirty="0" err="1"/>
              <a:t>the</a:t>
            </a:r>
            <a:r>
              <a:rPr lang="lt-LT" dirty="0"/>
              <a:t> NARBUTAS </a:t>
            </a:r>
            <a:r>
              <a:rPr lang="lt-LT" dirty="0" err="1"/>
              <a:t>product</a:t>
            </a:r>
            <a:r>
              <a:rPr lang="lt-LT" dirty="0"/>
              <a:t> </a:t>
            </a:r>
            <a:r>
              <a:rPr lang="lt-LT" dirty="0" err="1"/>
              <a:t>portfolio</a:t>
            </a:r>
            <a:r>
              <a:rPr lang="lt-LT" dirty="0"/>
              <a:t>.</a:t>
            </a:r>
            <a:endParaRPr lang="en-GB" dirty="0"/>
          </a:p>
        </p:txBody>
      </p:sp>
      <p:sp>
        <p:nvSpPr>
          <p:cNvPr id="4" name="Slide Number Placeholder 3"/>
          <p:cNvSpPr>
            <a:spLocks noGrp="1"/>
          </p:cNvSpPr>
          <p:nvPr>
            <p:ph type="sldNum" sz="quarter" idx="5"/>
          </p:nvPr>
        </p:nvSpPr>
        <p:spPr/>
        <p:txBody>
          <a:bodyPr/>
          <a:lstStyle/>
          <a:p>
            <a:fld id="{623103AC-7621-4A9D-9144-41AB86A684B9}" type="slidenum">
              <a:rPr lang="lt-LT" smtClean="0"/>
              <a:t>7</a:t>
            </a:fld>
            <a:endParaRPr lang="lt-LT"/>
          </a:p>
        </p:txBody>
      </p:sp>
    </p:spTree>
    <p:extLst>
      <p:ext uri="{BB962C8B-B14F-4D97-AF65-F5344CB8AC3E}">
        <p14:creationId xmlns:p14="http://schemas.microsoft.com/office/powerpoint/2010/main" val="272108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46B68-E244-07CF-21AB-4CDB2C8E5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DC5A5-65EF-F820-32F9-42B80FD7A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B064E-BCCF-E018-A4CB-3903D37E6F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High-quality MYAMI collection furniture is suited for different people. The cushions and seat, made of layers with varying firmness, adapt to the user's body, ensuring even weight distribution and balanced softness. Carefully selected seat and backrest proportions provide additional stability and comfort.</a:t>
            </a:r>
          </a:p>
        </p:txBody>
      </p:sp>
      <p:sp>
        <p:nvSpPr>
          <p:cNvPr id="4" name="Slide Number Placeholder 3">
            <a:extLst>
              <a:ext uri="{FF2B5EF4-FFF2-40B4-BE49-F238E27FC236}">
                <a16:creationId xmlns:a16="http://schemas.microsoft.com/office/drawing/2014/main" id="{351E791A-8B30-39C3-9234-37D86689A9D3}"/>
              </a:ext>
            </a:extLst>
          </p:cNvPr>
          <p:cNvSpPr>
            <a:spLocks noGrp="1"/>
          </p:cNvSpPr>
          <p:nvPr>
            <p:ph type="sldNum" sz="quarter" idx="5"/>
          </p:nvPr>
        </p:nvSpPr>
        <p:spPr/>
        <p:txBody>
          <a:bodyPr/>
          <a:lstStyle/>
          <a:p>
            <a:fld id="{623103AC-7621-4A9D-9144-41AB86A684B9}" type="slidenum">
              <a:rPr lang="lt-LT" smtClean="0"/>
              <a:t>8</a:t>
            </a:fld>
            <a:endParaRPr lang="lt-LT"/>
          </a:p>
        </p:txBody>
      </p:sp>
    </p:spTree>
    <p:extLst>
      <p:ext uri="{BB962C8B-B14F-4D97-AF65-F5344CB8AC3E}">
        <p14:creationId xmlns:p14="http://schemas.microsoft.com/office/powerpoint/2010/main" val="128444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A146-EDDA-4B5B-FE91-EA6EF831E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AD79E-A04D-2D1C-DD90-46B45AAC3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299C8-5F64-CCA0-8DB7-EB1D55EA2047}"/>
              </a:ext>
            </a:extLst>
          </p:cNvPr>
          <p:cNvSpPr>
            <a:spLocks noGrp="1"/>
          </p:cNvSpPr>
          <p:nvPr>
            <p:ph type="body" idx="1"/>
          </p:nvPr>
        </p:nvSpPr>
        <p:spPr/>
        <p:txBody>
          <a:bodyPr/>
          <a:lstStyle/>
          <a:p>
            <a:r>
              <a:rPr lang="en-US" sz="1800" dirty="0"/>
              <a:t>Large, soft backrest cushions and smaller side cushions gently embrace the seated person, providing exceptional comfort for relaxation and rest. The side cushions are also highly convenient for resting the arms.</a:t>
            </a:r>
            <a:endParaRPr lang="lt-LT" sz="120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B102FC4-B5FB-977F-7F0D-934FEA12D3E9}"/>
              </a:ext>
            </a:extLst>
          </p:cNvPr>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166953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Skirtukas">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DF4B8BA-2F18-455D-A3F2-4019C4475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3" name="Text Placeholder 7">
            <a:extLst>
              <a:ext uri="{FF2B5EF4-FFF2-40B4-BE49-F238E27FC236}">
                <a16:creationId xmlns:a16="http://schemas.microsoft.com/office/drawing/2014/main" id="{CA1E9391-3FD3-4158-EBF6-5991C85862B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41237026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180540203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7872984" y="1700213"/>
            <a:ext cx="4320216"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2" name="Picture Placeholder 3">
            <a:extLst>
              <a:ext uri="{FF2B5EF4-FFF2-40B4-BE49-F238E27FC236}">
                <a16:creationId xmlns:a16="http://schemas.microsoft.com/office/drawing/2014/main" id="{CD22C74F-AA1A-4964-446D-76194C5547AB}"/>
              </a:ext>
            </a:extLst>
          </p:cNvPr>
          <p:cNvSpPr>
            <a:spLocks noGrp="1"/>
          </p:cNvSpPr>
          <p:nvPr>
            <p:ph type="pic" sz="quarter" idx="28" hasCustomPrompt="1"/>
          </p:nvPr>
        </p:nvSpPr>
        <p:spPr>
          <a:xfrm>
            <a:off x="0"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p>
            <a:r>
              <a:rPr lang="lt-LT" dirty="0"/>
              <a:t> </a:t>
            </a:r>
          </a:p>
        </p:txBody>
      </p:sp>
      <p:sp>
        <p:nvSpPr>
          <p:cNvPr id="3" name="Picture Placeholder 3">
            <a:extLst>
              <a:ext uri="{FF2B5EF4-FFF2-40B4-BE49-F238E27FC236}">
                <a16:creationId xmlns:a16="http://schemas.microsoft.com/office/drawing/2014/main" id="{9798D511-17A8-AA51-4C6A-8DE98F708943}"/>
              </a:ext>
            </a:extLst>
          </p:cNvPr>
          <p:cNvSpPr>
            <a:spLocks noGrp="1"/>
          </p:cNvSpPr>
          <p:nvPr>
            <p:ph type="pic" sz="quarter" idx="29" hasCustomPrompt="1"/>
          </p:nvPr>
        </p:nvSpPr>
        <p:spPr>
          <a:xfrm>
            <a:off x="2612136"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
        <p:nvSpPr>
          <p:cNvPr id="5" name="Picture Placeholder 3">
            <a:extLst>
              <a:ext uri="{FF2B5EF4-FFF2-40B4-BE49-F238E27FC236}">
                <a16:creationId xmlns:a16="http://schemas.microsoft.com/office/drawing/2014/main" id="{82C72933-3591-7450-70C2-E4EF9CA62F5F}"/>
              </a:ext>
            </a:extLst>
          </p:cNvPr>
          <p:cNvSpPr>
            <a:spLocks noGrp="1"/>
          </p:cNvSpPr>
          <p:nvPr>
            <p:ph type="pic" sz="quarter" idx="30" hasCustomPrompt="1"/>
          </p:nvPr>
        </p:nvSpPr>
        <p:spPr>
          <a:xfrm>
            <a:off x="2612136"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
        <p:nvSpPr>
          <p:cNvPr id="8" name="Picture Placeholder 3">
            <a:extLst>
              <a:ext uri="{FF2B5EF4-FFF2-40B4-BE49-F238E27FC236}">
                <a16:creationId xmlns:a16="http://schemas.microsoft.com/office/drawing/2014/main" id="{C85F6305-8B7B-74B4-33F5-B3FFF3242E3A}"/>
              </a:ext>
            </a:extLst>
          </p:cNvPr>
          <p:cNvSpPr>
            <a:spLocks noGrp="1"/>
          </p:cNvSpPr>
          <p:nvPr>
            <p:ph type="pic" sz="quarter" idx="31" hasCustomPrompt="1"/>
          </p:nvPr>
        </p:nvSpPr>
        <p:spPr>
          <a:xfrm>
            <a:off x="5260848"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Picture Placeholder 3">
            <a:extLst>
              <a:ext uri="{FF2B5EF4-FFF2-40B4-BE49-F238E27FC236}">
                <a16:creationId xmlns:a16="http://schemas.microsoft.com/office/drawing/2014/main" id="{175FB682-0E62-6471-F7B0-3BAF64EB5D35}"/>
              </a:ext>
            </a:extLst>
          </p:cNvPr>
          <p:cNvSpPr>
            <a:spLocks noGrp="1"/>
          </p:cNvSpPr>
          <p:nvPr>
            <p:ph type="pic" sz="quarter" idx="32" hasCustomPrompt="1"/>
          </p:nvPr>
        </p:nvSpPr>
        <p:spPr>
          <a:xfrm>
            <a:off x="5260848"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1907661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5221224" y="1700213"/>
            <a:ext cx="6971976"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2" name="Picture Placeholder 3">
            <a:extLst>
              <a:ext uri="{FF2B5EF4-FFF2-40B4-BE49-F238E27FC236}">
                <a16:creationId xmlns:a16="http://schemas.microsoft.com/office/drawing/2014/main" id="{CD22C74F-AA1A-4964-446D-76194C5547AB}"/>
              </a:ext>
            </a:extLst>
          </p:cNvPr>
          <p:cNvSpPr>
            <a:spLocks noGrp="1"/>
          </p:cNvSpPr>
          <p:nvPr>
            <p:ph type="pic" sz="quarter" idx="28" hasCustomPrompt="1"/>
          </p:nvPr>
        </p:nvSpPr>
        <p:spPr>
          <a:xfrm>
            <a:off x="0"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p>
            <a:r>
              <a:rPr lang="lt-LT" dirty="0"/>
              <a:t> </a:t>
            </a:r>
          </a:p>
        </p:txBody>
      </p:sp>
      <p:sp>
        <p:nvSpPr>
          <p:cNvPr id="3" name="Picture Placeholder 3">
            <a:extLst>
              <a:ext uri="{FF2B5EF4-FFF2-40B4-BE49-F238E27FC236}">
                <a16:creationId xmlns:a16="http://schemas.microsoft.com/office/drawing/2014/main" id="{9798D511-17A8-AA51-4C6A-8DE98F708943}"/>
              </a:ext>
            </a:extLst>
          </p:cNvPr>
          <p:cNvSpPr>
            <a:spLocks noGrp="1"/>
          </p:cNvSpPr>
          <p:nvPr>
            <p:ph type="pic" sz="quarter" idx="29" hasCustomPrompt="1"/>
          </p:nvPr>
        </p:nvSpPr>
        <p:spPr>
          <a:xfrm>
            <a:off x="2612136"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
        <p:nvSpPr>
          <p:cNvPr id="5" name="Picture Placeholder 3">
            <a:extLst>
              <a:ext uri="{FF2B5EF4-FFF2-40B4-BE49-F238E27FC236}">
                <a16:creationId xmlns:a16="http://schemas.microsoft.com/office/drawing/2014/main" id="{82C72933-3591-7450-70C2-E4EF9CA62F5F}"/>
              </a:ext>
            </a:extLst>
          </p:cNvPr>
          <p:cNvSpPr>
            <a:spLocks noGrp="1"/>
          </p:cNvSpPr>
          <p:nvPr>
            <p:ph type="pic" sz="quarter" idx="30" hasCustomPrompt="1"/>
          </p:nvPr>
        </p:nvSpPr>
        <p:spPr>
          <a:xfrm>
            <a:off x="2612136"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Tree>
    <p:extLst>
      <p:ext uri="{BB962C8B-B14F-4D97-AF65-F5344CB8AC3E}">
        <p14:creationId xmlns:p14="http://schemas.microsoft.com/office/powerpoint/2010/main" val="7397429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7046976"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0" y="1700213"/>
            <a:ext cx="6971976"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2" name="Picture Placeholder 3">
            <a:extLst>
              <a:ext uri="{FF2B5EF4-FFF2-40B4-BE49-F238E27FC236}">
                <a16:creationId xmlns:a16="http://schemas.microsoft.com/office/drawing/2014/main" id="{CD22C74F-AA1A-4964-446D-76194C5547AB}"/>
              </a:ext>
            </a:extLst>
          </p:cNvPr>
          <p:cNvSpPr>
            <a:spLocks noGrp="1"/>
          </p:cNvSpPr>
          <p:nvPr>
            <p:ph type="pic" sz="quarter" idx="28" hasCustomPrompt="1"/>
          </p:nvPr>
        </p:nvSpPr>
        <p:spPr>
          <a:xfrm>
            <a:off x="7046976"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p>
            <a:r>
              <a:rPr lang="lt-LT" dirty="0"/>
              <a:t> </a:t>
            </a:r>
          </a:p>
        </p:txBody>
      </p:sp>
      <p:sp>
        <p:nvSpPr>
          <p:cNvPr id="3" name="Picture Placeholder 3">
            <a:extLst>
              <a:ext uri="{FF2B5EF4-FFF2-40B4-BE49-F238E27FC236}">
                <a16:creationId xmlns:a16="http://schemas.microsoft.com/office/drawing/2014/main" id="{9798D511-17A8-AA51-4C6A-8DE98F708943}"/>
              </a:ext>
            </a:extLst>
          </p:cNvPr>
          <p:cNvSpPr>
            <a:spLocks noGrp="1"/>
          </p:cNvSpPr>
          <p:nvPr>
            <p:ph type="pic" sz="quarter" idx="29" hasCustomPrompt="1"/>
          </p:nvPr>
        </p:nvSpPr>
        <p:spPr>
          <a:xfrm>
            <a:off x="9659112" y="4288536"/>
            <a:ext cx="2532888" cy="2569464"/>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
        <p:nvSpPr>
          <p:cNvPr id="5" name="Picture Placeholder 3">
            <a:extLst>
              <a:ext uri="{FF2B5EF4-FFF2-40B4-BE49-F238E27FC236}">
                <a16:creationId xmlns:a16="http://schemas.microsoft.com/office/drawing/2014/main" id="{82C72933-3591-7450-70C2-E4EF9CA62F5F}"/>
              </a:ext>
            </a:extLst>
          </p:cNvPr>
          <p:cNvSpPr>
            <a:spLocks noGrp="1"/>
          </p:cNvSpPr>
          <p:nvPr>
            <p:ph type="pic" sz="quarter" idx="30" hasCustomPrompt="1"/>
          </p:nvPr>
        </p:nvSpPr>
        <p:spPr>
          <a:xfrm>
            <a:off x="9659112" y="1700213"/>
            <a:ext cx="2532888" cy="2506027"/>
          </a:xfrm>
          <a:gradFill>
            <a:gsLst>
              <a:gs pos="0">
                <a:schemeClr val="bg1">
                  <a:lumMod val="95000"/>
                </a:schemeClr>
              </a:gs>
              <a:gs pos="100000">
                <a:schemeClr val="bg1">
                  <a:lumMod val="85000"/>
                </a:schemeClr>
              </a:gs>
            </a:gsLst>
            <a:lin ang="5400000" scaled="1"/>
          </a:gradFill>
        </p:spPr>
        <p:txBody>
          <a:bodyPr vert="vert" anchor="t" anchorCtr="1"/>
          <a:lstStyle>
            <a:lvl1pPr>
              <a:defRPr b="1"/>
            </a:lvl1pPr>
          </a:lstStyle>
          <a:p>
            <a:r>
              <a:rPr lang="lt-LT"/>
              <a:t> </a:t>
            </a:r>
          </a:p>
        </p:txBody>
      </p:sp>
    </p:spTree>
    <p:extLst>
      <p:ext uri="{BB962C8B-B14F-4D97-AF65-F5344CB8AC3E}">
        <p14:creationId xmlns:p14="http://schemas.microsoft.com/office/powerpoint/2010/main" val="23972755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106296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2208840122"/>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theme" Target="../theme/theme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4086" r:id="rId1"/>
    <p:sldLayoutId id="2147483743" r:id="rId2"/>
    <p:sldLayoutId id="2147484083" r:id="rId3"/>
    <p:sldLayoutId id="2147483907" r:id="rId4"/>
    <p:sldLayoutId id="2147483894" r:id="rId5"/>
    <p:sldLayoutId id="2147483892" r:id="rId6"/>
    <p:sldLayoutId id="2147483893" r:id="rId7"/>
    <p:sldLayoutId id="2147483747" r:id="rId8"/>
    <p:sldLayoutId id="2147484084" r:id="rId9"/>
    <p:sldLayoutId id="2147483919" r:id="rId10"/>
    <p:sldLayoutId id="2147483884" r:id="rId11"/>
    <p:sldLayoutId id="2147483881" r:id="rId12"/>
    <p:sldLayoutId id="2147483883" r:id="rId13"/>
    <p:sldLayoutId id="2147483918" r:id="rId14"/>
    <p:sldLayoutId id="2147483885" r:id="rId15"/>
    <p:sldLayoutId id="2147483887" r:id="rId16"/>
    <p:sldLayoutId id="2147483888" r:id="rId17"/>
    <p:sldLayoutId id="2147484082" r:id="rId18"/>
    <p:sldLayoutId id="2147483906" r:id="rId19"/>
    <p:sldLayoutId id="2147483879" r:id="rId20"/>
    <p:sldLayoutId id="2147484085" r:id="rId21"/>
    <p:sldLayoutId id="2147483749" r:id="rId22"/>
    <p:sldLayoutId id="2147483756" r:id="rId23"/>
    <p:sldLayoutId id="2147483917" r:id="rId24"/>
    <p:sldLayoutId id="2147483920" r:id="rId25"/>
    <p:sldLayoutId id="214748430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303" r:id="rId27"/>
    <p:sldLayoutId id="2147484309" r:id="rId28"/>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 id="2147484310" r:id="rId25"/>
    <p:sldLayoutId id="2147484311" r:id="rId26"/>
    <p:sldLayoutId id="2147484313" r:id="rId27"/>
    <p:sldLayoutId id="2147484301" r:id="rId28"/>
    <p:sldLayoutId id="2147484302" r:id="rId29"/>
    <p:sldLayoutId id="2147484314" r:id="rId30"/>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24.xml"/><Relationship Id="rId16" Type="http://schemas.openxmlformats.org/officeDocument/2006/relationships/image" Target="../media/image43.jpeg"/><Relationship Id="rId20" Type="http://schemas.openxmlformats.org/officeDocument/2006/relationships/image" Target="../media/image47.png"/><Relationship Id="rId1" Type="http://schemas.openxmlformats.org/officeDocument/2006/relationships/slideLayout" Target="../slideLayouts/slideLayout13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135.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02E18-1173-47A8-C10A-46849B844383}"/>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883A64F-04ED-B52E-AF9F-0D912319C2B5}"/>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2667" t="24997" r="7751" b="8399"/>
          <a:stretch/>
        </p:blipFill>
        <p:spPr>
          <a:xfrm>
            <a:off x="0" y="1"/>
            <a:ext cx="12192000" cy="6858000"/>
          </a:xfrm>
        </p:spPr>
      </p:pic>
      <p:sp>
        <p:nvSpPr>
          <p:cNvPr id="6" name="Text Placeholder 5">
            <a:extLst>
              <a:ext uri="{FF2B5EF4-FFF2-40B4-BE49-F238E27FC236}">
                <a16:creationId xmlns:a16="http://schemas.microsoft.com/office/drawing/2014/main" id="{70297BF6-6DE2-A09C-0CBC-B5DBC7C7B5D8}"/>
              </a:ext>
            </a:extLst>
          </p:cNvPr>
          <p:cNvSpPr>
            <a:spLocks noGrp="1"/>
          </p:cNvSpPr>
          <p:nvPr>
            <p:ph type="body" sz="quarter" idx="13"/>
          </p:nvPr>
        </p:nvSpPr>
        <p:spPr>
          <a:xfrm>
            <a:off x="477416" y="1211407"/>
            <a:ext cx="5616575" cy="1038226"/>
          </a:xfrm>
        </p:spPr>
        <p:txBody>
          <a:bodyPr/>
          <a:lstStyle/>
          <a:p>
            <a:r>
              <a:rPr lang="en-US" sz="6000" spc="0" dirty="0"/>
              <a:t>MYAMI</a:t>
            </a:r>
            <a:endParaRPr lang="en-US" spc="0" dirty="0"/>
          </a:p>
        </p:txBody>
      </p:sp>
      <p:sp>
        <p:nvSpPr>
          <p:cNvPr id="7" name="Text Placeholder 6">
            <a:extLst>
              <a:ext uri="{FF2B5EF4-FFF2-40B4-BE49-F238E27FC236}">
                <a16:creationId xmlns:a16="http://schemas.microsoft.com/office/drawing/2014/main" id="{2C8C70F5-8905-A553-68FC-97C274AB9793}"/>
              </a:ext>
            </a:extLst>
          </p:cNvPr>
          <p:cNvSpPr>
            <a:spLocks noGrp="1"/>
          </p:cNvSpPr>
          <p:nvPr>
            <p:ph type="body" sz="quarter" idx="14"/>
          </p:nvPr>
        </p:nvSpPr>
        <p:spPr>
          <a:xfrm>
            <a:off x="488345" y="2215770"/>
            <a:ext cx="6697901" cy="717450"/>
          </a:xfrm>
        </p:spPr>
        <p:txBody>
          <a:bodyPr/>
          <a:lstStyle/>
          <a:p>
            <a:r>
              <a:rPr lang="lt-LT" sz="3200" spc="0" dirty="0" err="1"/>
              <a:t>Home</a:t>
            </a:r>
            <a:r>
              <a:rPr lang="lt-LT" sz="3200" spc="0" dirty="0"/>
              <a:t> </a:t>
            </a:r>
            <a:r>
              <a:rPr lang="lt-LT" sz="3200" spc="0" dirty="0" err="1"/>
              <a:t>in</a:t>
            </a:r>
            <a:r>
              <a:rPr lang="lt-LT" sz="3200" spc="0" dirty="0"/>
              <a:t> </a:t>
            </a:r>
            <a:r>
              <a:rPr lang="lt-LT" sz="3200" spc="0" dirty="0" err="1"/>
              <a:t>your</a:t>
            </a:r>
            <a:r>
              <a:rPr lang="lt-LT" sz="3200" spc="0" dirty="0"/>
              <a:t> </a:t>
            </a:r>
            <a:r>
              <a:rPr lang="lt-LT" sz="3200" spc="0" dirty="0" err="1"/>
              <a:t>office</a:t>
            </a:r>
            <a:endParaRPr lang="lt-LT" sz="3200" spc="0" dirty="0"/>
          </a:p>
        </p:txBody>
      </p:sp>
      <p:grpSp>
        <p:nvGrpSpPr>
          <p:cNvPr id="32" name="Group 31">
            <a:extLst>
              <a:ext uri="{FF2B5EF4-FFF2-40B4-BE49-F238E27FC236}">
                <a16:creationId xmlns:a16="http://schemas.microsoft.com/office/drawing/2014/main" id="{622F021C-A781-D30E-F337-251532AC5CF5}"/>
              </a:ext>
            </a:extLst>
          </p:cNvPr>
          <p:cNvGrpSpPr/>
          <p:nvPr/>
        </p:nvGrpSpPr>
        <p:grpSpPr>
          <a:xfrm>
            <a:off x="488345" y="445650"/>
            <a:ext cx="2016816" cy="191243"/>
            <a:chOff x="488345" y="445650"/>
            <a:chExt cx="2016816" cy="191243"/>
          </a:xfrm>
        </p:grpSpPr>
        <p:sp>
          <p:nvSpPr>
            <p:cNvPr id="33" name="Freeform: Shape 32">
              <a:extLst>
                <a:ext uri="{FF2B5EF4-FFF2-40B4-BE49-F238E27FC236}">
                  <a16:creationId xmlns:a16="http://schemas.microsoft.com/office/drawing/2014/main" id="{DE42B4F5-24DB-2357-3D82-0DE872F49A06}"/>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34" name="Freeform: Shape 33">
              <a:extLst>
                <a:ext uri="{FF2B5EF4-FFF2-40B4-BE49-F238E27FC236}">
                  <a16:creationId xmlns:a16="http://schemas.microsoft.com/office/drawing/2014/main" id="{58E1A87B-8BB9-387B-A769-0DEE94BE27B0}"/>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35" name="Freeform: Shape 34">
              <a:extLst>
                <a:ext uri="{FF2B5EF4-FFF2-40B4-BE49-F238E27FC236}">
                  <a16:creationId xmlns:a16="http://schemas.microsoft.com/office/drawing/2014/main" id="{C723FE89-51BD-6E2B-0800-CBB75FF01B6B}"/>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36" name="Freeform: Shape 35">
              <a:extLst>
                <a:ext uri="{FF2B5EF4-FFF2-40B4-BE49-F238E27FC236}">
                  <a16:creationId xmlns:a16="http://schemas.microsoft.com/office/drawing/2014/main" id="{AB09187F-632B-B4B8-781B-48953A7CB8C4}"/>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37" name="Freeform: Shape 36">
              <a:extLst>
                <a:ext uri="{FF2B5EF4-FFF2-40B4-BE49-F238E27FC236}">
                  <a16:creationId xmlns:a16="http://schemas.microsoft.com/office/drawing/2014/main" id="{C00C5CA0-A345-B35D-6EBA-9D7DF8D41BBD}"/>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38" name="Freeform: Shape 37">
              <a:extLst>
                <a:ext uri="{FF2B5EF4-FFF2-40B4-BE49-F238E27FC236}">
                  <a16:creationId xmlns:a16="http://schemas.microsoft.com/office/drawing/2014/main" id="{C857EF24-DF9B-981E-FB2F-8BC3C17BE694}"/>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39" name="Freeform: Shape 38">
              <a:extLst>
                <a:ext uri="{FF2B5EF4-FFF2-40B4-BE49-F238E27FC236}">
                  <a16:creationId xmlns:a16="http://schemas.microsoft.com/office/drawing/2014/main" id="{721AE2F6-5F43-8D59-0ACF-1F27BD865606}"/>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40" name="Freeform: Shape 39">
              <a:extLst>
                <a:ext uri="{FF2B5EF4-FFF2-40B4-BE49-F238E27FC236}">
                  <a16:creationId xmlns:a16="http://schemas.microsoft.com/office/drawing/2014/main" id="{451ED8C6-E8BF-7A89-AAEF-F1B47787987D}"/>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2704006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B46D-9008-D37A-8BA6-D14F8400A4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DF9906-6A9C-756A-8284-C65358DF2FFE}"/>
              </a:ext>
            </a:extLst>
          </p:cNvPr>
          <p:cNvSpPr>
            <a:spLocks noGrp="1"/>
          </p:cNvSpPr>
          <p:nvPr>
            <p:ph type="body" sz="quarter" idx="13"/>
          </p:nvPr>
        </p:nvSpPr>
        <p:spPr/>
        <p:txBody>
          <a:bodyPr>
            <a:normAutofit/>
          </a:bodyPr>
          <a:lstStyle/>
          <a:p>
            <a:r>
              <a:rPr lang="en-US" sz="3200" dirty="0">
                <a:latin typeface="+mj-lt"/>
              </a:rPr>
              <a:t>Dream fabric collection with bouclé effect to enhance </a:t>
            </a:r>
            <a:r>
              <a:rPr lang="en-US" sz="3200" dirty="0" err="1">
                <a:latin typeface="+mj-lt"/>
              </a:rPr>
              <a:t>cosiness</a:t>
            </a:r>
            <a:endParaRPr lang="en-US" sz="3200" dirty="0">
              <a:latin typeface="+mj-lt"/>
            </a:endParaRPr>
          </a:p>
        </p:txBody>
      </p:sp>
      <p:sp>
        <p:nvSpPr>
          <p:cNvPr id="6" name="Text Placeholder 5">
            <a:extLst>
              <a:ext uri="{FF2B5EF4-FFF2-40B4-BE49-F238E27FC236}">
                <a16:creationId xmlns:a16="http://schemas.microsoft.com/office/drawing/2014/main" id="{D8D4E7D1-A636-DAA5-5911-4D969FAC9666}"/>
              </a:ext>
            </a:extLst>
          </p:cNvPr>
          <p:cNvSpPr>
            <a:spLocks noGrp="1"/>
          </p:cNvSpPr>
          <p:nvPr>
            <p:ph type="body" sz="quarter" idx="24"/>
          </p:nvPr>
        </p:nvSpPr>
        <p:spPr/>
        <p:txBody>
          <a:bodyPr/>
          <a:lstStyle/>
          <a:p>
            <a:r>
              <a:rPr lang="lt-LT"/>
              <a:t>MYAMI</a:t>
            </a:r>
            <a:endParaRPr lang="en-US" dirty="0"/>
          </a:p>
        </p:txBody>
      </p:sp>
      <p:pic>
        <p:nvPicPr>
          <p:cNvPr id="9" name="Picture Placeholder 8">
            <a:extLst>
              <a:ext uri="{FF2B5EF4-FFF2-40B4-BE49-F238E27FC236}">
                <a16:creationId xmlns:a16="http://schemas.microsoft.com/office/drawing/2014/main" id="{F0EE799B-4C42-BCC3-DA5F-4DCAD6D89298}"/>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t="27555" b="8987"/>
          <a:stretch/>
        </p:blipFill>
        <p:spPr>
          <a:xfrm>
            <a:off x="0" y="1700213"/>
            <a:ext cx="12192000" cy="5157787"/>
          </a:xfrm>
        </p:spPr>
      </p:pic>
    </p:spTree>
    <p:extLst>
      <p:ext uri="{BB962C8B-B14F-4D97-AF65-F5344CB8AC3E}">
        <p14:creationId xmlns:p14="http://schemas.microsoft.com/office/powerpoint/2010/main" val="358178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3320F-134D-79A3-A8A8-8BA240B060CC}"/>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0C190E62-AD89-F687-4F88-9809B6D42206}"/>
              </a:ext>
            </a:extLst>
          </p:cNvPr>
          <p:cNvSpPr>
            <a:spLocks noGrp="1"/>
          </p:cNvSpPr>
          <p:nvPr>
            <p:ph type="body" sz="quarter" idx="13"/>
          </p:nvPr>
        </p:nvSpPr>
        <p:spPr>
          <a:xfrm>
            <a:off x="479424" y="2574496"/>
            <a:ext cx="7460615" cy="2286262"/>
          </a:xfrm>
        </p:spPr>
        <p:txBody>
          <a:bodyPr>
            <a:normAutofit/>
          </a:bodyPr>
          <a:lstStyle/>
          <a:p>
            <a:pPr>
              <a:lnSpc>
                <a:spcPct val="90000"/>
              </a:lnSpc>
              <a:spcAft>
                <a:spcPts val="600"/>
              </a:spcAft>
            </a:pPr>
            <a:r>
              <a:rPr lang="lt-LT" sz="4800" dirty="0" err="1"/>
              <a:t>Timeless</a:t>
            </a:r>
            <a:r>
              <a:rPr lang="lt-LT" sz="4800" dirty="0"/>
              <a:t>, </a:t>
            </a:r>
            <a:r>
              <a:rPr lang="lt-LT" sz="4800" dirty="0" err="1"/>
              <a:t>elegant</a:t>
            </a:r>
            <a:r>
              <a:rPr lang="lt-LT" sz="4800" dirty="0"/>
              <a:t> </a:t>
            </a:r>
            <a:r>
              <a:rPr lang="lt-LT" sz="4800" dirty="0" err="1"/>
              <a:t>design</a:t>
            </a:r>
            <a:endParaRPr lang="lt-LT" sz="4800" dirty="0"/>
          </a:p>
        </p:txBody>
      </p:sp>
    </p:spTree>
    <p:extLst>
      <p:ext uri="{BB962C8B-B14F-4D97-AF65-F5344CB8AC3E}">
        <p14:creationId xmlns:p14="http://schemas.microsoft.com/office/powerpoint/2010/main" val="142879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277398-703D-44DE-E98F-AF7B006D2431}"/>
              </a:ext>
            </a:extLst>
          </p:cNvPr>
          <p:cNvSpPr>
            <a:spLocks noGrp="1"/>
          </p:cNvSpPr>
          <p:nvPr>
            <p:ph type="body" sz="quarter" idx="13"/>
          </p:nvPr>
        </p:nvSpPr>
        <p:spPr>
          <a:xfrm>
            <a:off x="491784" y="1066164"/>
            <a:ext cx="4385831" cy="1866606"/>
          </a:xfrm>
        </p:spPr>
        <p:txBody>
          <a:bodyPr>
            <a:normAutofit fontScale="85000" lnSpcReduction="10000"/>
          </a:bodyPr>
          <a:lstStyle/>
          <a:p>
            <a:r>
              <a:rPr lang="en-US" sz="4700" dirty="0"/>
              <a:t>Inspired by the architectural elegance of Art Deco</a:t>
            </a:r>
          </a:p>
        </p:txBody>
      </p:sp>
      <p:sp>
        <p:nvSpPr>
          <p:cNvPr id="5" name="Text Placeholder 4">
            <a:extLst>
              <a:ext uri="{FF2B5EF4-FFF2-40B4-BE49-F238E27FC236}">
                <a16:creationId xmlns:a16="http://schemas.microsoft.com/office/drawing/2014/main" id="{BCF1668B-E3CE-433F-342A-6185D5F68806}"/>
              </a:ext>
            </a:extLst>
          </p:cNvPr>
          <p:cNvSpPr>
            <a:spLocks noGrp="1"/>
          </p:cNvSpPr>
          <p:nvPr>
            <p:ph type="body" sz="quarter" idx="15"/>
          </p:nvPr>
        </p:nvSpPr>
        <p:spPr/>
        <p:txBody>
          <a:bodyPr>
            <a:normAutofit/>
          </a:bodyPr>
          <a:lstStyle/>
          <a:p>
            <a:r>
              <a:rPr lang="en-US" sz="2000" dirty="0"/>
              <a:t>The standout feature is a seamless, curved backrest that gently embraces the seating area, offering both style and comfort.</a:t>
            </a:r>
          </a:p>
          <a:p>
            <a:r>
              <a:rPr lang="lt-LT" sz="2400" dirty="0"/>
              <a:t> </a:t>
            </a:r>
          </a:p>
        </p:txBody>
      </p:sp>
      <p:sp>
        <p:nvSpPr>
          <p:cNvPr id="6" name="Text Placeholder 5">
            <a:extLst>
              <a:ext uri="{FF2B5EF4-FFF2-40B4-BE49-F238E27FC236}">
                <a16:creationId xmlns:a16="http://schemas.microsoft.com/office/drawing/2014/main" id="{D579680E-2BD2-1495-EBD0-179EF7EB7AC3}"/>
              </a:ext>
            </a:extLst>
          </p:cNvPr>
          <p:cNvSpPr>
            <a:spLocks noGrp="1"/>
          </p:cNvSpPr>
          <p:nvPr>
            <p:ph type="body" sz="quarter" idx="24"/>
          </p:nvPr>
        </p:nvSpPr>
        <p:spPr/>
        <p:txBody>
          <a:bodyPr/>
          <a:lstStyle/>
          <a:p>
            <a:r>
              <a:rPr lang="lt-LT" dirty="0"/>
              <a:t>MYAMI</a:t>
            </a:r>
          </a:p>
        </p:txBody>
      </p:sp>
      <p:pic>
        <p:nvPicPr>
          <p:cNvPr id="11" name="Picture Placeholder 10">
            <a:extLst>
              <a:ext uri="{FF2B5EF4-FFF2-40B4-BE49-F238E27FC236}">
                <a16:creationId xmlns:a16="http://schemas.microsoft.com/office/drawing/2014/main" id="{D8EDC5FB-67AD-EF0D-4747-ABC717A898CB}"/>
              </a:ext>
            </a:extLst>
          </p:cNvPr>
          <p:cNvPicPr>
            <a:picLocks noGrp="1" noChangeAspect="1"/>
          </p:cNvPicPr>
          <p:nvPr>
            <p:ph type="pic" sz="quarter" idx="23"/>
          </p:nvPr>
        </p:nvPicPr>
        <p:blipFill>
          <a:blip r:embed="rId3"/>
          <a:srcRect l="14559" t="150" r="8151" b="38"/>
          <a:stretch/>
        </p:blipFill>
        <p:spPr>
          <a:xfrm>
            <a:off x="5303837" y="0"/>
            <a:ext cx="3502567" cy="6858000"/>
          </a:xfrm>
        </p:spPr>
      </p:pic>
      <p:pic>
        <p:nvPicPr>
          <p:cNvPr id="8" name="Picture 7">
            <a:extLst>
              <a:ext uri="{FF2B5EF4-FFF2-40B4-BE49-F238E27FC236}">
                <a16:creationId xmlns:a16="http://schemas.microsoft.com/office/drawing/2014/main" id="{42EAFB11-2245-D884-575B-5017B0F3D96C}"/>
              </a:ext>
            </a:extLst>
          </p:cNvPr>
          <p:cNvPicPr>
            <a:picLocks noChangeAspect="1"/>
          </p:cNvPicPr>
          <p:nvPr/>
        </p:nvPicPr>
        <p:blipFill>
          <a:blip r:embed="rId4"/>
          <a:srcRect l="47767" t="45164" r="14633" b="676"/>
          <a:stretch/>
        </p:blipFill>
        <p:spPr>
          <a:xfrm>
            <a:off x="8806406" y="3426422"/>
            <a:ext cx="3385594" cy="3431578"/>
          </a:xfrm>
          <a:prstGeom prst="rect">
            <a:avLst/>
          </a:prstGeom>
        </p:spPr>
      </p:pic>
      <p:pic>
        <p:nvPicPr>
          <p:cNvPr id="12" name="Picture 11">
            <a:extLst>
              <a:ext uri="{FF2B5EF4-FFF2-40B4-BE49-F238E27FC236}">
                <a16:creationId xmlns:a16="http://schemas.microsoft.com/office/drawing/2014/main" id="{3F116245-D520-0C29-029C-15BB8F144D63}"/>
              </a:ext>
            </a:extLst>
          </p:cNvPr>
          <p:cNvPicPr>
            <a:picLocks noChangeAspect="1"/>
          </p:cNvPicPr>
          <p:nvPr/>
        </p:nvPicPr>
        <p:blipFill>
          <a:blip r:embed="rId4"/>
          <a:srcRect l="4032" r="49096" b="32484"/>
          <a:stretch/>
        </p:blipFill>
        <p:spPr>
          <a:xfrm>
            <a:off x="8806405" y="4966"/>
            <a:ext cx="3385594" cy="3431578"/>
          </a:xfrm>
          <a:prstGeom prst="rect">
            <a:avLst/>
          </a:prstGeom>
        </p:spPr>
      </p:pic>
    </p:spTree>
    <p:extLst>
      <p:ext uri="{BB962C8B-B14F-4D97-AF65-F5344CB8AC3E}">
        <p14:creationId xmlns:p14="http://schemas.microsoft.com/office/powerpoint/2010/main" val="208999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2F0E-142F-A918-AC9C-43892E2CCD8A}"/>
            </a:ext>
          </a:extLst>
        </p:cNvPr>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3B7D935-95CA-E194-909A-3570DC9D2A42}"/>
              </a:ext>
            </a:extLst>
          </p:cNvPr>
          <p:cNvSpPr>
            <a:spLocks noGrp="1"/>
          </p:cNvSpPr>
          <p:nvPr>
            <p:ph type="pic" sz="quarter" idx="25"/>
          </p:nvPr>
        </p:nvSpPr>
        <p:spPr/>
        <p:txBody>
          <a:bodyPr/>
          <a:lstStyle/>
          <a:p>
            <a:endParaRPr lang="lt-LT"/>
          </a:p>
        </p:txBody>
      </p:sp>
      <p:pic>
        <p:nvPicPr>
          <p:cNvPr id="8" name="Video 6">
            <a:hlinkClick r:id="" action="ppaction://media"/>
            <a:extLst>
              <a:ext uri="{FF2B5EF4-FFF2-40B4-BE49-F238E27FC236}">
                <a16:creationId xmlns:a16="http://schemas.microsoft.com/office/drawing/2014/main" id="{B3ADF25C-5900-17AC-E762-BF1400DDB3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BF89329-9151-B1FD-455E-A58D4697C398}"/>
              </a:ext>
            </a:extLst>
          </p:cNvPr>
          <p:cNvSpPr>
            <a:spLocks noGrp="1"/>
          </p:cNvSpPr>
          <p:nvPr>
            <p:ph type="body" sz="quarter" idx="24"/>
          </p:nvPr>
        </p:nvSpPr>
        <p:spPr>
          <a:xfrm>
            <a:off x="472912" y="390430"/>
            <a:ext cx="2880000" cy="285741"/>
          </a:xfrm>
        </p:spPr>
        <p:txBody>
          <a:bodyPr/>
          <a:lstStyle/>
          <a:p>
            <a:r>
              <a:rPr lang="lt-LT" dirty="0"/>
              <a:t>MYAMI</a:t>
            </a:r>
            <a:endParaRPr lang="en-US" dirty="0"/>
          </a:p>
        </p:txBody>
      </p:sp>
      <p:sp>
        <p:nvSpPr>
          <p:cNvPr id="4" name="Text Placeholder 3">
            <a:extLst>
              <a:ext uri="{FF2B5EF4-FFF2-40B4-BE49-F238E27FC236}">
                <a16:creationId xmlns:a16="http://schemas.microsoft.com/office/drawing/2014/main" id="{AF9EAA03-AF38-9A80-D6EE-0FA3FC4D842D}"/>
              </a:ext>
            </a:extLst>
          </p:cNvPr>
          <p:cNvSpPr>
            <a:spLocks noGrp="1"/>
          </p:cNvSpPr>
          <p:nvPr>
            <p:ph type="body" sz="quarter" idx="14"/>
          </p:nvPr>
        </p:nvSpPr>
        <p:spPr>
          <a:xfrm>
            <a:off x="1438518" y="1015203"/>
            <a:ext cx="5235799" cy="3059751"/>
          </a:xfrm>
        </p:spPr>
        <p:txBody>
          <a:bodyPr/>
          <a:lstStyle/>
          <a:p>
            <a:r>
              <a:rPr lang="en-US" sz="2000" dirty="0">
                <a:latin typeface="+mj-lt"/>
              </a:rPr>
              <a:t>The shapes and forms are designed to capture the play of light and shadow, combining crisp lines with soft contours to create a warm and inviting atmosphere.</a:t>
            </a:r>
          </a:p>
        </p:txBody>
      </p:sp>
      <p:sp>
        <p:nvSpPr>
          <p:cNvPr id="5" name="Text Placeholder 4">
            <a:extLst>
              <a:ext uri="{FF2B5EF4-FFF2-40B4-BE49-F238E27FC236}">
                <a16:creationId xmlns:a16="http://schemas.microsoft.com/office/drawing/2014/main" id="{CE1A5C91-D3A4-9132-C69E-A077035B9595}"/>
              </a:ext>
            </a:extLst>
          </p:cNvPr>
          <p:cNvSpPr>
            <a:spLocks noGrp="1"/>
          </p:cNvSpPr>
          <p:nvPr>
            <p:ph type="body" sz="quarter" idx="27"/>
          </p:nvPr>
        </p:nvSpPr>
        <p:spPr>
          <a:xfrm>
            <a:off x="1487736" y="2406408"/>
            <a:ext cx="4549775" cy="827902"/>
          </a:xfrm>
        </p:spPr>
        <p:txBody>
          <a:bodyPr/>
          <a:lstStyle/>
          <a:p>
            <a:r>
              <a:rPr lang="de-DE" sz="1400" dirty="0"/>
              <a:t>Stefanie Kubanek and Michael Geldmacher</a:t>
            </a:r>
          </a:p>
        </p:txBody>
      </p:sp>
      <p:sp>
        <p:nvSpPr>
          <p:cNvPr id="2" name="Text Placeholder 5">
            <a:extLst>
              <a:ext uri="{FF2B5EF4-FFF2-40B4-BE49-F238E27FC236}">
                <a16:creationId xmlns:a16="http://schemas.microsoft.com/office/drawing/2014/main" id="{6904E95D-C3A7-765F-0F9D-2EE86AB86106}"/>
              </a:ext>
            </a:extLst>
          </p:cNvPr>
          <p:cNvSpPr txBox="1">
            <a:spLocks/>
          </p:cNvSpPr>
          <p:nvPr/>
        </p:nvSpPr>
        <p:spPr>
          <a:xfrm>
            <a:off x="1388193" y="259855"/>
            <a:ext cx="4549775" cy="907528"/>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buFont typeface="Visuelt Pro Light" panose="020B0303040202040104" pitchFamily="34" charset="0"/>
              <a:buNone/>
              <a:defRPr sz="12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42399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B07E2-0B84-12FE-4EE7-3C8288F437AC}"/>
            </a:ext>
          </a:extLst>
        </p:cNvPr>
        <p:cNvGrpSpPr/>
        <p:nvPr/>
      </p:nvGrpSpPr>
      <p:grpSpPr>
        <a:xfrm>
          <a:off x="0" y="0"/>
          <a:ext cx="0" cy="0"/>
          <a:chOff x="0" y="0"/>
          <a:chExt cx="0" cy="0"/>
        </a:xfrm>
      </p:grpSpPr>
      <p:pic>
        <p:nvPicPr>
          <p:cNvPr id="5" name="Picture Placeholder 20">
            <a:extLst>
              <a:ext uri="{FF2B5EF4-FFF2-40B4-BE49-F238E27FC236}">
                <a16:creationId xmlns:a16="http://schemas.microsoft.com/office/drawing/2014/main" id="{96E62EA1-7CD7-4FEA-DEAB-2CA1C6C742BF}"/>
              </a:ext>
            </a:extLst>
          </p:cNvPr>
          <p:cNvPicPr>
            <a:picLocks noChangeAspect="1"/>
          </p:cNvPicPr>
          <p:nvPr/>
        </p:nvPicPr>
        <p:blipFill>
          <a:blip r:embed="rId3" cstate="print">
            <a:extLst>
              <a:ext uri="{28A0092B-C50C-407E-A947-70E740481C1C}">
                <a14:useLocalDpi xmlns:a14="http://schemas.microsoft.com/office/drawing/2010/main" val="0"/>
              </a:ext>
            </a:extLst>
          </a:blip>
          <a:srcRect l="3464" t="35498" r="5507" b="3405"/>
          <a:stretch/>
        </p:blipFill>
        <p:spPr>
          <a:xfrm>
            <a:off x="0" y="1700213"/>
            <a:ext cx="12192000" cy="5157787"/>
          </a:xfrm>
          <a:prstGeom prst="rect">
            <a:avLst/>
          </a:prstGeom>
          <a:gradFill>
            <a:gsLst>
              <a:gs pos="0">
                <a:schemeClr val="bg1">
                  <a:lumMod val="95000"/>
                </a:schemeClr>
              </a:gs>
              <a:gs pos="100000">
                <a:schemeClr val="bg1">
                  <a:lumMod val="85000"/>
                </a:schemeClr>
              </a:gs>
            </a:gsLst>
            <a:lin ang="5400000" scaled="1"/>
          </a:gradFill>
        </p:spPr>
      </p:pic>
      <p:sp>
        <p:nvSpPr>
          <p:cNvPr id="4" name="Text Placeholder 3">
            <a:extLst>
              <a:ext uri="{FF2B5EF4-FFF2-40B4-BE49-F238E27FC236}">
                <a16:creationId xmlns:a16="http://schemas.microsoft.com/office/drawing/2014/main" id="{7E50889D-2AB1-6E18-297F-27C7CB98A2AB}"/>
              </a:ext>
            </a:extLst>
          </p:cNvPr>
          <p:cNvSpPr>
            <a:spLocks noGrp="1"/>
          </p:cNvSpPr>
          <p:nvPr>
            <p:ph type="body" sz="quarter" idx="13"/>
          </p:nvPr>
        </p:nvSpPr>
        <p:spPr/>
        <p:txBody>
          <a:bodyPr>
            <a:normAutofit/>
          </a:bodyPr>
          <a:lstStyle/>
          <a:p>
            <a:r>
              <a:rPr lang="lt-LT" sz="4000" dirty="0" err="1"/>
              <a:t>Subtle</a:t>
            </a:r>
            <a:r>
              <a:rPr lang="lt-LT" sz="4000" dirty="0"/>
              <a:t> </a:t>
            </a:r>
            <a:r>
              <a:rPr lang="lt-LT" sz="4000" dirty="0" err="1"/>
              <a:t>rounded</a:t>
            </a:r>
            <a:r>
              <a:rPr lang="lt-LT" sz="4000" dirty="0"/>
              <a:t> </a:t>
            </a:r>
            <a:r>
              <a:rPr lang="lt-LT" sz="4000" dirty="0" err="1"/>
              <a:t>shapes</a:t>
            </a:r>
            <a:endParaRPr lang="lt-LT" sz="4000" dirty="0"/>
          </a:p>
        </p:txBody>
      </p:sp>
      <p:sp>
        <p:nvSpPr>
          <p:cNvPr id="17" name="Text Placeholder 5">
            <a:extLst>
              <a:ext uri="{FF2B5EF4-FFF2-40B4-BE49-F238E27FC236}">
                <a16:creationId xmlns:a16="http://schemas.microsoft.com/office/drawing/2014/main" id="{42B427DB-6995-EA56-A4C6-ACCB8DEBF77D}"/>
              </a:ext>
            </a:extLst>
          </p:cNvPr>
          <p:cNvSpPr>
            <a:spLocks noGrp="1"/>
          </p:cNvSpPr>
          <p:nvPr>
            <p:ph type="body" sz="quarter" idx="24"/>
          </p:nvPr>
        </p:nvSpPr>
        <p:spPr>
          <a:xfrm>
            <a:off x="479425" y="418660"/>
            <a:ext cx="2880000" cy="285741"/>
          </a:xfrm>
        </p:spPr>
        <p:txBody>
          <a:bodyPr/>
          <a:lstStyle/>
          <a:p>
            <a:r>
              <a:rPr lang="lt-LT" dirty="0"/>
              <a:t>MYAMI</a:t>
            </a:r>
          </a:p>
        </p:txBody>
      </p:sp>
      <p:sp>
        <p:nvSpPr>
          <p:cNvPr id="2" name="Text Placeholder 3">
            <a:extLst>
              <a:ext uri="{FF2B5EF4-FFF2-40B4-BE49-F238E27FC236}">
                <a16:creationId xmlns:a16="http://schemas.microsoft.com/office/drawing/2014/main" id="{314D5B18-AFA8-4496-202A-BE8218987A61}"/>
              </a:ext>
            </a:extLst>
          </p:cNvPr>
          <p:cNvSpPr txBox="1">
            <a:spLocks/>
          </p:cNvSpPr>
          <p:nvPr/>
        </p:nvSpPr>
        <p:spPr>
          <a:xfrm>
            <a:off x="457403" y="1604682"/>
            <a:ext cx="11232000" cy="870885"/>
          </a:xfrm>
          <a:prstGeom prst="rect">
            <a:avLst/>
          </a:prstGeom>
        </p:spPr>
        <p:txBody>
          <a:bodyPr vert="horz" lIns="0" tIns="45720" rIns="0" bIns="45720" rtlCol="0" anchor="t" anchorCtr="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spTree>
    <p:extLst>
      <p:ext uri="{BB962C8B-B14F-4D97-AF65-F5344CB8AC3E}">
        <p14:creationId xmlns:p14="http://schemas.microsoft.com/office/powerpoint/2010/main" val="1099477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F560-4A2E-6B1A-C37D-8443CE4F2E4C}"/>
            </a:ext>
          </a:extLst>
        </p:cNvPr>
        <p:cNvGrpSpPr/>
        <p:nvPr/>
      </p:nvGrpSpPr>
      <p:grpSpPr>
        <a:xfrm>
          <a:off x="0" y="0"/>
          <a:ext cx="0" cy="0"/>
          <a:chOff x="0" y="0"/>
          <a:chExt cx="0" cy="0"/>
        </a:xfrm>
      </p:grpSpPr>
      <p:pic>
        <p:nvPicPr>
          <p:cNvPr id="2" name="Picture Placeholder 20">
            <a:extLst>
              <a:ext uri="{FF2B5EF4-FFF2-40B4-BE49-F238E27FC236}">
                <a16:creationId xmlns:a16="http://schemas.microsoft.com/office/drawing/2014/main" id="{78C6F31B-9840-444F-4D5D-80E03CD09564}"/>
              </a:ext>
            </a:extLst>
          </p:cNvPr>
          <p:cNvPicPr>
            <a:picLocks noChangeAspect="1"/>
          </p:cNvPicPr>
          <p:nvPr/>
        </p:nvPicPr>
        <p:blipFill>
          <a:blip r:embed="rId3" cstate="print">
            <a:extLst>
              <a:ext uri="{28A0092B-C50C-407E-A947-70E740481C1C}">
                <a14:useLocalDpi xmlns:a14="http://schemas.microsoft.com/office/drawing/2010/main" val="0"/>
              </a:ext>
            </a:extLst>
          </a:blip>
          <a:srcRect l="3254" t="26233" r="3245" b="7926"/>
          <a:stretch/>
        </p:blipFill>
        <p:spPr>
          <a:xfrm>
            <a:off x="0" y="1700213"/>
            <a:ext cx="12192000" cy="5157787"/>
          </a:xfrm>
          <a:prstGeom prst="rect">
            <a:avLst/>
          </a:prstGeom>
          <a:gradFill>
            <a:gsLst>
              <a:gs pos="0">
                <a:schemeClr val="bg1">
                  <a:lumMod val="95000"/>
                </a:schemeClr>
              </a:gs>
              <a:gs pos="100000">
                <a:schemeClr val="bg1">
                  <a:lumMod val="85000"/>
                </a:schemeClr>
              </a:gs>
            </a:gsLst>
            <a:lin ang="5400000" scaled="1"/>
          </a:gradFill>
        </p:spPr>
      </p:pic>
      <p:sp>
        <p:nvSpPr>
          <p:cNvPr id="3" name="Text Placeholder 2">
            <a:extLst>
              <a:ext uri="{FF2B5EF4-FFF2-40B4-BE49-F238E27FC236}">
                <a16:creationId xmlns:a16="http://schemas.microsoft.com/office/drawing/2014/main" id="{B1D078E9-1B4F-D7D0-8CED-B91C4A653C51}"/>
              </a:ext>
            </a:extLst>
          </p:cNvPr>
          <p:cNvSpPr>
            <a:spLocks noGrp="1"/>
          </p:cNvSpPr>
          <p:nvPr>
            <p:ph type="body" sz="quarter" idx="13"/>
          </p:nvPr>
        </p:nvSpPr>
        <p:spPr>
          <a:xfrm>
            <a:off x="479425" y="829328"/>
            <a:ext cx="11232000" cy="870885"/>
          </a:xfrm>
        </p:spPr>
        <p:txBody>
          <a:bodyPr>
            <a:normAutofit fontScale="92500"/>
          </a:bodyPr>
          <a:lstStyle/>
          <a:p>
            <a:r>
              <a:rPr lang="en-US" sz="3200" dirty="0"/>
              <a:t>Simplicity, centered on what truly matters—the human experience</a:t>
            </a:r>
          </a:p>
        </p:txBody>
      </p:sp>
      <p:sp>
        <p:nvSpPr>
          <p:cNvPr id="7" name="Text Placeholder 5">
            <a:extLst>
              <a:ext uri="{FF2B5EF4-FFF2-40B4-BE49-F238E27FC236}">
                <a16:creationId xmlns:a16="http://schemas.microsoft.com/office/drawing/2014/main" id="{353A3472-4EEA-CBC0-24B7-A30FA58EAE5F}"/>
              </a:ext>
            </a:extLst>
          </p:cNvPr>
          <p:cNvSpPr txBox="1">
            <a:spLocks/>
          </p:cNvSpPr>
          <p:nvPr/>
        </p:nvSpPr>
        <p:spPr>
          <a:xfrm>
            <a:off x="479425" y="418660"/>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t>MYAMI</a:t>
            </a:r>
            <a:endParaRPr lang="lt-LT" dirty="0"/>
          </a:p>
        </p:txBody>
      </p:sp>
    </p:spTree>
    <p:extLst>
      <p:ext uri="{BB962C8B-B14F-4D97-AF65-F5344CB8AC3E}">
        <p14:creationId xmlns:p14="http://schemas.microsoft.com/office/powerpoint/2010/main" val="384270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DF71-7B06-37C2-3476-60ECCA35B0D2}"/>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B286C49F-E1E6-7A8D-A0E2-D36B6270C550}"/>
              </a:ext>
            </a:extLst>
          </p:cNvPr>
          <p:cNvSpPr>
            <a:spLocks noGrp="1"/>
          </p:cNvSpPr>
          <p:nvPr>
            <p:ph type="body" sz="quarter" idx="13"/>
          </p:nvPr>
        </p:nvSpPr>
        <p:spPr>
          <a:xfrm>
            <a:off x="479425" y="2247718"/>
            <a:ext cx="7683212" cy="2534594"/>
          </a:xfrm>
        </p:spPr>
        <p:txBody>
          <a:bodyPr>
            <a:normAutofit/>
          </a:bodyPr>
          <a:lstStyle/>
          <a:p>
            <a:pPr>
              <a:lnSpc>
                <a:spcPct val="90000"/>
              </a:lnSpc>
              <a:spcAft>
                <a:spcPts val="600"/>
              </a:spcAft>
            </a:pPr>
            <a:r>
              <a:rPr lang="en-US" sz="4800" dirty="0"/>
              <a:t>Effortless adaptability to diverse needs and interior settings</a:t>
            </a:r>
          </a:p>
        </p:txBody>
      </p:sp>
    </p:spTree>
    <p:extLst>
      <p:ext uri="{BB962C8B-B14F-4D97-AF65-F5344CB8AC3E}">
        <p14:creationId xmlns:p14="http://schemas.microsoft.com/office/powerpoint/2010/main" val="2562046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D0F1-2EA0-65B5-E22D-CB00E208E59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F7049B-05FE-15F8-A914-DF5F13B7BB93}"/>
              </a:ext>
            </a:extLst>
          </p:cNvPr>
          <p:cNvSpPr>
            <a:spLocks noGrp="1"/>
          </p:cNvSpPr>
          <p:nvPr>
            <p:ph type="body" sz="quarter" idx="13"/>
          </p:nvPr>
        </p:nvSpPr>
        <p:spPr>
          <a:xfrm>
            <a:off x="491784" y="1066164"/>
            <a:ext cx="3986087" cy="2582292"/>
          </a:xfrm>
        </p:spPr>
        <p:txBody>
          <a:bodyPr>
            <a:normAutofit/>
          </a:bodyPr>
          <a:lstStyle/>
          <a:p>
            <a:r>
              <a:rPr lang="en-US" sz="4000" dirty="0"/>
              <a:t>From optimal to solid solutions</a:t>
            </a:r>
          </a:p>
        </p:txBody>
      </p:sp>
      <p:sp>
        <p:nvSpPr>
          <p:cNvPr id="6" name="Text Placeholder 5">
            <a:extLst>
              <a:ext uri="{FF2B5EF4-FFF2-40B4-BE49-F238E27FC236}">
                <a16:creationId xmlns:a16="http://schemas.microsoft.com/office/drawing/2014/main" id="{65AC9338-737B-FACA-D204-8C6F35667629}"/>
              </a:ext>
            </a:extLst>
          </p:cNvPr>
          <p:cNvSpPr>
            <a:spLocks noGrp="1"/>
          </p:cNvSpPr>
          <p:nvPr>
            <p:ph type="body" sz="quarter" idx="15"/>
          </p:nvPr>
        </p:nvSpPr>
        <p:spPr>
          <a:xfrm>
            <a:off x="491783" y="4483820"/>
            <a:ext cx="4268475" cy="1534208"/>
          </a:xfrm>
        </p:spPr>
        <p:txBody>
          <a:bodyPr>
            <a:normAutofit/>
          </a:bodyPr>
          <a:lstStyle/>
          <a:p>
            <a:r>
              <a:rPr lang="en-US" sz="2000" dirty="0"/>
              <a:t>The MYAMI soft seating collection offers a wide selection of fabrics and bases, allowing you to create both an optimal version and one with gravitas.</a:t>
            </a:r>
          </a:p>
        </p:txBody>
      </p:sp>
      <p:sp>
        <p:nvSpPr>
          <p:cNvPr id="9" name="Text Placeholder 8">
            <a:extLst>
              <a:ext uri="{FF2B5EF4-FFF2-40B4-BE49-F238E27FC236}">
                <a16:creationId xmlns:a16="http://schemas.microsoft.com/office/drawing/2014/main" id="{2AFC25BE-2459-AA1A-18D7-CFDC2B5D2DB0}"/>
              </a:ext>
            </a:extLst>
          </p:cNvPr>
          <p:cNvSpPr>
            <a:spLocks noGrp="1"/>
          </p:cNvSpPr>
          <p:nvPr>
            <p:ph type="body" sz="quarter" idx="24"/>
          </p:nvPr>
        </p:nvSpPr>
        <p:spPr/>
        <p:txBody>
          <a:bodyPr/>
          <a:lstStyle/>
          <a:p>
            <a:r>
              <a:rPr lang="lt-LT" dirty="0"/>
              <a:t>MYAMI</a:t>
            </a:r>
            <a:endParaRPr lang="en-US" dirty="0"/>
          </a:p>
        </p:txBody>
      </p:sp>
      <p:sp>
        <p:nvSpPr>
          <p:cNvPr id="5" name="Picture Placeholder 4">
            <a:extLst>
              <a:ext uri="{FF2B5EF4-FFF2-40B4-BE49-F238E27FC236}">
                <a16:creationId xmlns:a16="http://schemas.microsoft.com/office/drawing/2014/main" id="{FC953630-3388-BF1C-7701-997E2B546391}"/>
              </a:ext>
            </a:extLst>
          </p:cNvPr>
          <p:cNvSpPr>
            <a:spLocks noGrp="1"/>
          </p:cNvSpPr>
          <p:nvPr>
            <p:ph type="pic" sz="quarter" idx="23"/>
          </p:nvPr>
        </p:nvSpPr>
        <p:spPr>
          <a:xfrm>
            <a:off x="5455138" y="0"/>
            <a:ext cx="6736862" cy="6858000"/>
          </a:xfrm>
        </p:spPr>
        <p:txBody>
          <a:bodyPr/>
          <a:lstStyle/>
          <a:p>
            <a:endParaRPr lang="lt-LT"/>
          </a:p>
        </p:txBody>
      </p:sp>
      <p:pic>
        <p:nvPicPr>
          <p:cNvPr id="7" name="Video 2">
            <a:hlinkClick r:id="" action="ppaction://media"/>
            <a:extLst>
              <a:ext uri="{FF2B5EF4-FFF2-40B4-BE49-F238E27FC236}">
                <a16:creationId xmlns:a16="http://schemas.microsoft.com/office/drawing/2014/main" id="{1ABF77E1-42DB-0C1C-0EBB-0102C1AE37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6206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9C1D-BE03-0511-BD13-00F41BFBF8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16F3BD-DDD0-2F25-5CE0-ADB42927A30D}"/>
              </a:ext>
            </a:extLst>
          </p:cNvPr>
          <p:cNvSpPr>
            <a:spLocks noGrp="1"/>
          </p:cNvSpPr>
          <p:nvPr>
            <p:ph type="body" sz="quarter" idx="13"/>
          </p:nvPr>
        </p:nvSpPr>
        <p:spPr/>
        <p:txBody>
          <a:bodyPr>
            <a:normAutofit/>
          </a:bodyPr>
          <a:lstStyle/>
          <a:p>
            <a:r>
              <a:rPr lang="en-US" sz="4000" dirty="0"/>
              <a:t>Four bases to create different characters</a:t>
            </a:r>
          </a:p>
        </p:txBody>
      </p:sp>
      <p:sp>
        <p:nvSpPr>
          <p:cNvPr id="6" name="Text Placeholder 5">
            <a:extLst>
              <a:ext uri="{FF2B5EF4-FFF2-40B4-BE49-F238E27FC236}">
                <a16:creationId xmlns:a16="http://schemas.microsoft.com/office/drawing/2014/main" id="{F84E7659-0A25-6DF6-AEC3-DCF812ADF7CB}"/>
              </a:ext>
            </a:extLst>
          </p:cNvPr>
          <p:cNvSpPr>
            <a:spLocks noGrp="1"/>
          </p:cNvSpPr>
          <p:nvPr>
            <p:ph type="body" sz="quarter" idx="24"/>
          </p:nvPr>
        </p:nvSpPr>
        <p:spPr/>
        <p:txBody>
          <a:bodyPr/>
          <a:lstStyle/>
          <a:p>
            <a:r>
              <a:rPr lang="lt-LT" dirty="0"/>
              <a:t>MYAMI</a:t>
            </a:r>
          </a:p>
        </p:txBody>
      </p:sp>
      <p:pic>
        <p:nvPicPr>
          <p:cNvPr id="9" name="Picture Placeholder 8">
            <a:extLst>
              <a:ext uri="{FF2B5EF4-FFF2-40B4-BE49-F238E27FC236}">
                <a16:creationId xmlns:a16="http://schemas.microsoft.com/office/drawing/2014/main" id="{F52A939D-79C1-CAA2-0D6C-0329787EBD5E}"/>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5723" t="27251" r="3998" b="4878"/>
          <a:stretch/>
        </p:blipFill>
        <p:spPr>
          <a:xfrm>
            <a:off x="0" y="1700213"/>
            <a:ext cx="12192000" cy="5157787"/>
          </a:xfrm>
        </p:spPr>
      </p:pic>
    </p:spTree>
    <p:extLst>
      <p:ext uri="{BB962C8B-B14F-4D97-AF65-F5344CB8AC3E}">
        <p14:creationId xmlns:p14="http://schemas.microsoft.com/office/powerpoint/2010/main" val="65048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E46A6-E55D-D84C-5BA3-B5385E5F7D72}"/>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266C0D0-A3A9-4F8D-8246-FBBB07669C81}"/>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6" name="Text Placeholder 5">
            <a:extLst>
              <a:ext uri="{FF2B5EF4-FFF2-40B4-BE49-F238E27FC236}">
                <a16:creationId xmlns:a16="http://schemas.microsoft.com/office/drawing/2014/main" id="{E28AE199-0737-5342-CE7A-D35B945D7F98}"/>
              </a:ext>
            </a:extLst>
          </p:cNvPr>
          <p:cNvSpPr>
            <a:spLocks noGrp="1"/>
          </p:cNvSpPr>
          <p:nvPr>
            <p:ph type="body" sz="quarter" idx="24"/>
          </p:nvPr>
        </p:nvSpPr>
        <p:spPr/>
        <p:txBody>
          <a:bodyPr/>
          <a:lstStyle/>
          <a:p>
            <a:r>
              <a:rPr lang="lt-LT" dirty="0"/>
              <a:t>MYAMI</a:t>
            </a:r>
          </a:p>
        </p:txBody>
      </p:sp>
    </p:spTree>
    <p:extLst>
      <p:ext uri="{BB962C8B-B14F-4D97-AF65-F5344CB8AC3E}">
        <p14:creationId xmlns:p14="http://schemas.microsoft.com/office/powerpoint/2010/main" val="336856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9ECE-5CFB-61A3-BDA7-46D79C1BCE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DB8562-BE13-2DFA-72CE-1D8FB9F02FAD}"/>
              </a:ext>
            </a:extLst>
          </p:cNvPr>
          <p:cNvSpPr>
            <a:spLocks noGrp="1"/>
          </p:cNvSpPr>
          <p:nvPr>
            <p:ph type="body" sz="quarter" idx="13"/>
          </p:nvPr>
        </p:nvSpPr>
        <p:spPr/>
        <p:txBody>
          <a:bodyPr>
            <a:noAutofit/>
          </a:bodyPr>
          <a:lstStyle/>
          <a:p>
            <a:r>
              <a:rPr lang="en-US" sz="3200" dirty="0"/>
              <a:t>MYAMI – soft furniture collection with exceptional comfort </a:t>
            </a:r>
          </a:p>
        </p:txBody>
      </p:sp>
      <p:sp>
        <p:nvSpPr>
          <p:cNvPr id="29" name="Text Placeholder 6">
            <a:extLst>
              <a:ext uri="{FF2B5EF4-FFF2-40B4-BE49-F238E27FC236}">
                <a16:creationId xmlns:a16="http://schemas.microsoft.com/office/drawing/2014/main" id="{BAC077C1-D2C4-1082-5949-C1B68E7807B8}"/>
              </a:ext>
            </a:extLst>
          </p:cNvPr>
          <p:cNvSpPr>
            <a:spLocks noGrp="1"/>
          </p:cNvSpPr>
          <p:nvPr>
            <p:ph type="body" sz="quarter" idx="24"/>
          </p:nvPr>
        </p:nvSpPr>
        <p:spPr/>
        <p:txBody>
          <a:bodyPr/>
          <a:lstStyle/>
          <a:p>
            <a:r>
              <a:rPr lang="lt-LT" dirty="0"/>
              <a:t>MYAMI</a:t>
            </a:r>
          </a:p>
        </p:txBody>
      </p:sp>
      <p:pic>
        <p:nvPicPr>
          <p:cNvPr id="6" name="Picture Placeholder 5">
            <a:extLst>
              <a:ext uri="{FF2B5EF4-FFF2-40B4-BE49-F238E27FC236}">
                <a16:creationId xmlns:a16="http://schemas.microsoft.com/office/drawing/2014/main" id="{293B1D89-ABE5-1D08-8E25-39E361F9CD15}"/>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5583" t="28365" r="3901" b="3554"/>
          <a:stretch/>
        </p:blipFill>
        <p:spPr>
          <a:xfrm>
            <a:off x="0" y="1700213"/>
            <a:ext cx="12192000" cy="5157787"/>
          </a:xfrm>
        </p:spPr>
      </p:pic>
    </p:spTree>
    <p:extLst>
      <p:ext uri="{BB962C8B-B14F-4D97-AF65-F5344CB8AC3E}">
        <p14:creationId xmlns:p14="http://schemas.microsoft.com/office/powerpoint/2010/main" val="3104646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6BF8-D4BF-11F3-8B84-7E9BDDE04D17}"/>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94CE32D-381A-04C2-5090-AB56BE3CE193}"/>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9" r="9"/>
          <a:stretch/>
        </p:blipFill>
        <p:spPr>
          <a:xfrm>
            <a:off x="-4813" y="1"/>
            <a:ext cx="12192000" cy="6858000"/>
          </a:xfrm>
        </p:spPr>
      </p:pic>
      <p:sp>
        <p:nvSpPr>
          <p:cNvPr id="6" name="Text Placeholder 5">
            <a:extLst>
              <a:ext uri="{FF2B5EF4-FFF2-40B4-BE49-F238E27FC236}">
                <a16:creationId xmlns:a16="http://schemas.microsoft.com/office/drawing/2014/main" id="{AE4DA113-72CA-9636-4033-3F0935AF98CA}"/>
              </a:ext>
            </a:extLst>
          </p:cNvPr>
          <p:cNvSpPr>
            <a:spLocks noGrp="1"/>
          </p:cNvSpPr>
          <p:nvPr>
            <p:ph type="body" sz="quarter" idx="24"/>
          </p:nvPr>
        </p:nvSpPr>
        <p:spPr/>
        <p:txBody>
          <a:bodyPr/>
          <a:lstStyle/>
          <a:p>
            <a:r>
              <a:rPr lang="lt-LT" dirty="0"/>
              <a:t>MYAMI</a:t>
            </a:r>
          </a:p>
        </p:txBody>
      </p:sp>
    </p:spTree>
    <p:extLst>
      <p:ext uri="{BB962C8B-B14F-4D97-AF65-F5344CB8AC3E}">
        <p14:creationId xmlns:p14="http://schemas.microsoft.com/office/powerpoint/2010/main" val="2891387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AC98B-C2F3-7AB8-4FB7-A06DDB04200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4171DDB-0141-449F-4076-6FB344F3A245}"/>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4" r="4"/>
          <a:stretch>
            <a:fillRect/>
          </a:stretch>
        </p:blipFill>
        <p:spPr/>
      </p:pic>
      <p:sp>
        <p:nvSpPr>
          <p:cNvPr id="6" name="Text Placeholder 5">
            <a:extLst>
              <a:ext uri="{FF2B5EF4-FFF2-40B4-BE49-F238E27FC236}">
                <a16:creationId xmlns:a16="http://schemas.microsoft.com/office/drawing/2014/main" id="{9DD3B1F0-23E9-F02D-133A-B442B14BDE21}"/>
              </a:ext>
            </a:extLst>
          </p:cNvPr>
          <p:cNvSpPr>
            <a:spLocks noGrp="1"/>
          </p:cNvSpPr>
          <p:nvPr>
            <p:ph type="body" sz="quarter" idx="24"/>
          </p:nvPr>
        </p:nvSpPr>
        <p:spPr/>
        <p:txBody>
          <a:bodyPr/>
          <a:lstStyle/>
          <a:p>
            <a:r>
              <a:rPr lang="lt-LT" dirty="0"/>
              <a:t>MYAMI</a:t>
            </a:r>
          </a:p>
        </p:txBody>
      </p:sp>
    </p:spTree>
    <p:extLst>
      <p:ext uri="{BB962C8B-B14F-4D97-AF65-F5344CB8AC3E}">
        <p14:creationId xmlns:p14="http://schemas.microsoft.com/office/powerpoint/2010/main" val="70957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7882-A9D1-B5B2-66DA-FB7CFF64745D}"/>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0F3EE5-E5E2-1008-F054-C6716CB552FE}"/>
              </a:ext>
            </a:extLst>
          </p:cNvPr>
          <p:cNvSpPr>
            <a:spLocks noGrp="1"/>
          </p:cNvSpPr>
          <p:nvPr>
            <p:ph type="pic" sz="quarter" idx="25"/>
          </p:nvPr>
        </p:nvSpPr>
        <p:spPr/>
        <p:txBody>
          <a:bodyPr/>
          <a:lstStyle/>
          <a:p>
            <a:endParaRPr lang="lt-LT"/>
          </a:p>
        </p:txBody>
      </p:sp>
      <p:pic>
        <p:nvPicPr>
          <p:cNvPr id="4" name="Picture Placeholder 6">
            <a:extLst>
              <a:ext uri="{FF2B5EF4-FFF2-40B4-BE49-F238E27FC236}">
                <a16:creationId xmlns:a16="http://schemas.microsoft.com/office/drawing/2014/main" id="{16ADDDFC-7BD6-416E-E6E0-7965FA31E3F6}"/>
              </a:ext>
            </a:extLst>
          </p:cNvPr>
          <p:cNvPicPr>
            <a:picLocks noChangeAspect="1"/>
          </p:cNvPicPr>
          <p:nvPr/>
        </p:nvPicPr>
        <p:blipFill>
          <a:blip r:embed="rId3" cstate="print">
            <a:extLst>
              <a:ext uri="{28A0092B-C50C-407E-A947-70E740481C1C}">
                <a14:useLocalDpi xmlns:a14="http://schemas.microsoft.com/office/drawing/2010/main" val="0"/>
              </a:ext>
            </a:extLst>
          </a:blip>
          <a:srcRect l="10460" t="10778" r="326"/>
          <a:stretch/>
        </p:blipFill>
        <p:spPr>
          <a:xfrm>
            <a:off x="0" y="0"/>
            <a:ext cx="12192000" cy="6858000"/>
          </a:xfrm>
          <a:prstGeom prst="rect">
            <a:avLst/>
          </a:prstGeom>
          <a:gradFill>
            <a:gsLst>
              <a:gs pos="0">
                <a:schemeClr val="bg1">
                  <a:lumMod val="95000"/>
                </a:schemeClr>
              </a:gs>
              <a:gs pos="100000">
                <a:schemeClr val="bg1">
                  <a:lumMod val="85000"/>
                </a:schemeClr>
              </a:gs>
            </a:gsLst>
            <a:lin ang="5400000" scaled="1"/>
          </a:gradFill>
        </p:spPr>
      </p:pic>
      <p:sp>
        <p:nvSpPr>
          <p:cNvPr id="6" name="Text Placeholder 5">
            <a:extLst>
              <a:ext uri="{FF2B5EF4-FFF2-40B4-BE49-F238E27FC236}">
                <a16:creationId xmlns:a16="http://schemas.microsoft.com/office/drawing/2014/main" id="{FD222B17-5D83-408B-C1BD-50E8655DB59C}"/>
              </a:ext>
            </a:extLst>
          </p:cNvPr>
          <p:cNvSpPr>
            <a:spLocks noGrp="1"/>
          </p:cNvSpPr>
          <p:nvPr>
            <p:ph type="body" sz="quarter" idx="24"/>
          </p:nvPr>
        </p:nvSpPr>
        <p:spPr/>
        <p:txBody>
          <a:bodyPr/>
          <a:lstStyle/>
          <a:p>
            <a:r>
              <a:rPr lang="lt-LT" dirty="0"/>
              <a:t>MYAMI</a:t>
            </a:r>
          </a:p>
        </p:txBody>
      </p:sp>
    </p:spTree>
    <p:extLst>
      <p:ext uri="{BB962C8B-B14F-4D97-AF65-F5344CB8AC3E}">
        <p14:creationId xmlns:p14="http://schemas.microsoft.com/office/powerpoint/2010/main" val="123778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16918-6BE1-1EBD-F6F2-B24AB6DD9957}"/>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18A17648-129A-6CE9-F526-1F8AB16701E9}"/>
              </a:ext>
            </a:extLst>
          </p:cNvPr>
          <p:cNvSpPr>
            <a:spLocks noGrp="1"/>
          </p:cNvSpPr>
          <p:nvPr>
            <p:ph type="body" sz="quarter" idx="13"/>
          </p:nvPr>
        </p:nvSpPr>
        <p:spPr/>
        <p:txBody>
          <a:bodyPr/>
          <a:lstStyle/>
          <a:p>
            <a:r>
              <a:rPr lang="lt-LT" dirty="0"/>
              <a:t>Range</a:t>
            </a:r>
          </a:p>
        </p:txBody>
      </p:sp>
    </p:spTree>
    <p:extLst>
      <p:ext uri="{BB962C8B-B14F-4D97-AF65-F5344CB8AC3E}">
        <p14:creationId xmlns:p14="http://schemas.microsoft.com/office/powerpoint/2010/main" val="419274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690173633"/>
              </p:ext>
            </p:extLst>
          </p:nvPr>
        </p:nvGraphicFramePr>
        <p:xfrm>
          <a:off x="-22887" y="1186948"/>
          <a:ext cx="12222000" cy="5659751"/>
        </p:xfrm>
        <a:graphic>
          <a:graphicData uri="http://schemas.openxmlformats.org/drawingml/2006/table">
            <a:tbl>
              <a:tblPr firstRow="1" bandRow="1">
                <a:tableStyleId>{5C22544A-7EE6-4342-B048-85BDC9FD1C3A}</a:tableStyleId>
              </a:tblPr>
              <a:tblGrid>
                <a:gridCol w="2670671">
                  <a:extLst>
                    <a:ext uri="{9D8B030D-6E8A-4147-A177-3AD203B41FA5}">
                      <a16:colId xmlns:a16="http://schemas.microsoft.com/office/drawing/2014/main" val="3109617654"/>
                    </a:ext>
                  </a:extLst>
                </a:gridCol>
                <a:gridCol w="2218129">
                  <a:extLst>
                    <a:ext uri="{9D8B030D-6E8A-4147-A177-3AD203B41FA5}">
                      <a16:colId xmlns:a16="http://schemas.microsoft.com/office/drawing/2014/main" val="2339250288"/>
                    </a:ext>
                  </a:extLst>
                </a:gridCol>
                <a:gridCol w="2444400">
                  <a:extLst>
                    <a:ext uri="{9D8B030D-6E8A-4147-A177-3AD203B41FA5}">
                      <a16:colId xmlns:a16="http://schemas.microsoft.com/office/drawing/2014/main" val="1184969364"/>
                    </a:ext>
                  </a:extLst>
                </a:gridCol>
                <a:gridCol w="2444400">
                  <a:extLst>
                    <a:ext uri="{9D8B030D-6E8A-4147-A177-3AD203B41FA5}">
                      <a16:colId xmlns:a16="http://schemas.microsoft.com/office/drawing/2014/main" val="2809780820"/>
                    </a:ext>
                  </a:extLst>
                </a:gridCol>
                <a:gridCol w="2444400">
                  <a:extLst>
                    <a:ext uri="{9D8B030D-6E8A-4147-A177-3AD203B41FA5}">
                      <a16:colId xmlns:a16="http://schemas.microsoft.com/office/drawing/2014/main" val="3643027158"/>
                    </a:ext>
                  </a:extLst>
                </a:gridCol>
              </a:tblGrid>
              <a:tr h="514852">
                <a:tc>
                  <a:txBody>
                    <a:bodyPr/>
                    <a:lstStyle/>
                    <a:p>
                      <a:pPr algn="ctr"/>
                      <a:r>
                        <a:rPr lang="lt-LT" sz="1600" b="0" kern="1200" baseline="0" dirty="0" err="1">
                          <a:solidFill>
                            <a:schemeClr val="tx1"/>
                          </a:solidFill>
                          <a:latin typeface="+mn-lt"/>
                          <a:ea typeface="+mn-ea"/>
                          <a:cs typeface="+mn-cs"/>
                        </a:rPr>
                        <a:t>Soft</a:t>
                      </a:r>
                      <a:r>
                        <a:rPr lang="lt-LT" sz="1600" b="0" kern="1200" baseline="0" dirty="0">
                          <a:solidFill>
                            <a:schemeClr val="tx1"/>
                          </a:solidFill>
                          <a:latin typeface="+mn-lt"/>
                          <a:ea typeface="+mn-ea"/>
                          <a:cs typeface="+mn-cs"/>
                        </a:rPr>
                        <a:t> </a:t>
                      </a:r>
                      <a:r>
                        <a:rPr lang="lt-LT" sz="1600" b="0" kern="1200" baseline="0" dirty="0" err="1">
                          <a:solidFill>
                            <a:schemeClr val="tx1"/>
                          </a:solidFill>
                          <a:latin typeface="+mn-lt"/>
                          <a:ea typeface="+mn-ea"/>
                          <a:cs typeface="+mn-cs"/>
                        </a:rPr>
                        <a:t>furniture</a:t>
                      </a:r>
                      <a:endParaRPr lang="lt-LT" sz="1600" b="0" kern="1200" baseline="0" dirty="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err="1">
                          <a:solidFill>
                            <a:schemeClr val="tx1"/>
                          </a:solidFill>
                          <a:latin typeface="+mn-lt"/>
                          <a:ea typeface="+mn-ea"/>
                          <a:cs typeface="+mn-cs"/>
                        </a:rPr>
                        <a:t>Fabrics</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dirty="0">
                          <a:solidFill>
                            <a:schemeClr val="tx1"/>
                          </a:solidFill>
                          <a:latin typeface="+mn-lt"/>
                          <a:ea typeface="+mn-ea"/>
                          <a:cs typeface="+mn-cs"/>
                        </a:rPr>
                        <a:t>Bases</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dirty="0">
                          <a:solidFill>
                            <a:schemeClr val="tx1"/>
                          </a:solidFill>
                          <a:latin typeface="+mn-lt"/>
                          <a:ea typeface="+mn-ea"/>
                          <a:cs typeface="+mn-cs"/>
                        </a:rPr>
                        <a:t>Base </a:t>
                      </a:r>
                      <a:r>
                        <a:rPr lang="lt-LT" sz="1600" b="0" kern="1200" baseline="0" dirty="0" err="1">
                          <a:solidFill>
                            <a:schemeClr val="tx1"/>
                          </a:solidFill>
                          <a:latin typeface="+mn-lt"/>
                          <a:ea typeface="+mn-ea"/>
                          <a:cs typeface="+mn-cs"/>
                        </a:rPr>
                        <a:t>colours</a:t>
                      </a:r>
                      <a:endParaRPr lang="lt-LT" sz="1600" b="0" kern="1200" baseline="0" dirty="0">
                        <a:solidFill>
                          <a:schemeClr val="tx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Glides</a:t>
                      </a:r>
                      <a:endParaRPr lang="lt-LT" sz="1600" b="0" dirty="0">
                        <a:solidFill>
                          <a:schemeClr val="tx1"/>
                        </a:solidFill>
                        <a:latin typeface="+mj-lt"/>
                      </a:endParaRPr>
                    </a:p>
                  </a:txBody>
                  <a:tcPr marL="0" marR="0" marT="0" marB="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550725">
                <a:tc rowSpan="3">
                  <a:txBody>
                    <a:bodyPr/>
                    <a:lstStyle/>
                    <a:p>
                      <a:endParaRPr lang="lt-LT" sz="1800" dirty="0"/>
                    </a:p>
                  </a:txBody>
                  <a:tcPr marL="91530" marR="91530" marT="45765" marB="45765">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lt-LT" sz="1200" dirty="0"/>
                        <a:t>Berta</a:t>
                      </a:r>
                    </a:p>
                    <a:p>
                      <a:pPr algn="ctr"/>
                      <a:r>
                        <a:rPr lang="lt-LT" sz="1200" dirty="0" err="1"/>
                        <a:t>Step</a:t>
                      </a:r>
                      <a:r>
                        <a:rPr lang="lt-LT" sz="1200" dirty="0"/>
                        <a:t> </a:t>
                      </a:r>
                      <a:r>
                        <a:rPr lang="en-US" sz="1200" dirty="0"/>
                        <a:t>&amp;</a:t>
                      </a:r>
                      <a:r>
                        <a:rPr lang="lt-LT" sz="1200" dirty="0"/>
                        <a:t> </a:t>
                      </a:r>
                      <a:r>
                        <a:rPr lang="lt-LT" sz="1200" dirty="0" err="1"/>
                        <a:t>Step</a:t>
                      </a:r>
                      <a:r>
                        <a:rPr lang="lt-LT" sz="1200" dirty="0"/>
                        <a:t> </a:t>
                      </a:r>
                      <a:r>
                        <a:rPr lang="lt-LT" sz="1200" dirty="0" err="1"/>
                        <a:t>Melange</a:t>
                      </a:r>
                      <a:endParaRPr lang="lt-LT" sz="1200" dirty="0"/>
                    </a:p>
                    <a:p>
                      <a:pPr algn="ctr"/>
                      <a:r>
                        <a:rPr lang="lt-LT" sz="1200" dirty="0" err="1"/>
                        <a:t>Austea</a:t>
                      </a:r>
                      <a:endParaRPr lang="lt-LT" sz="1200" dirty="0"/>
                    </a:p>
                    <a:p>
                      <a:pPr algn="ctr"/>
                      <a:r>
                        <a:rPr lang="lt-LT" sz="1200" dirty="0" err="1"/>
                        <a:t>Cyber</a:t>
                      </a:r>
                      <a:endParaRPr lang="lt-LT" sz="1200" dirty="0"/>
                    </a:p>
                    <a:p>
                      <a:pPr algn="ctr"/>
                      <a:r>
                        <a:rPr lang="lt-LT" sz="1200" dirty="0" err="1"/>
                        <a:t>Dream</a:t>
                      </a:r>
                      <a:endParaRPr lang="lt-LT" sz="1200" dirty="0"/>
                    </a:p>
                    <a:p>
                      <a:pPr algn="ctr"/>
                      <a:r>
                        <a:rPr lang="lt-LT" sz="1200" dirty="0" err="1"/>
                        <a:t>Velito</a:t>
                      </a:r>
                      <a:endParaRPr lang="lt-LT" sz="1200" dirty="0"/>
                    </a:p>
                    <a:p>
                      <a:pPr algn="ctr"/>
                      <a:r>
                        <a:rPr lang="lt-LT" sz="1200" dirty="0" err="1"/>
                        <a:t>Synergy</a:t>
                      </a:r>
                      <a:endParaRPr lang="lt-LT" sz="1200" dirty="0"/>
                    </a:p>
                  </a:txBody>
                  <a:tcPr marL="91530" marR="91530" marT="180000" marB="4576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400" dirty="0">
                        <a:solidFill>
                          <a:schemeClr val="tx1"/>
                        </a:solidFill>
                      </a:endParaRPr>
                    </a:p>
                  </a:txBody>
                  <a:tcPr marL="90000" marR="91530" marT="108000" marB="45765">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380736">
                <a:tc vMerge="1">
                  <a:txBody>
                    <a:bodyPr/>
                    <a:lstStyle/>
                    <a:p>
                      <a:endParaRPr lang="lt-LT" sz="1800" dirty="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rowSpan="2">
                  <a:txBody>
                    <a:bodyPr/>
                    <a:lstStyle/>
                    <a:p>
                      <a:pPr algn="ctr"/>
                      <a:endParaRPr lang="lt-LT" sz="1400" dirty="0">
                        <a:solidFill>
                          <a:schemeClr val="tx1"/>
                        </a:solidFill>
                      </a:endParaRPr>
                    </a:p>
                  </a:txBody>
                  <a:tcPr marL="90000" marR="91530" marT="108000" marB="45765">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6702298"/>
                  </a:ext>
                </a:extLst>
              </a:tr>
              <a:tr h="2213438">
                <a:tc vMerge="1">
                  <a:txBody>
                    <a:bodyPr/>
                    <a:lstStyle/>
                    <a:p>
                      <a:endParaRPr lang="lt-LT" sz="1800" dirty="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9050" cap="flat" cmpd="sng" algn="ctr">
                      <a:no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200" dirty="0"/>
                    </a:p>
                  </a:txBody>
                  <a:tcPr marL="0" marR="0" marT="180000" marB="4576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lt-LT" sz="1400" dirty="0">
                        <a:solidFill>
                          <a:schemeClr val="tx1"/>
                        </a:solidFill>
                      </a:endParaRPr>
                    </a:p>
                  </a:txBody>
                  <a:tcPr marL="90000" marR="91530" marT="108000" marB="45765">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497617"/>
                  </a:ext>
                </a:extLst>
              </a:tr>
            </a:tbl>
          </a:graphicData>
        </a:graphic>
      </p:graphicFrame>
      <p:pic>
        <p:nvPicPr>
          <p:cNvPr id="4" name="Picture 3">
            <a:extLst>
              <a:ext uri="{FF2B5EF4-FFF2-40B4-BE49-F238E27FC236}">
                <a16:creationId xmlns:a16="http://schemas.microsoft.com/office/drawing/2014/main" id="{C0DFF6F5-082F-0243-499B-5A1868BEEB03}"/>
              </a:ext>
            </a:extLst>
          </p:cNvPr>
          <p:cNvPicPr>
            <a:picLocks noChangeAspect="1"/>
          </p:cNvPicPr>
          <p:nvPr/>
        </p:nvPicPr>
        <p:blipFill>
          <a:blip r:embed="rId3" cstate="print">
            <a:extLst>
              <a:ext uri="{28A0092B-C50C-407E-A947-70E740481C1C}">
                <a14:useLocalDpi xmlns:a14="http://schemas.microsoft.com/office/drawing/2010/main" val="0"/>
              </a:ext>
            </a:extLst>
          </a:blip>
          <a:srcRect t="24870"/>
          <a:stretch/>
        </p:blipFill>
        <p:spPr>
          <a:xfrm>
            <a:off x="417812" y="3528456"/>
            <a:ext cx="1790162" cy="1344949"/>
          </a:xfrm>
          <a:prstGeom prst="rect">
            <a:avLst/>
          </a:prstGeom>
        </p:spPr>
      </p:pic>
      <p:pic>
        <p:nvPicPr>
          <p:cNvPr id="8" name="Picture 7">
            <a:extLst>
              <a:ext uri="{FF2B5EF4-FFF2-40B4-BE49-F238E27FC236}">
                <a16:creationId xmlns:a16="http://schemas.microsoft.com/office/drawing/2014/main" id="{AE887D59-6E03-E65C-859F-76409CBE18E8}"/>
              </a:ext>
            </a:extLst>
          </p:cNvPr>
          <p:cNvPicPr>
            <a:picLocks noChangeAspect="1"/>
          </p:cNvPicPr>
          <p:nvPr/>
        </p:nvPicPr>
        <p:blipFill>
          <a:blip r:embed="rId4" cstate="print">
            <a:extLst>
              <a:ext uri="{28A0092B-C50C-407E-A947-70E740481C1C}">
                <a14:useLocalDpi xmlns:a14="http://schemas.microsoft.com/office/drawing/2010/main" val="0"/>
              </a:ext>
            </a:extLst>
          </a:blip>
          <a:srcRect t="12538" b="12538"/>
          <a:stretch/>
        </p:blipFill>
        <p:spPr>
          <a:xfrm>
            <a:off x="10777475" y="1412482"/>
            <a:ext cx="1496940" cy="1121574"/>
          </a:xfrm>
          <a:prstGeom prst="rect">
            <a:avLst/>
          </a:prstGeom>
        </p:spPr>
      </p:pic>
      <p:pic>
        <p:nvPicPr>
          <p:cNvPr id="11" name="Picture 10">
            <a:extLst>
              <a:ext uri="{FF2B5EF4-FFF2-40B4-BE49-F238E27FC236}">
                <a16:creationId xmlns:a16="http://schemas.microsoft.com/office/drawing/2014/main" id="{E6A3D5BB-96C9-B8A8-0CFD-44738A1FDA53}"/>
              </a:ext>
            </a:extLst>
          </p:cNvPr>
          <p:cNvPicPr>
            <a:picLocks noChangeAspect="1"/>
          </p:cNvPicPr>
          <p:nvPr/>
        </p:nvPicPr>
        <p:blipFill>
          <a:blip r:embed="rId5" cstate="print">
            <a:extLst>
              <a:ext uri="{28A0092B-C50C-407E-A947-70E740481C1C}">
                <a14:useLocalDpi xmlns:a14="http://schemas.microsoft.com/office/drawing/2010/main" val="0"/>
              </a:ext>
            </a:extLst>
          </a:blip>
          <a:srcRect t="12538" b="12538"/>
          <a:stretch/>
        </p:blipFill>
        <p:spPr>
          <a:xfrm>
            <a:off x="9616777" y="1403001"/>
            <a:ext cx="1496940" cy="1121574"/>
          </a:xfrm>
          <a:prstGeom prst="rect">
            <a:avLst/>
          </a:prstGeom>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MYAMI</a:t>
            </a:r>
          </a:p>
        </p:txBody>
      </p:sp>
      <p:sp>
        <p:nvSpPr>
          <p:cNvPr id="75" name="TextBox 74">
            <a:extLst>
              <a:ext uri="{FF2B5EF4-FFF2-40B4-BE49-F238E27FC236}">
                <a16:creationId xmlns:a16="http://schemas.microsoft.com/office/drawing/2014/main" id="{00BA0D6F-C669-BFB2-9184-2F474ACFE51C}"/>
              </a:ext>
            </a:extLst>
          </p:cNvPr>
          <p:cNvSpPr txBox="1"/>
          <p:nvPr/>
        </p:nvSpPr>
        <p:spPr>
          <a:xfrm>
            <a:off x="10178091" y="2497748"/>
            <a:ext cx="1661525" cy="461665"/>
          </a:xfrm>
          <a:prstGeom prst="rect">
            <a:avLst/>
          </a:prstGeom>
          <a:noFill/>
        </p:spPr>
        <p:txBody>
          <a:bodyPr wrap="square" rtlCol="0">
            <a:spAutoFit/>
          </a:bodyPr>
          <a:lstStyle/>
          <a:p>
            <a:pPr algn="ctr"/>
            <a:r>
              <a:rPr lang="en-US" sz="1200" i="0" dirty="0"/>
              <a:t>For hard or soft flooring (optional)</a:t>
            </a:r>
          </a:p>
        </p:txBody>
      </p:sp>
      <p:sp>
        <p:nvSpPr>
          <p:cNvPr id="12" name="TextBox 11">
            <a:extLst>
              <a:ext uri="{FF2B5EF4-FFF2-40B4-BE49-F238E27FC236}">
                <a16:creationId xmlns:a16="http://schemas.microsoft.com/office/drawing/2014/main" id="{03C36B23-B451-25BF-2295-96AFC69AFECB}"/>
              </a:ext>
            </a:extLst>
          </p:cNvPr>
          <p:cNvSpPr txBox="1"/>
          <p:nvPr/>
        </p:nvSpPr>
        <p:spPr>
          <a:xfrm>
            <a:off x="754088" y="2974330"/>
            <a:ext cx="11476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t>Lounge</a:t>
            </a:r>
            <a:r>
              <a:rPr lang="lt-LT" sz="1200" dirty="0"/>
              <a:t> </a:t>
            </a:r>
            <a:r>
              <a:rPr lang="lt-LT" sz="1200" dirty="0" err="1"/>
              <a:t>chair</a:t>
            </a:r>
            <a:endParaRPr lang="lt-LT" sz="1200" dirty="0"/>
          </a:p>
        </p:txBody>
      </p:sp>
      <p:sp>
        <p:nvSpPr>
          <p:cNvPr id="17" name="TextBox 16">
            <a:extLst>
              <a:ext uri="{FF2B5EF4-FFF2-40B4-BE49-F238E27FC236}">
                <a16:creationId xmlns:a16="http://schemas.microsoft.com/office/drawing/2014/main" id="{D86126BF-6C86-8232-37C5-2909CDB1ACE3}"/>
              </a:ext>
            </a:extLst>
          </p:cNvPr>
          <p:cNvSpPr txBox="1"/>
          <p:nvPr/>
        </p:nvSpPr>
        <p:spPr>
          <a:xfrm>
            <a:off x="678480" y="4685114"/>
            <a:ext cx="17022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t>Two-seater</a:t>
            </a:r>
            <a:r>
              <a:rPr lang="lt-LT" sz="1200" dirty="0"/>
              <a:t> sofa</a:t>
            </a:r>
          </a:p>
        </p:txBody>
      </p:sp>
      <p:sp>
        <p:nvSpPr>
          <p:cNvPr id="18" name="TextBox 17">
            <a:extLst>
              <a:ext uri="{FF2B5EF4-FFF2-40B4-BE49-F238E27FC236}">
                <a16:creationId xmlns:a16="http://schemas.microsoft.com/office/drawing/2014/main" id="{A42EC7E2-81C9-9DF0-F660-82B061439A42}"/>
              </a:ext>
            </a:extLst>
          </p:cNvPr>
          <p:cNvSpPr txBox="1"/>
          <p:nvPr/>
        </p:nvSpPr>
        <p:spPr>
          <a:xfrm>
            <a:off x="684748" y="6389079"/>
            <a:ext cx="185584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t>Three-seater</a:t>
            </a:r>
            <a:r>
              <a:rPr lang="lt-LT" sz="1200" dirty="0"/>
              <a:t> sofa</a:t>
            </a:r>
          </a:p>
        </p:txBody>
      </p:sp>
      <p:pic>
        <p:nvPicPr>
          <p:cNvPr id="9" name="Picture 8">
            <a:extLst>
              <a:ext uri="{FF2B5EF4-FFF2-40B4-BE49-F238E27FC236}">
                <a16:creationId xmlns:a16="http://schemas.microsoft.com/office/drawing/2014/main" id="{7C2CD34B-DE72-B940-E09D-1BF656DC00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1186" y="1802176"/>
            <a:ext cx="1178859" cy="1178859"/>
          </a:xfrm>
          <a:prstGeom prst="rect">
            <a:avLst/>
          </a:prstGeom>
        </p:spPr>
      </p:pic>
      <p:sp>
        <p:nvSpPr>
          <p:cNvPr id="29" name="TextBox 28">
            <a:extLst>
              <a:ext uri="{FF2B5EF4-FFF2-40B4-BE49-F238E27FC236}">
                <a16:creationId xmlns:a16="http://schemas.microsoft.com/office/drawing/2014/main" id="{65DACB2C-7D88-36FD-CFA7-D1252679A9E6}"/>
              </a:ext>
            </a:extLst>
          </p:cNvPr>
          <p:cNvSpPr txBox="1"/>
          <p:nvPr/>
        </p:nvSpPr>
        <p:spPr>
          <a:xfrm>
            <a:off x="5279105" y="5386280"/>
            <a:ext cx="163379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t> </a:t>
            </a:r>
            <a:r>
              <a:rPr lang="lt-LT" sz="1200" dirty="0" err="1"/>
              <a:t>Solid</a:t>
            </a:r>
            <a:r>
              <a:rPr lang="lt-LT" sz="1200" dirty="0"/>
              <a:t> </a:t>
            </a:r>
            <a:r>
              <a:rPr lang="lt-LT" sz="1200" dirty="0" err="1"/>
              <a:t>ash</a:t>
            </a:r>
            <a:r>
              <a:rPr lang="lt-LT" sz="1200" dirty="0"/>
              <a:t> </a:t>
            </a:r>
            <a:r>
              <a:rPr lang="lt-LT" sz="1200" dirty="0" err="1"/>
              <a:t>wood</a:t>
            </a:r>
            <a:r>
              <a:rPr lang="lt-LT" sz="1200" dirty="0"/>
              <a:t> </a:t>
            </a:r>
            <a:r>
              <a:rPr lang="lt-LT" sz="1200" dirty="0" err="1"/>
              <a:t>legs</a:t>
            </a:r>
            <a:endParaRPr lang="lt-LT" sz="1200" dirty="0"/>
          </a:p>
        </p:txBody>
      </p:sp>
      <p:sp>
        <p:nvSpPr>
          <p:cNvPr id="30" name="TextBox 29">
            <a:extLst>
              <a:ext uri="{FF2B5EF4-FFF2-40B4-BE49-F238E27FC236}">
                <a16:creationId xmlns:a16="http://schemas.microsoft.com/office/drawing/2014/main" id="{38C8DFEB-E655-C129-711C-140F2C6F1DE7}"/>
              </a:ext>
            </a:extLst>
          </p:cNvPr>
          <p:cNvSpPr txBox="1"/>
          <p:nvPr/>
        </p:nvSpPr>
        <p:spPr>
          <a:xfrm>
            <a:off x="5279104" y="6328380"/>
            <a:ext cx="16066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Solid ash wood frame with legs</a:t>
            </a:r>
            <a:endParaRPr lang="lt-LT" sz="1200" dirty="0"/>
          </a:p>
        </p:txBody>
      </p:sp>
      <p:sp>
        <p:nvSpPr>
          <p:cNvPr id="31" name="TextBox 30">
            <a:extLst>
              <a:ext uri="{FF2B5EF4-FFF2-40B4-BE49-F238E27FC236}">
                <a16:creationId xmlns:a16="http://schemas.microsoft.com/office/drawing/2014/main" id="{83CF5E40-1DD0-3C30-E66E-0726209D1982}"/>
              </a:ext>
            </a:extLst>
          </p:cNvPr>
          <p:cNvSpPr txBox="1"/>
          <p:nvPr/>
        </p:nvSpPr>
        <p:spPr>
          <a:xfrm>
            <a:off x="5252703" y="4109528"/>
            <a:ext cx="163379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err="1"/>
              <a:t>Powder-coated</a:t>
            </a:r>
            <a:r>
              <a:rPr lang="lt-LT" sz="1200" dirty="0"/>
              <a:t> </a:t>
            </a:r>
            <a:r>
              <a:rPr lang="lt-LT" sz="1200" dirty="0" err="1"/>
              <a:t>metal</a:t>
            </a:r>
            <a:r>
              <a:rPr lang="lt-LT" sz="1200" dirty="0"/>
              <a:t> </a:t>
            </a:r>
            <a:r>
              <a:rPr lang="lt-LT" sz="1200" dirty="0" err="1"/>
              <a:t>sled</a:t>
            </a:r>
            <a:r>
              <a:rPr lang="lt-LT" sz="1200" dirty="0"/>
              <a:t> </a:t>
            </a:r>
            <a:r>
              <a:rPr lang="lt-LT" sz="1200" dirty="0" err="1"/>
              <a:t>legs</a:t>
            </a:r>
            <a:endParaRPr lang="lt-LT" sz="1200" dirty="0"/>
          </a:p>
        </p:txBody>
      </p:sp>
      <p:sp>
        <p:nvSpPr>
          <p:cNvPr id="32" name="TextBox 31">
            <a:extLst>
              <a:ext uri="{FF2B5EF4-FFF2-40B4-BE49-F238E27FC236}">
                <a16:creationId xmlns:a16="http://schemas.microsoft.com/office/drawing/2014/main" id="{C9EA9DDE-361A-32C3-7757-E993630CC79F}"/>
              </a:ext>
            </a:extLst>
          </p:cNvPr>
          <p:cNvSpPr txBox="1"/>
          <p:nvPr/>
        </p:nvSpPr>
        <p:spPr>
          <a:xfrm>
            <a:off x="5265519" y="2590082"/>
            <a:ext cx="16609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err="1"/>
              <a:t>Powder-coated</a:t>
            </a:r>
            <a:r>
              <a:rPr lang="lt-LT" sz="1200" dirty="0"/>
              <a:t> </a:t>
            </a:r>
            <a:r>
              <a:rPr lang="lt-LT" sz="1200" dirty="0" err="1"/>
              <a:t>metal</a:t>
            </a:r>
            <a:r>
              <a:rPr lang="lt-LT" sz="1200" dirty="0"/>
              <a:t> </a:t>
            </a:r>
            <a:r>
              <a:rPr lang="lt-LT" sz="1200" dirty="0" err="1"/>
              <a:t>legs</a:t>
            </a:r>
            <a:endParaRPr lang="lt-LT" sz="1200" dirty="0"/>
          </a:p>
        </p:txBody>
      </p:sp>
      <p:sp>
        <p:nvSpPr>
          <p:cNvPr id="41" name="TextBox 40">
            <a:extLst>
              <a:ext uri="{FF2B5EF4-FFF2-40B4-BE49-F238E27FC236}">
                <a16:creationId xmlns:a16="http://schemas.microsoft.com/office/drawing/2014/main" id="{6B6C1692-49DD-E5AF-E695-4ADBEC04E0B1}"/>
              </a:ext>
            </a:extLst>
          </p:cNvPr>
          <p:cNvSpPr txBox="1"/>
          <p:nvPr/>
        </p:nvSpPr>
        <p:spPr>
          <a:xfrm>
            <a:off x="10199104" y="5169122"/>
            <a:ext cx="16615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i="0" kern="1200" dirty="0" err="1">
                <a:solidFill>
                  <a:schemeClr val="dk1"/>
                </a:solidFill>
                <a:latin typeface="+mn-lt"/>
                <a:ea typeface="+mn-ea"/>
                <a:cs typeface="+mn-cs"/>
              </a:rPr>
              <a:t>Double-sided</a:t>
            </a:r>
            <a:r>
              <a:rPr lang="lt-LT" sz="1200" i="0" kern="1200" dirty="0">
                <a:solidFill>
                  <a:schemeClr val="dk1"/>
                </a:solidFill>
                <a:latin typeface="+mn-lt"/>
                <a:ea typeface="+mn-ea"/>
                <a:cs typeface="+mn-cs"/>
              </a:rPr>
              <a:t> </a:t>
            </a:r>
            <a:r>
              <a:rPr lang="lt-LT" sz="1200" i="0" kern="1200" dirty="0" err="1">
                <a:solidFill>
                  <a:schemeClr val="dk1"/>
                </a:solidFill>
                <a:latin typeface="+mn-lt"/>
                <a:ea typeface="+mn-ea"/>
                <a:cs typeface="+mn-cs"/>
              </a:rPr>
              <a:t>glides</a:t>
            </a:r>
            <a:r>
              <a:rPr lang="en-US" sz="1200" i="0" kern="1200" dirty="0">
                <a:solidFill>
                  <a:schemeClr val="dk1"/>
                </a:solidFill>
                <a:latin typeface="+mn-lt"/>
                <a:ea typeface="+mn-ea"/>
                <a:cs typeface="+mn-cs"/>
              </a:rPr>
              <a:t> </a:t>
            </a:r>
            <a:r>
              <a:rPr lang="en-US" sz="1200" i="0" dirty="0"/>
              <a:t>hard or soft flooring</a:t>
            </a:r>
            <a:endParaRPr lang="lt-LT" sz="1200" i="0" kern="1200" dirty="0">
              <a:solidFill>
                <a:schemeClr val="dk1"/>
              </a:solidFill>
              <a:latin typeface="+mn-lt"/>
              <a:ea typeface="+mn-ea"/>
              <a:cs typeface="+mn-cs"/>
            </a:endParaRPr>
          </a:p>
        </p:txBody>
      </p:sp>
      <p:pic>
        <p:nvPicPr>
          <p:cNvPr id="42" name="Picture 41">
            <a:extLst>
              <a:ext uri="{FF2B5EF4-FFF2-40B4-BE49-F238E27FC236}">
                <a16:creationId xmlns:a16="http://schemas.microsoft.com/office/drawing/2014/main" id="{B6AA610B-8A53-9926-0005-3881163ECC9B}"/>
              </a:ext>
            </a:extLst>
          </p:cNvPr>
          <p:cNvPicPr>
            <a:picLocks noChangeAspect="1"/>
          </p:cNvPicPr>
          <p:nvPr/>
        </p:nvPicPr>
        <p:blipFill>
          <a:blip r:embed="rId7" cstate="print">
            <a:extLst>
              <a:ext uri="{28A0092B-C50C-407E-A947-70E740481C1C}">
                <a14:useLocalDpi xmlns:a14="http://schemas.microsoft.com/office/drawing/2010/main" val="0"/>
              </a:ext>
            </a:extLst>
          </a:blip>
          <a:srcRect l="1372" t="34485" r="-1372" b="10755"/>
          <a:stretch/>
        </p:blipFill>
        <p:spPr>
          <a:xfrm>
            <a:off x="190320" y="5190480"/>
            <a:ext cx="2311419" cy="1265738"/>
          </a:xfrm>
          <a:prstGeom prst="rect">
            <a:avLst/>
          </a:prstGeom>
        </p:spPr>
      </p:pic>
      <p:pic>
        <p:nvPicPr>
          <p:cNvPr id="2" name="Picture 1">
            <a:extLst>
              <a:ext uri="{FF2B5EF4-FFF2-40B4-BE49-F238E27FC236}">
                <a16:creationId xmlns:a16="http://schemas.microsoft.com/office/drawing/2014/main" id="{938A8466-6658-C757-FDDD-236F5D302610}"/>
              </a:ext>
            </a:extLst>
          </p:cNvPr>
          <p:cNvPicPr>
            <a:picLocks noChangeAspect="1"/>
          </p:cNvPicPr>
          <p:nvPr/>
        </p:nvPicPr>
        <p:blipFill>
          <a:blip r:embed="rId8" cstate="print">
            <a:extLst>
              <a:ext uri="{28A0092B-C50C-407E-A947-70E740481C1C}">
                <a14:useLocalDpi xmlns:a14="http://schemas.microsoft.com/office/drawing/2010/main" val="0"/>
              </a:ext>
            </a:extLst>
          </a:blip>
          <a:srcRect l="1765" t="56570" r="-7"/>
          <a:stretch/>
        </p:blipFill>
        <p:spPr>
          <a:xfrm>
            <a:off x="5119577" y="1893554"/>
            <a:ext cx="1806903" cy="798773"/>
          </a:xfrm>
          <a:prstGeom prst="rect">
            <a:avLst/>
          </a:prstGeom>
        </p:spPr>
      </p:pic>
      <p:pic>
        <p:nvPicPr>
          <p:cNvPr id="3" name="Picture 2">
            <a:extLst>
              <a:ext uri="{FF2B5EF4-FFF2-40B4-BE49-F238E27FC236}">
                <a16:creationId xmlns:a16="http://schemas.microsoft.com/office/drawing/2014/main" id="{05E8FCA6-D001-AD95-E88C-0E4E8FB4F215}"/>
              </a:ext>
            </a:extLst>
          </p:cNvPr>
          <p:cNvPicPr>
            <a:picLocks noChangeAspect="1"/>
          </p:cNvPicPr>
          <p:nvPr/>
        </p:nvPicPr>
        <p:blipFill>
          <a:blip r:embed="rId9" cstate="print">
            <a:extLst>
              <a:ext uri="{28A0092B-C50C-407E-A947-70E740481C1C}">
                <a14:useLocalDpi xmlns:a14="http://schemas.microsoft.com/office/drawing/2010/main" val="0"/>
              </a:ext>
            </a:extLst>
          </a:blip>
          <a:srcRect l="4294" t="56534" r="-91" b="1115"/>
          <a:stretch/>
        </p:blipFill>
        <p:spPr>
          <a:xfrm>
            <a:off x="5192275" y="3382850"/>
            <a:ext cx="1806903" cy="798773"/>
          </a:xfrm>
          <a:prstGeom prst="rect">
            <a:avLst/>
          </a:prstGeom>
        </p:spPr>
      </p:pic>
      <p:pic>
        <p:nvPicPr>
          <p:cNvPr id="5" name="Picture 4">
            <a:extLst>
              <a:ext uri="{FF2B5EF4-FFF2-40B4-BE49-F238E27FC236}">
                <a16:creationId xmlns:a16="http://schemas.microsoft.com/office/drawing/2014/main" id="{8A2E4A2B-D969-C4C0-44DA-F7321F5928FC}"/>
              </a:ext>
            </a:extLst>
          </p:cNvPr>
          <p:cNvPicPr>
            <a:picLocks noChangeAspect="1"/>
          </p:cNvPicPr>
          <p:nvPr/>
        </p:nvPicPr>
        <p:blipFill>
          <a:blip r:embed="rId10" cstate="print">
            <a:extLst>
              <a:ext uri="{28A0092B-C50C-407E-A947-70E740481C1C}">
                <a14:useLocalDpi xmlns:a14="http://schemas.microsoft.com/office/drawing/2010/main" val="0"/>
              </a:ext>
            </a:extLst>
          </a:blip>
          <a:srcRect l="42" t="56343" r="-1823" b="10182"/>
          <a:stretch/>
        </p:blipFill>
        <p:spPr>
          <a:xfrm>
            <a:off x="5119222" y="4792745"/>
            <a:ext cx="1879956" cy="618284"/>
          </a:xfrm>
          <a:prstGeom prst="rect">
            <a:avLst/>
          </a:prstGeom>
        </p:spPr>
      </p:pic>
      <p:pic>
        <p:nvPicPr>
          <p:cNvPr id="6" name="Picture 5">
            <a:extLst>
              <a:ext uri="{FF2B5EF4-FFF2-40B4-BE49-F238E27FC236}">
                <a16:creationId xmlns:a16="http://schemas.microsoft.com/office/drawing/2014/main" id="{83F403DE-A5B0-BD00-BBF2-E72918CE57D3}"/>
              </a:ext>
            </a:extLst>
          </p:cNvPr>
          <p:cNvPicPr>
            <a:picLocks noChangeAspect="1"/>
          </p:cNvPicPr>
          <p:nvPr/>
        </p:nvPicPr>
        <p:blipFill>
          <a:blip r:embed="rId11" cstate="print">
            <a:extLst>
              <a:ext uri="{28A0092B-C50C-407E-A947-70E740481C1C}">
                <a14:useLocalDpi xmlns:a14="http://schemas.microsoft.com/office/drawing/2010/main" val="0"/>
              </a:ext>
            </a:extLst>
          </a:blip>
          <a:srcRect t="58762" b="8350"/>
          <a:stretch/>
        </p:blipFill>
        <p:spPr>
          <a:xfrm>
            <a:off x="5119222" y="5807138"/>
            <a:ext cx="1879956" cy="618284"/>
          </a:xfrm>
          <a:prstGeom prst="rect">
            <a:avLst/>
          </a:prstGeom>
        </p:spPr>
      </p:pic>
      <p:pic>
        <p:nvPicPr>
          <p:cNvPr id="10" name="Picture 9">
            <a:extLst>
              <a:ext uri="{FF2B5EF4-FFF2-40B4-BE49-F238E27FC236}">
                <a16:creationId xmlns:a16="http://schemas.microsoft.com/office/drawing/2014/main" id="{AFFFB8CF-2432-AD03-2E21-DBB353C44EE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941108" y="2291005"/>
            <a:ext cx="575295" cy="575295"/>
          </a:xfrm>
          <a:prstGeom prst="rect">
            <a:avLst/>
          </a:prstGeom>
        </p:spPr>
      </p:pic>
      <p:pic>
        <p:nvPicPr>
          <p:cNvPr id="14" name="Picture 13">
            <a:extLst>
              <a:ext uri="{FF2B5EF4-FFF2-40B4-BE49-F238E27FC236}">
                <a16:creationId xmlns:a16="http://schemas.microsoft.com/office/drawing/2014/main" id="{9C5F1C4E-1206-734E-950D-E189E3FE974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574024" y="2291005"/>
            <a:ext cx="575295" cy="575295"/>
          </a:xfrm>
          <a:prstGeom prst="rect">
            <a:avLst/>
          </a:prstGeom>
        </p:spPr>
      </p:pic>
      <p:pic>
        <p:nvPicPr>
          <p:cNvPr id="15" name="Picture 14">
            <a:extLst>
              <a:ext uri="{FF2B5EF4-FFF2-40B4-BE49-F238E27FC236}">
                <a16:creationId xmlns:a16="http://schemas.microsoft.com/office/drawing/2014/main" id="{BE7E631C-CD3F-B599-B7BA-CB9699B4564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941108" y="2910359"/>
            <a:ext cx="575295" cy="575295"/>
          </a:xfrm>
          <a:prstGeom prst="rect">
            <a:avLst/>
          </a:prstGeom>
        </p:spPr>
      </p:pic>
      <p:pic>
        <p:nvPicPr>
          <p:cNvPr id="20" name="Picture 19">
            <a:extLst>
              <a:ext uri="{FF2B5EF4-FFF2-40B4-BE49-F238E27FC236}">
                <a16:creationId xmlns:a16="http://schemas.microsoft.com/office/drawing/2014/main" id="{5DBE6455-F6B6-ADAA-9E06-9F04F59EB92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574024" y="2910359"/>
            <a:ext cx="575295" cy="575295"/>
          </a:xfrm>
          <a:prstGeom prst="rect">
            <a:avLst/>
          </a:prstGeom>
        </p:spPr>
      </p:pic>
      <p:pic>
        <p:nvPicPr>
          <p:cNvPr id="21" name="Picture 20">
            <a:extLst>
              <a:ext uri="{FF2B5EF4-FFF2-40B4-BE49-F238E27FC236}">
                <a16:creationId xmlns:a16="http://schemas.microsoft.com/office/drawing/2014/main" id="{E24A6182-3DC7-B379-5A67-CC03901D4507}"/>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7941108" y="3534233"/>
            <a:ext cx="575295" cy="575295"/>
          </a:xfrm>
          <a:prstGeom prst="rect">
            <a:avLst/>
          </a:prstGeom>
        </p:spPr>
      </p:pic>
      <p:pic>
        <p:nvPicPr>
          <p:cNvPr id="25" name="Picture 24">
            <a:extLst>
              <a:ext uri="{FF2B5EF4-FFF2-40B4-BE49-F238E27FC236}">
                <a16:creationId xmlns:a16="http://schemas.microsoft.com/office/drawing/2014/main" id="{DE431009-5D36-B0ED-C00F-0F498BE7B1E9}"/>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941108" y="5521417"/>
            <a:ext cx="575295" cy="575295"/>
          </a:xfrm>
          <a:prstGeom prst="rect">
            <a:avLst/>
          </a:prstGeom>
        </p:spPr>
      </p:pic>
      <p:pic>
        <p:nvPicPr>
          <p:cNvPr id="26" name="Picture 25">
            <a:extLst>
              <a:ext uri="{FF2B5EF4-FFF2-40B4-BE49-F238E27FC236}">
                <a16:creationId xmlns:a16="http://schemas.microsoft.com/office/drawing/2014/main" id="{3EAB7DFF-9AF1-ED6E-B9DC-FE4B8F29F19E}"/>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574024" y="5521417"/>
            <a:ext cx="575295" cy="575295"/>
          </a:xfrm>
          <a:prstGeom prst="rect">
            <a:avLst/>
          </a:prstGeom>
        </p:spPr>
      </p:pic>
      <p:pic>
        <p:nvPicPr>
          <p:cNvPr id="7" name="Picture 6">
            <a:extLst>
              <a:ext uri="{FF2B5EF4-FFF2-40B4-BE49-F238E27FC236}">
                <a16:creationId xmlns:a16="http://schemas.microsoft.com/office/drawing/2014/main" id="{64CF7AED-D744-1841-2177-BE7C02D0A80E}"/>
              </a:ext>
            </a:extLst>
          </p:cNvPr>
          <p:cNvPicPr>
            <a:picLocks noChangeAspect="1"/>
          </p:cNvPicPr>
          <p:nvPr/>
        </p:nvPicPr>
        <p:blipFill>
          <a:blip r:embed="rId19" cstate="print">
            <a:extLst>
              <a:ext uri="{28A0092B-C50C-407E-A947-70E740481C1C}">
                <a14:useLocalDpi xmlns:a14="http://schemas.microsoft.com/office/drawing/2010/main" val="0"/>
              </a:ext>
            </a:extLst>
          </a:blip>
          <a:srcRect t="12538" b="12538"/>
          <a:stretch/>
        </p:blipFill>
        <p:spPr>
          <a:xfrm>
            <a:off x="10619031" y="3758446"/>
            <a:ext cx="1870144" cy="1401195"/>
          </a:xfrm>
          <a:prstGeom prst="rect">
            <a:avLst/>
          </a:prstGeom>
        </p:spPr>
      </p:pic>
      <p:pic>
        <p:nvPicPr>
          <p:cNvPr id="13" name="Picture 12">
            <a:extLst>
              <a:ext uri="{FF2B5EF4-FFF2-40B4-BE49-F238E27FC236}">
                <a16:creationId xmlns:a16="http://schemas.microsoft.com/office/drawing/2014/main" id="{C843A42D-A5AB-545F-F327-D5DABFAA3414}"/>
              </a:ext>
            </a:extLst>
          </p:cNvPr>
          <p:cNvPicPr>
            <a:picLocks noChangeAspect="1"/>
          </p:cNvPicPr>
          <p:nvPr/>
        </p:nvPicPr>
        <p:blipFill>
          <a:blip r:embed="rId20" cstate="print">
            <a:extLst>
              <a:ext uri="{28A0092B-C50C-407E-A947-70E740481C1C}">
                <a14:useLocalDpi xmlns:a14="http://schemas.microsoft.com/office/drawing/2010/main" val="0"/>
              </a:ext>
            </a:extLst>
          </a:blip>
          <a:srcRect t="12538" b="12538"/>
          <a:stretch/>
        </p:blipFill>
        <p:spPr>
          <a:xfrm>
            <a:off x="9458333" y="3748965"/>
            <a:ext cx="1870144" cy="1401195"/>
          </a:xfrm>
          <a:prstGeom prst="rect">
            <a:avLst/>
          </a:prstGeom>
        </p:spPr>
      </p:pic>
    </p:spTree>
    <p:extLst>
      <p:ext uri="{BB962C8B-B14F-4D97-AF65-F5344CB8AC3E}">
        <p14:creationId xmlns:p14="http://schemas.microsoft.com/office/powerpoint/2010/main" val="1702300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84A9E-6DEB-7D75-B18E-5CED00BA7C7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1AF30C7-2A52-AB24-C3C9-A7E283A5FCF2}"/>
              </a:ext>
            </a:extLst>
          </p:cNvPr>
          <p:cNvPicPr>
            <a:picLocks noGrp="1" noChangeAspect="1"/>
          </p:cNvPicPr>
          <p:nvPr>
            <p:ph type="pic" sz="quarter" idx="25"/>
          </p:nvPr>
        </p:nvPicPr>
        <p:blipFill>
          <a:blip r:embed="rId2" cstate="print">
            <a:extLst>
              <a:ext uri="{28A0092B-C50C-407E-A947-70E740481C1C}">
                <a14:useLocalDpi xmlns:a14="http://schemas.microsoft.com/office/drawing/2010/main" val="0"/>
              </a:ext>
            </a:extLst>
          </a:blip>
          <a:srcRect t="28260" r="15882" b="678"/>
          <a:stretch/>
        </p:blipFill>
        <p:spPr>
          <a:xfrm>
            <a:off x="0" y="1"/>
            <a:ext cx="12192000" cy="6858000"/>
          </a:xfrm>
        </p:spPr>
      </p:pic>
      <p:sp>
        <p:nvSpPr>
          <p:cNvPr id="5" name="Text Placeholder 2">
            <a:extLst>
              <a:ext uri="{FF2B5EF4-FFF2-40B4-BE49-F238E27FC236}">
                <a16:creationId xmlns:a16="http://schemas.microsoft.com/office/drawing/2014/main" id="{4E78A63E-9B23-FC83-7648-2983563383B9}"/>
              </a:ext>
            </a:extLst>
          </p:cNvPr>
          <p:cNvSpPr txBox="1">
            <a:spLocks/>
          </p:cNvSpPr>
          <p:nvPr/>
        </p:nvSpPr>
        <p:spPr>
          <a:xfrm>
            <a:off x="451942" y="6229874"/>
            <a:ext cx="3791607" cy="392076"/>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dirty="0">
                <a:latin typeface="Visuelt Pro" panose="020B0503040202040104" pitchFamily="34" charset="0"/>
              </a:rPr>
              <a:t>narbutas.com</a:t>
            </a:r>
          </a:p>
        </p:txBody>
      </p:sp>
      <p:pic>
        <p:nvPicPr>
          <p:cNvPr id="18" name="Graphic 17">
            <a:extLst>
              <a:ext uri="{FF2B5EF4-FFF2-40B4-BE49-F238E27FC236}">
                <a16:creationId xmlns:a16="http://schemas.microsoft.com/office/drawing/2014/main" id="{7800257D-3C85-7E9E-F0CC-E61C20C11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3251820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3CCDA5-E874-20F9-45DF-A8E60193EEFA}"/>
              </a:ext>
            </a:extLst>
          </p:cNvPr>
          <p:cNvSpPr>
            <a:spLocks noGrp="1"/>
          </p:cNvSpPr>
          <p:nvPr>
            <p:ph type="body" sz="quarter" idx="13"/>
          </p:nvPr>
        </p:nvSpPr>
        <p:spPr>
          <a:xfrm>
            <a:off x="491785" y="1066164"/>
            <a:ext cx="4385830" cy="2009776"/>
          </a:xfrm>
        </p:spPr>
        <p:txBody>
          <a:bodyPr>
            <a:normAutofit/>
          </a:bodyPr>
          <a:lstStyle/>
          <a:p>
            <a:r>
              <a:rPr lang="lt-LT" sz="4000" dirty="0"/>
              <a:t>MUCNYC </a:t>
            </a:r>
            <a:r>
              <a:rPr lang="lt-LT" sz="4000" dirty="0" err="1"/>
              <a:t>design</a:t>
            </a:r>
            <a:r>
              <a:rPr lang="lt-LT" sz="4000" dirty="0"/>
              <a:t> </a:t>
            </a:r>
            <a:r>
              <a:rPr lang="lt-LT" sz="4000" dirty="0" err="1"/>
              <a:t>studio</a:t>
            </a:r>
            <a:endParaRPr lang="lt-LT" sz="4000" dirty="0"/>
          </a:p>
        </p:txBody>
      </p:sp>
      <p:sp>
        <p:nvSpPr>
          <p:cNvPr id="3" name="Text Placeholder 2">
            <a:extLst>
              <a:ext uri="{FF2B5EF4-FFF2-40B4-BE49-F238E27FC236}">
                <a16:creationId xmlns:a16="http://schemas.microsoft.com/office/drawing/2014/main" id="{07AEA51D-0FEB-6969-84AD-2EE18922D49A}"/>
              </a:ext>
            </a:extLst>
          </p:cNvPr>
          <p:cNvSpPr>
            <a:spLocks noGrp="1"/>
          </p:cNvSpPr>
          <p:nvPr>
            <p:ph type="body" sz="quarter" idx="15"/>
          </p:nvPr>
        </p:nvSpPr>
        <p:spPr>
          <a:xfrm>
            <a:off x="491784" y="3782060"/>
            <a:ext cx="4214895" cy="2511163"/>
          </a:xfrm>
        </p:spPr>
        <p:txBody>
          <a:bodyPr>
            <a:normAutofit/>
          </a:bodyPr>
          <a:lstStyle/>
          <a:p>
            <a:r>
              <a:rPr lang="en-US" sz="2000" dirty="0"/>
              <a:t>Stefanie </a:t>
            </a:r>
            <a:r>
              <a:rPr lang="en-US" sz="2000" dirty="0" err="1"/>
              <a:t>Kubanek</a:t>
            </a:r>
            <a:r>
              <a:rPr lang="en-US" sz="2000" dirty="0"/>
              <a:t> and Michael </a:t>
            </a:r>
            <a:r>
              <a:rPr lang="en-US" sz="2000" dirty="0" err="1"/>
              <a:t>Geldmacher</a:t>
            </a:r>
            <a:r>
              <a:rPr lang="en-US" sz="2000" dirty="0"/>
              <a:t>—a dynamic design duo bridging Munich and New York—blend global expertise with creative mastery to craft thoughtful, impactful solutions across products, systems, and experiences.</a:t>
            </a:r>
          </a:p>
        </p:txBody>
      </p:sp>
      <p:sp>
        <p:nvSpPr>
          <p:cNvPr id="4" name="Text Placeholder 3">
            <a:extLst>
              <a:ext uri="{FF2B5EF4-FFF2-40B4-BE49-F238E27FC236}">
                <a16:creationId xmlns:a16="http://schemas.microsoft.com/office/drawing/2014/main" id="{C253F5AC-D787-05E5-B312-FC94C284D44C}"/>
              </a:ext>
            </a:extLst>
          </p:cNvPr>
          <p:cNvSpPr>
            <a:spLocks noGrp="1"/>
          </p:cNvSpPr>
          <p:nvPr>
            <p:ph type="body" sz="quarter" idx="24"/>
          </p:nvPr>
        </p:nvSpPr>
        <p:spPr/>
        <p:txBody>
          <a:bodyPr/>
          <a:lstStyle/>
          <a:p>
            <a:r>
              <a:rPr lang="lt-LT" dirty="0"/>
              <a:t>MYAMI</a:t>
            </a:r>
            <a:endParaRPr lang="en-US" dirty="0"/>
          </a:p>
        </p:txBody>
      </p:sp>
      <p:pic>
        <p:nvPicPr>
          <p:cNvPr id="10" name="Picture Placeholder 9" descr="A person and person standing together&#10;&#10;AI-generated content may be incorrect.">
            <a:extLst>
              <a:ext uri="{FF2B5EF4-FFF2-40B4-BE49-F238E27FC236}">
                <a16:creationId xmlns:a16="http://schemas.microsoft.com/office/drawing/2014/main" id="{C17AB1A6-9AB2-9656-716E-4722B232EF3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971" t="-3660" r="19460" b="22683"/>
          <a:stretch/>
        </p:blipFill>
        <p:spPr>
          <a:xfrm>
            <a:off x="5303838" y="0"/>
            <a:ext cx="6888162" cy="6858000"/>
          </a:xfrm>
        </p:spPr>
      </p:pic>
    </p:spTree>
    <p:extLst>
      <p:ext uri="{BB962C8B-B14F-4D97-AF65-F5344CB8AC3E}">
        <p14:creationId xmlns:p14="http://schemas.microsoft.com/office/powerpoint/2010/main" val="43838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B4FF4AE-D907-AC39-F03A-C9644BA48E9D}"/>
              </a:ext>
            </a:extLst>
          </p:cNvPr>
          <p:cNvSpPr>
            <a:spLocks noGrp="1"/>
          </p:cNvSpPr>
          <p:nvPr>
            <p:ph type="body" sz="quarter" idx="13"/>
          </p:nvPr>
        </p:nvSpPr>
        <p:spPr/>
        <p:txBody>
          <a:bodyPr>
            <a:normAutofit/>
          </a:bodyPr>
          <a:lstStyle/>
          <a:p>
            <a:r>
              <a:rPr lang="lt-LT" sz="4000" dirty="0"/>
              <a:t>MYAMI</a:t>
            </a:r>
          </a:p>
        </p:txBody>
      </p:sp>
      <p:sp>
        <p:nvSpPr>
          <p:cNvPr id="14" name="Text Placeholder 9">
            <a:extLst>
              <a:ext uri="{FF2B5EF4-FFF2-40B4-BE49-F238E27FC236}">
                <a16:creationId xmlns:a16="http://schemas.microsoft.com/office/drawing/2014/main" id="{056F05BC-CDC9-4B03-B7EE-5D35F95F3F68}"/>
              </a:ext>
            </a:extLst>
          </p:cNvPr>
          <p:cNvSpPr txBox="1">
            <a:spLocks/>
          </p:cNvSpPr>
          <p:nvPr/>
        </p:nvSpPr>
        <p:spPr>
          <a:xfrm>
            <a:off x="395104" y="2662432"/>
            <a:ext cx="4203790" cy="3581487"/>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dirty="0">
                <a:cs typeface="Times New Roman" panose="02020603050405020304" pitchFamily="18" charset="0"/>
              </a:rPr>
              <a:t>The MYAMI collection is inspired by the elegance of Art Deco, featuring curved, architectural details that evoke a sense of timeless sophistication. The name captures this spirit while also reflecting a sense of personal connection. MYAMI is designed to make you instantly feel at home.</a:t>
            </a:r>
          </a:p>
        </p:txBody>
      </p:sp>
      <p:sp>
        <p:nvSpPr>
          <p:cNvPr id="16" name="Text Placeholder 12">
            <a:extLst>
              <a:ext uri="{FF2B5EF4-FFF2-40B4-BE49-F238E27FC236}">
                <a16:creationId xmlns:a16="http://schemas.microsoft.com/office/drawing/2014/main" id="{78ACE24D-C683-D31F-7CAA-207CAFD03143}"/>
              </a:ext>
            </a:extLst>
          </p:cNvPr>
          <p:cNvSpPr txBox="1">
            <a:spLocks/>
          </p:cNvSpPr>
          <p:nvPr/>
        </p:nvSpPr>
        <p:spPr>
          <a:xfrm>
            <a:off x="395102" y="5727405"/>
            <a:ext cx="4743967" cy="516514"/>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sz="1400" dirty="0"/>
              <a:t>Stefanie Kubanek and Michael Geldmacher</a:t>
            </a:r>
          </a:p>
        </p:txBody>
      </p:sp>
      <p:sp>
        <p:nvSpPr>
          <p:cNvPr id="20" name="Text Placeholder 7">
            <a:extLst>
              <a:ext uri="{FF2B5EF4-FFF2-40B4-BE49-F238E27FC236}">
                <a16:creationId xmlns:a16="http://schemas.microsoft.com/office/drawing/2014/main" id="{45FBA2B1-ED9C-54BA-7634-DE39AE2F827A}"/>
              </a:ext>
            </a:extLst>
          </p:cNvPr>
          <p:cNvSpPr txBox="1">
            <a:spLocks/>
          </p:cNvSpPr>
          <p:nvPr/>
        </p:nvSpPr>
        <p:spPr>
          <a:xfrm>
            <a:off x="395103" y="1843602"/>
            <a:ext cx="4549775" cy="907528"/>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buFont typeface="Visuelt Pro Light" panose="020B0303040202040104" pitchFamily="34" charset="0"/>
              <a:buNone/>
              <a:defRPr sz="12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
            </a:r>
          </a:p>
        </p:txBody>
      </p:sp>
      <p:pic>
        <p:nvPicPr>
          <p:cNvPr id="6" name="Picture Placeholder 5">
            <a:extLst>
              <a:ext uri="{FF2B5EF4-FFF2-40B4-BE49-F238E27FC236}">
                <a16:creationId xmlns:a16="http://schemas.microsoft.com/office/drawing/2014/main" id="{C50C3430-E393-0122-5F9D-FA1D29C96DB3}"/>
              </a:ext>
            </a:extLst>
          </p:cNvPr>
          <p:cNvPicPr>
            <a:picLocks noGrp="1" noChangeAspect="1"/>
          </p:cNvPicPr>
          <p:nvPr>
            <p:ph type="pic" sz="quarter" idx="23"/>
          </p:nvPr>
        </p:nvPicPr>
        <p:blipFill>
          <a:blip r:embed="rId3"/>
          <a:srcRect l="37163" t="10100" r="8471"/>
          <a:stretch/>
        </p:blipFill>
        <p:spPr>
          <a:xfrm>
            <a:off x="5303838" y="0"/>
            <a:ext cx="6888162" cy="6858000"/>
          </a:xfrm>
        </p:spPr>
      </p:pic>
    </p:spTree>
    <p:extLst>
      <p:ext uri="{BB962C8B-B14F-4D97-AF65-F5344CB8AC3E}">
        <p14:creationId xmlns:p14="http://schemas.microsoft.com/office/powerpoint/2010/main" val="61941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1149-D8B4-030F-57D4-F8D8D13D04B5}"/>
            </a:ext>
          </a:extLst>
        </p:cNvPr>
        <p:cNvGrpSpPr/>
        <p:nvPr/>
      </p:nvGrpSpPr>
      <p:grpSpPr>
        <a:xfrm>
          <a:off x="0" y="0"/>
          <a:ext cx="0" cy="0"/>
          <a:chOff x="0" y="0"/>
          <a:chExt cx="0" cy="0"/>
        </a:xfrm>
      </p:grpSpPr>
      <p:pic>
        <p:nvPicPr>
          <p:cNvPr id="10" name="Picture Placeholder 20">
            <a:extLst>
              <a:ext uri="{FF2B5EF4-FFF2-40B4-BE49-F238E27FC236}">
                <a16:creationId xmlns:a16="http://schemas.microsoft.com/office/drawing/2014/main" id="{83D78C70-DE0C-9395-7B0D-34F869215829}"/>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7625" t="32157" r="3384" b="940"/>
          <a:stretch/>
        </p:blipFill>
        <p:spPr>
          <a:xfrm>
            <a:off x="0" y="1700213"/>
            <a:ext cx="12192000" cy="5157787"/>
          </a:xfrm>
        </p:spPr>
      </p:pic>
      <p:sp>
        <p:nvSpPr>
          <p:cNvPr id="4" name="Text Placeholder 3">
            <a:extLst>
              <a:ext uri="{FF2B5EF4-FFF2-40B4-BE49-F238E27FC236}">
                <a16:creationId xmlns:a16="http://schemas.microsoft.com/office/drawing/2014/main" id="{DACA551C-6405-87E0-4339-6A02D2D808F3}"/>
              </a:ext>
            </a:extLst>
          </p:cNvPr>
          <p:cNvSpPr>
            <a:spLocks noGrp="1"/>
          </p:cNvSpPr>
          <p:nvPr>
            <p:ph type="body" sz="quarter" idx="13"/>
          </p:nvPr>
        </p:nvSpPr>
        <p:spPr/>
        <p:txBody>
          <a:bodyPr>
            <a:normAutofit/>
          </a:bodyPr>
          <a:lstStyle/>
          <a:p>
            <a:r>
              <a:rPr lang="lt-LT" sz="4000" dirty="0" err="1"/>
              <a:t>The</a:t>
            </a:r>
            <a:r>
              <a:rPr lang="lt-LT" sz="4000" dirty="0"/>
              <a:t> MYAMI </a:t>
            </a:r>
            <a:r>
              <a:rPr lang="lt-LT" sz="4000" dirty="0" err="1"/>
              <a:t>collection</a:t>
            </a:r>
            <a:r>
              <a:rPr lang="lt-LT" sz="4000" dirty="0"/>
              <a:t> </a:t>
            </a:r>
            <a:r>
              <a:rPr lang="lt-LT" sz="4000" dirty="0" err="1"/>
              <a:t>includes</a:t>
            </a:r>
            <a:r>
              <a:rPr lang="lt-LT" sz="4000" dirty="0"/>
              <a:t>:</a:t>
            </a:r>
          </a:p>
        </p:txBody>
      </p:sp>
      <p:sp>
        <p:nvSpPr>
          <p:cNvPr id="7" name="Text Placeholder 6">
            <a:extLst>
              <a:ext uri="{FF2B5EF4-FFF2-40B4-BE49-F238E27FC236}">
                <a16:creationId xmlns:a16="http://schemas.microsoft.com/office/drawing/2014/main" id="{758547B8-0EBE-EE37-4AE6-D23612E4AD9E}"/>
              </a:ext>
            </a:extLst>
          </p:cNvPr>
          <p:cNvSpPr>
            <a:spLocks noGrp="1"/>
          </p:cNvSpPr>
          <p:nvPr>
            <p:ph type="body" sz="quarter" idx="24"/>
          </p:nvPr>
        </p:nvSpPr>
        <p:spPr/>
        <p:txBody>
          <a:bodyPr/>
          <a:lstStyle/>
          <a:p>
            <a:r>
              <a:rPr lang="lt-LT" dirty="0"/>
              <a:t>MYAMI</a:t>
            </a:r>
          </a:p>
        </p:txBody>
      </p:sp>
      <p:sp>
        <p:nvSpPr>
          <p:cNvPr id="3" name="Text Placeholder 2">
            <a:extLst>
              <a:ext uri="{FF2B5EF4-FFF2-40B4-BE49-F238E27FC236}">
                <a16:creationId xmlns:a16="http://schemas.microsoft.com/office/drawing/2014/main" id="{B247DDAF-CFE1-6D30-08CB-935A07EFC6E9}"/>
              </a:ext>
            </a:extLst>
          </p:cNvPr>
          <p:cNvSpPr txBox="1">
            <a:spLocks/>
          </p:cNvSpPr>
          <p:nvPr/>
        </p:nvSpPr>
        <p:spPr>
          <a:xfrm>
            <a:off x="8247289" y="6107149"/>
            <a:ext cx="3791607" cy="39207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400" dirty="0" err="1"/>
              <a:t>Two-seater</a:t>
            </a:r>
            <a:r>
              <a:rPr lang="lt-LT" sz="1400" dirty="0"/>
              <a:t> sofa</a:t>
            </a:r>
          </a:p>
        </p:txBody>
      </p:sp>
      <p:sp>
        <p:nvSpPr>
          <p:cNvPr id="8" name="Text Placeholder 2">
            <a:extLst>
              <a:ext uri="{FF2B5EF4-FFF2-40B4-BE49-F238E27FC236}">
                <a16:creationId xmlns:a16="http://schemas.microsoft.com/office/drawing/2014/main" id="{2EF9312D-9A6A-0424-C462-EB0A97DE97F4}"/>
              </a:ext>
            </a:extLst>
          </p:cNvPr>
          <p:cNvSpPr txBox="1">
            <a:spLocks/>
          </p:cNvSpPr>
          <p:nvPr/>
        </p:nvSpPr>
        <p:spPr>
          <a:xfrm>
            <a:off x="4058069" y="6107149"/>
            <a:ext cx="3791607" cy="39207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400" dirty="0" err="1"/>
              <a:t>Three-seater</a:t>
            </a:r>
            <a:r>
              <a:rPr lang="lt-LT" sz="1400" dirty="0"/>
              <a:t> sofa </a:t>
            </a:r>
          </a:p>
        </p:txBody>
      </p:sp>
      <p:sp>
        <p:nvSpPr>
          <p:cNvPr id="9" name="Text Placeholder 2">
            <a:extLst>
              <a:ext uri="{FF2B5EF4-FFF2-40B4-BE49-F238E27FC236}">
                <a16:creationId xmlns:a16="http://schemas.microsoft.com/office/drawing/2014/main" id="{D1155CDF-20E8-ED2C-1700-4F5855A357A4}"/>
              </a:ext>
            </a:extLst>
          </p:cNvPr>
          <p:cNvSpPr txBox="1">
            <a:spLocks/>
          </p:cNvSpPr>
          <p:nvPr/>
        </p:nvSpPr>
        <p:spPr>
          <a:xfrm>
            <a:off x="0" y="6107149"/>
            <a:ext cx="3457575" cy="3177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400" dirty="0" err="1"/>
              <a:t>Lounge</a:t>
            </a:r>
            <a:r>
              <a:rPr lang="lt-LT" sz="1400" dirty="0"/>
              <a:t> </a:t>
            </a:r>
            <a:r>
              <a:rPr lang="lt-LT" sz="1400" dirty="0" err="1"/>
              <a:t>chair</a:t>
            </a:r>
            <a:endParaRPr lang="lt-LT" sz="1400" dirty="0"/>
          </a:p>
        </p:txBody>
      </p:sp>
    </p:spTree>
    <p:extLst>
      <p:ext uri="{BB962C8B-B14F-4D97-AF65-F5344CB8AC3E}">
        <p14:creationId xmlns:p14="http://schemas.microsoft.com/office/powerpoint/2010/main" val="169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4E6B-9CAE-B211-0983-879EA292ECA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A37929E-3127-F0CC-177A-DD29DECEE675}"/>
              </a:ext>
            </a:extLst>
          </p:cNvPr>
          <p:cNvSpPr>
            <a:spLocks noGrp="1"/>
          </p:cNvSpPr>
          <p:nvPr>
            <p:ph type="body" sz="quarter" idx="13"/>
          </p:nvPr>
        </p:nvSpPr>
        <p:spPr>
          <a:xfrm>
            <a:off x="491785" y="1066165"/>
            <a:ext cx="3832790" cy="1698550"/>
          </a:xfrm>
        </p:spPr>
        <p:txBody>
          <a:bodyPr>
            <a:normAutofit/>
          </a:bodyPr>
          <a:lstStyle/>
          <a:p>
            <a:r>
              <a:rPr lang="en-US" sz="4000" dirty="0">
                <a:latin typeface="+mn-lt"/>
              </a:rPr>
              <a:t>Key features of the collection:</a:t>
            </a:r>
          </a:p>
        </p:txBody>
      </p:sp>
      <p:sp>
        <p:nvSpPr>
          <p:cNvPr id="7" name="Text Placeholder 4">
            <a:extLst>
              <a:ext uri="{FF2B5EF4-FFF2-40B4-BE49-F238E27FC236}">
                <a16:creationId xmlns:a16="http://schemas.microsoft.com/office/drawing/2014/main" id="{CA15EEDC-B077-30C4-E20B-0B572E63889D}"/>
              </a:ext>
            </a:extLst>
          </p:cNvPr>
          <p:cNvSpPr>
            <a:spLocks noGrp="1"/>
          </p:cNvSpPr>
          <p:nvPr>
            <p:ph type="body" sz="quarter" idx="15"/>
          </p:nvPr>
        </p:nvSpPr>
        <p:spPr/>
        <p:txBody>
          <a:bodyPr>
            <a:normAutofit/>
          </a:bodyPr>
          <a:lstStyle/>
          <a:p>
            <a:pPr marL="342900" indent="-342900">
              <a:lnSpc>
                <a:spcPct val="90000"/>
              </a:lnSpc>
              <a:spcAft>
                <a:spcPts val="600"/>
              </a:spcAft>
              <a:buFontTx/>
              <a:buChar char="-"/>
            </a:pPr>
            <a:r>
              <a:rPr lang="en-US" sz="2000" dirty="0"/>
              <a:t>Exceptional comfort.</a:t>
            </a:r>
          </a:p>
          <a:p>
            <a:pPr marL="342900" indent="-342900">
              <a:lnSpc>
                <a:spcPct val="90000"/>
              </a:lnSpc>
              <a:spcAft>
                <a:spcPts val="600"/>
              </a:spcAft>
              <a:buFontTx/>
              <a:buChar char="-"/>
            </a:pPr>
            <a:r>
              <a:rPr lang="en-US" sz="2000" dirty="0"/>
              <a:t>Timeless, elegant design.</a:t>
            </a:r>
          </a:p>
          <a:p>
            <a:pPr marL="342900" indent="-342900">
              <a:lnSpc>
                <a:spcPct val="90000"/>
              </a:lnSpc>
              <a:spcAft>
                <a:spcPts val="600"/>
              </a:spcAft>
              <a:buFontTx/>
              <a:buChar char="-"/>
            </a:pPr>
            <a:r>
              <a:rPr lang="en-US" sz="2000" dirty="0"/>
              <a:t>Effortless adaptability to diverse needs and interior settings.</a:t>
            </a:r>
          </a:p>
        </p:txBody>
      </p:sp>
      <p:pic>
        <p:nvPicPr>
          <p:cNvPr id="3" name="Picture Placeholder 7">
            <a:extLst>
              <a:ext uri="{FF2B5EF4-FFF2-40B4-BE49-F238E27FC236}">
                <a16:creationId xmlns:a16="http://schemas.microsoft.com/office/drawing/2014/main" id="{E6FC5694-A43F-9296-B99A-9CAB55E18062}"/>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31204" t="3828" r="4400"/>
          <a:stretch/>
        </p:blipFill>
        <p:spPr>
          <a:xfrm>
            <a:off x="5303838" y="0"/>
            <a:ext cx="6888162" cy="6858000"/>
          </a:xfrm>
        </p:spPr>
      </p:pic>
      <p:sp>
        <p:nvSpPr>
          <p:cNvPr id="40" name="Text Placeholder 6">
            <a:extLst>
              <a:ext uri="{FF2B5EF4-FFF2-40B4-BE49-F238E27FC236}">
                <a16:creationId xmlns:a16="http://schemas.microsoft.com/office/drawing/2014/main" id="{53120D3A-E0C3-ECC9-988B-7358EB06A912}"/>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t>MYAMI</a:t>
            </a:r>
            <a:endParaRPr lang="lt-LT" dirty="0"/>
          </a:p>
        </p:txBody>
      </p:sp>
    </p:spTree>
    <p:extLst>
      <p:ext uri="{BB962C8B-B14F-4D97-AF65-F5344CB8AC3E}">
        <p14:creationId xmlns:p14="http://schemas.microsoft.com/office/powerpoint/2010/main" val="24412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300CC09C-84B2-0A2C-3910-FBF5ABD5FB5A}"/>
              </a:ext>
            </a:extLst>
          </p:cNvPr>
          <p:cNvSpPr>
            <a:spLocks noGrp="1"/>
          </p:cNvSpPr>
          <p:nvPr>
            <p:ph type="body" sz="quarter" idx="13"/>
          </p:nvPr>
        </p:nvSpPr>
        <p:spPr/>
        <p:txBody>
          <a:bodyPr/>
          <a:lstStyle/>
          <a:p>
            <a:r>
              <a:rPr lang="lt-LT" dirty="0" err="1"/>
              <a:t>Exceptional</a:t>
            </a:r>
            <a:r>
              <a:rPr lang="lt-LT" dirty="0"/>
              <a:t> </a:t>
            </a:r>
            <a:r>
              <a:rPr lang="lt-LT" dirty="0" err="1"/>
              <a:t>comfort</a:t>
            </a:r>
            <a:endParaRPr lang="lt-LT" dirty="0"/>
          </a:p>
        </p:txBody>
      </p:sp>
    </p:spTree>
    <p:extLst>
      <p:ext uri="{BB962C8B-B14F-4D97-AF65-F5344CB8AC3E}">
        <p14:creationId xmlns:p14="http://schemas.microsoft.com/office/powerpoint/2010/main" val="1880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2DB0-8939-DA00-CC95-4AEB65172A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9E55971-119D-CE0F-BD41-B024ACF59C62}"/>
              </a:ext>
            </a:extLst>
          </p:cNvPr>
          <p:cNvSpPr>
            <a:spLocks noGrp="1"/>
          </p:cNvSpPr>
          <p:nvPr>
            <p:ph type="body" sz="quarter" idx="13"/>
          </p:nvPr>
        </p:nvSpPr>
        <p:spPr>
          <a:xfrm>
            <a:off x="491784" y="1066164"/>
            <a:ext cx="4385831" cy="2125091"/>
          </a:xfrm>
        </p:spPr>
        <p:txBody>
          <a:bodyPr>
            <a:noAutofit/>
          </a:bodyPr>
          <a:lstStyle/>
          <a:p>
            <a:r>
              <a:rPr lang="en-US" sz="4000" dirty="0"/>
              <a:t>Well-thought-out solutions for a pleasant relaxation experience</a:t>
            </a:r>
          </a:p>
        </p:txBody>
      </p:sp>
      <p:sp>
        <p:nvSpPr>
          <p:cNvPr id="5" name="Text Placeholder 4">
            <a:extLst>
              <a:ext uri="{FF2B5EF4-FFF2-40B4-BE49-F238E27FC236}">
                <a16:creationId xmlns:a16="http://schemas.microsoft.com/office/drawing/2014/main" id="{FE47085B-6927-06C6-D845-DD93194F9D29}"/>
              </a:ext>
            </a:extLst>
          </p:cNvPr>
          <p:cNvSpPr>
            <a:spLocks noGrp="1"/>
          </p:cNvSpPr>
          <p:nvPr>
            <p:ph type="body" sz="quarter" idx="15"/>
          </p:nvPr>
        </p:nvSpPr>
        <p:spPr>
          <a:xfrm>
            <a:off x="491784" y="4118236"/>
            <a:ext cx="4385830" cy="2511163"/>
          </a:xfrm>
        </p:spPr>
        <p:txBody>
          <a:bodyPr>
            <a:normAutofit/>
          </a:bodyPr>
          <a:lstStyle/>
          <a:p>
            <a:pPr marL="342900" indent="-342900">
              <a:buFontTx/>
              <a:buChar char="-"/>
            </a:pPr>
            <a:r>
              <a:rPr lang="en-US" sz="2000" dirty="0"/>
              <a:t>Cushions and seat adapt naturally to body weight. </a:t>
            </a:r>
          </a:p>
          <a:p>
            <a:pPr marL="342900" indent="-342900">
              <a:buFontTx/>
              <a:buChar char="-"/>
            </a:pPr>
            <a:r>
              <a:rPr lang="en-US" sz="2000" dirty="0"/>
              <a:t>Well-balanced softness.</a:t>
            </a:r>
          </a:p>
          <a:p>
            <a:pPr marL="342900" indent="-342900">
              <a:buFontTx/>
              <a:buChar char="-"/>
            </a:pPr>
            <a:r>
              <a:rPr lang="en-US" sz="2000" dirty="0"/>
              <a:t>The proportions of the seat and backrest provide additional stability and comfort.</a:t>
            </a:r>
          </a:p>
        </p:txBody>
      </p:sp>
      <p:sp>
        <p:nvSpPr>
          <p:cNvPr id="7" name="Text Placeholder 6">
            <a:extLst>
              <a:ext uri="{FF2B5EF4-FFF2-40B4-BE49-F238E27FC236}">
                <a16:creationId xmlns:a16="http://schemas.microsoft.com/office/drawing/2014/main" id="{19F8B1B2-1BD5-8589-FCB6-B2669B1114FD}"/>
              </a:ext>
            </a:extLst>
          </p:cNvPr>
          <p:cNvSpPr>
            <a:spLocks noGrp="1"/>
          </p:cNvSpPr>
          <p:nvPr>
            <p:ph type="body" sz="quarter" idx="24"/>
          </p:nvPr>
        </p:nvSpPr>
        <p:spPr/>
        <p:txBody>
          <a:bodyPr/>
          <a:lstStyle/>
          <a:p>
            <a:r>
              <a:rPr lang="lt-LT" dirty="0"/>
              <a:t>MYAMI</a:t>
            </a:r>
          </a:p>
        </p:txBody>
      </p:sp>
      <p:pic>
        <p:nvPicPr>
          <p:cNvPr id="10" name="Picture Placeholder 9">
            <a:extLst>
              <a:ext uri="{FF2B5EF4-FFF2-40B4-BE49-F238E27FC236}">
                <a16:creationId xmlns:a16="http://schemas.microsoft.com/office/drawing/2014/main" id="{AEFB96F4-C6D5-FA69-2588-A1157567BD70}"/>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34914" t="1946" r="2718" b="4912"/>
          <a:stretch/>
        </p:blipFill>
        <p:spPr>
          <a:xfrm>
            <a:off x="5303838" y="0"/>
            <a:ext cx="6888162" cy="6858000"/>
          </a:xfrm>
        </p:spPr>
      </p:pic>
    </p:spTree>
    <p:extLst>
      <p:ext uri="{BB962C8B-B14F-4D97-AF65-F5344CB8AC3E}">
        <p14:creationId xmlns:p14="http://schemas.microsoft.com/office/powerpoint/2010/main" val="113519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36BC0-546B-7ED6-D2E8-1B35FBFA428F}"/>
            </a:ext>
          </a:extLst>
        </p:cNvPr>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0FBA2752-EC52-2686-4D90-B08750C9ACB7}"/>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23722" t="16750" r="36438" b="32438"/>
          <a:stretch/>
        </p:blipFill>
        <p:spPr>
          <a:xfrm flipH="1">
            <a:off x="-3" y="1700213"/>
            <a:ext cx="6066150" cy="5157787"/>
          </a:xfrm>
        </p:spPr>
      </p:pic>
      <p:sp>
        <p:nvSpPr>
          <p:cNvPr id="4" name="Text Placeholder 3">
            <a:extLst>
              <a:ext uri="{FF2B5EF4-FFF2-40B4-BE49-F238E27FC236}">
                <a16:creationId xmlns:a16="http://schemas.microsoft.com/office/drawing/2014/main" id="{8C7238CF-431B-58AA-E7BC-427806E86500}"/>
              </a:ext>
            </a:extLst>
          </p:cNvPr>
          <p:cNvSpPr>
            <a:spLocks noGrp="1"/>
          </p:cNvSpPr>
          <p:nvPr>
            <p:ph type="body" sz="quarter" idx="13"/>
          </p:nvPr>
        </p:nvSpPr>
        <p:spPr/>
        <p:txBody>
          <a:bodyPr>
            <a:normAutofit/>
          </a:bodyPr>
          <a:lstStyle/>
          <a:p>
            <a:r>
              <a:rPr lang="en-US" sz="4000" dirty="0"/>
              <a:t>Soft cushions for ultimate relaxation</a:t>
            </a:r>
          </a:p>
        </p:txBody>
      </p:sp>
      <p:sp>
        <p:nvSpPr>
          <p:cNvPr id="12" name="Text Placeholder 11">
            <a:extLst>
              <a:ext uri="{FF2B5EF4-FFF2-40B4-BE49-F238E27FC236}">
                <a16:creationId xmlns:a16="http://schemas.microsoft.com/office/drawing/2014/main" id="{D8E251B2-D7E9-AAE7-1A40-5F872791736C}"/>
              </a:ext>
            </a:extLst>
          </p:cNvPr>
          <p:cNvSpPr>
            <a:spLocks noGrp="1"/>
          </p:cNvSpPr>
          <p:nvPr>
            <p:ph type="body" sz="quarter" idx="24"/>
          </p:nvPr>
        </p:nvSpPr>
        <p:spPr/>
        <p:txBody>
          <a:bodyPr/>
          <a:lstStyle/>
          <a:p>
            <a:r>
              <a:rPr lang="lt-LT" dirty="0"/>
              <a:t>MYAMI</a:t>
            </a:r>
            <a:endParaRPr lang="en-US" dirty="0"/>
          </a:p>
        </p:txBody>
      </p:sp>
      <p:pic>
        <p:nvPicPr>
          <p:cNvPr id="2" name="Picture Placeholder 10">
            <a:extLst>
              <a:ext uri="{FF2B5EF4-FFF2-40B4-BE49-F238E27FC236}">
                <a16:creationId xmlns:a16="http://schemas.microsoft.com/office/drawing/2014/main" id="{902198D1-2E96-E66B-5919-B7AC7CEDB26D}"/>
              </a:ext>
            </a:extLst>
          </p:cNvPr>
          <p:cNvPicPr>
            <a:picLocks noChangeAspect="1"/>
          </p:cNvPicPr>
          <p:nvPr/>
        </p:nvPicPr>
        <p:blipFill>
          <a:blip r:embed="rId4" cstate="print">
            <a:extLst>
              <a:ext uri="{28A0092B-C50C-407E-A947-70E740481C1C}">
                <a14:useLocalDpi xmlns:a14="http://schemas.microsoft.com/office/drawing/2010/main" val="0"/>
              </a:ext>
            </a:extLst>
          </a:blip>
          <a:srcRect l="21592"/>
          <a:stretch/>
        </p:blipFill>
        <p:spPr>
          <a:xfrm>
            <a:off x="6125851" y="1700213"/>
            <a:ext cx="6066149"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575405025"/>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12912</TotalTime>
  <Words>1287</Words>
  <Application>Microsoft Office PowerPoint</Application>
  <PresentationFormat>Widescreen</PresentationFormat>
  <Paragraphs>133</Paragraphs>
  <Slides>25</Slides>
  <Notes>24</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Segoe UI</vt:lpstr>
      <vt:lpstr>Calibri</vt:lpstr>
      <vt:lpstr>Helvetica Neue</vt:lpstr>
      <vt:lpstr>Arial</vt:lpstr>
      <vt:lpstr>Times New Roman</vt:lpstr>
      <vt:lpstr>Visuelt Pro Light</vt:lpstr>
      <vt:lpstr>Visuelt Pro</vt:lpstr>
      <vt:lpstr>1-Dynamic Blue</vt:lpstr>
      <vt:lpstr>2_Sage Green</vt:lpstr>
      <vt:lpstr>3_Orange Sandstone</vt:lpstr>
      <vt:lpstr>4_Linen Grey</vt:lpstr>
      <vt:lpstr>5_Graphite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Gintarė Petkevičiūtė</cp:lastModifiedBy>
  <cp:revision>477</cp:revision>
  <dcterms:created xsi:type="dcterms:W3CDTF">2021-05-14T07:59:25Z</dcterms:created>
  <dcterms:modified xsi:type="dcterms:W3CDTF">2025-03-06T08:50:15Z</dcterms:modified>
</cp:coreProperties>
</file>