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1"/>
    <p:sldMasterId id="2147484114" r:id="rId2"/>
    <p:sldMasterId id="2147484168" r:id="rId3"/>
    <p:sldMasterId id="2147484222" r:id="rId4"/>
    <p:sldMasterId id="2147484276" r:id="rId5"/>
  </p:sldMasterIdLst>
  <p:notesMasterIdLst>
    <p:notesMasterId r:id="rId40"/>
  </p:notesMasterIdLst>
  <p:handoutMasterIdLst>
    <p:handoutMasterId r:id="rId41"/>
  </p:handoutMasterIdLst>
  <p:sldIdLst>
    <p:sldId id="1992" r:id="rId6"/>
    <p:sldId id="2009" r:id="rId7"/>
    <p:sldId id="1936" r:id="rId8"/>
    <p:sldId id="1464" r:id="rId9"/>
    <p:sldId id="1979" r:id="rId10"/>
    <p:sldId id="1854" r:id="rId11"/>
    <p:sldId id="2010" r:id="rId12"/>
    <p:sldId id="390" r:id="rId13"/>
    <p:sldId id="2006" r:id="rId14"/>
    <p:sldId id="2012" r:id="rId15"/>
    <p:sldId id="2007" r:id="rId16"/>
    <p:sldId id="1970" r:id="rId17"/>
    <p:sldId id="2003" r:id="rId18"/>
    <p:sldId id="2002" r:id="rId19"/>
    <p:sldId id="1994" r:id="rId20"/>
    <p:sldId id="1971" r:id="rId21"/>
    <p:sldId id="2005" r:id="rId22"/>
    <p:sldId id="1945" r:id="rId23"/>
    <p:sldId id="1946" r:id="rId24"/>
    <p:sldId id="1952" r:id="rId25"/>
    <p:sldId id="1975" r:id="rId26"/>
    <p:sldId id="1950" r:id="rId27"/>
    <p:sldId id="1999" r:id="rId28"/>
    <p:sldId id="1948" r:id="rId29"/>
    <p:sldId id="1949" r:id="rId30"/>
    <p:sldId id="1972" r:id="rId31"/>
    <p:sldId id="1968" r:id="rId32"/>
    <p:sldId id="1969" r:id="rId33"/>
    <p:sldId id="2011" r:id="rId34"/>
    <p:sldId id="1977" r:id="rId35"/>
    <p:sldId id="1978" r:id="rId36"/>
    <p:sldId id="1553" r:id="rId37"/>
    <p:sldId id="1549" r:id="rId38"/>
    <p:sldId id="2013" r:id="rId39"/>
  </p:sldIdLst>
  <p:sldSz cx="12192000" cy="6858000"/>
  <p:notesSz cx="6858000" cy="9144000"/>
  <p:embeddedFontLst>
    <p:embeddedFont>
      <p:font typeface="Visuelt Pro" panose="020B05030402020B0104" charset="0"/>
      <p:regular r:id="rId42"/>
      <p:bold r:id="rId43"/>
      <p:italic r:id="rId44"/>
      <p:boldItalic r:id="rId45"/>
    </p:embeddedFont>
    <p:embeddedFont>
      <p:font typeface="Visuelt Pro Light" panose="020B03030402020B0104" charset="0"/>
      <p:regular r:id="rId46"/>
      <p:italic r:id="rId47"/>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12" userDrawn="1">
          <p15:clr>
            <a:srgbClr val="A4A3A4"/>
          </p15:clr>
        </p15:guide>
        <p15:guide id="2" pos="6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7F064D-0221-70BF-EC01-C70B96508A76}" name="Neringa Šideikytė-Augūnė" initials="NS" userId="S::neringa.sideikyte.augune@narbutas.lt::b34e1300-dc4f-4c37-97e0-129e7cae83e3" providerId="AD"/>
  <p188:author id="{1AE09E6E-1F50-74C3-116A-CDC0A99A1612}" name="Rūta Abramavičienė" initials="RA" userId="S::ruta.abramaviciene@narbutas.lt::715e5871-d65f-4b42-90b9-7f0488b9902a" providerId="AD"/>
  <p188:author id="{721DFDDF-F569-F3E3-AFD8-7C0FEFE8B8CA}" name="Diana Župikovė" initials="DŽ" userId="S::diana.zupikove@narbutas.lt::83efe74e-2910-47d1-81cc-5b1730874962" providerId="AD"/>
  <p188:author id="{092EBDE5-147F-B5C7-D289-F5BE329C19E1}" name="Agnė Mačėnaitė" initials="AM" userId="S::agne.macenaite@narbutas.lt::544d8aba-b06e-4456-b13a-dacd6f0716bd" providerId="AD"/>
  <p188:author id="{34B08AFF-92C9-7E78-FD75-6047262982A2}" name="Julija Dergunovė" initials="JD" userId="S::julija.dergunove@narbutas.lt::554bc2d0-73a5-497f-9854-6294582ca9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rtė Balčaitė" initials="UB" lastIdx="6" clrIdx="0">
    <p:extLst>
      <p:ext uri="{19B8F6BF-5375-455C-9EA6-DF929625EA0E}">
        <p15:presenceInfo xmlns:p15="http://schemas.microsoft.com/office/powerpoint/2012/main" userId="S::urte.balcaite@narbutas.lt::ba2a69d7-34ef-4ef9-84c4-d3fd4f300fe7" providerId="AD"/>
      </p:ext>
    </p:extLst>
  </p:cmAuthor>
  <p:cmAuthor id="2" name="Vilma Laurenčikienė" initials="VL" lastIdx="1" clrIdx="1">
    <p:extLst>
      <p:ext uri="{19B8F6BF-5375-455C-9EA6-DF929625EA0E}">
        <p15:presenceInfo xmlns:p15="http://schemas.microsoft.com/office/powerpoint/2012/main" userId="S::vilma.laurencikiene@narbutas.lt::bbcb2dfa-4bf7-4c04-851d-421044d74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93989C"/>
    <a:srgbClr val="FFFFCC"/>
    <a:srgbClr val="006600"/>
    <a:srgbClr val="C1978B"/>
    <a:srgbClr val="AF9797"/>
    <a:srgbClr val="E6E6E6"/>
    <a:srgbClr val="9C9C9C"/>
    <a:srgbClr val="CCC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9" autoAdjust="0"/>
    <p:restoredTop sz="84961" autoAdjust="0"/>
  </p:normalViewPr>
  <p:slideViewPr>
    <p:cSldViewPr snapToGrid="0">
      <p:cViewPr varScale="1">
        <p:scale>
          <a:sx n="81" d="100"/>
          <a:sy n="81" d="100"/>
        </p:scale>
        <p:origin x="878" y="58"/>
      </p:cViewPr>
      <p:guideLst>
        <p:guide orient="horz" pos="3612"/>
        <p:guide pos="688"/>
      </p:guideLst>
    </p:cSldViewPr>
  </p:slideViewPr>
  <p:notesTextViewPr>
    <p:cViewPr>
      <p:scale>
        <a:sx n="3" d="2"/>
        <a:sy n="3" d="2"/>
      </p:scale>
      <p:origin x="0" y="0"/>
    </p:cViewPr>
  </p:notesTextViewPr>
  <p:notesViewPr>
    <p:cSldViewPr snapToGrid="0">
      <p:cViewPr>
        <p:scale>
          <a:sx n="1" d="2"/>
          <a:sy n="1" d="2"/>
        </p:scale>
        <p:origin x="6480" y="20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C88E3B-B2A3-43D3-9C8E-903E486B6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F554B4B2-5E54-4698-B868-8330A6958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16BF5B-8A70-415D-817C-FDDA978E9EDA}" type="datetimeFigureOut">
              <a:rPr lang="lt-LT" smtClean="0"/>
              <a:t>2026-03-13</a:t>
            </a:fld>
            <a:endParaRPr lang="lt-LT"/>
          </a:p>
        </p:txBody>
      </p:sp>
      <p:sp>
        <p:nvSpPr>
          <p:cNvPr id="4" name="Footer Placeholder 3">
            <a:extLst>
              <a:ext uri="{FF2B5EF4-FFF2-40B4-BE49-F238E27FC236}">
                <a16:creationId xmlns:a16="http://schemas.microsoft.com/office/drawing/2014/main" id="{0F3BD912-F887-48E0-95CD-344FC7F9C0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D5120011-09D6-49EB-B058-30F3CDDABE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816395-1374-40AE-B7DC-4C1171C9894C}" type="slidenum">
              <a:rPr lang="lt-LT" smtClean="0"/>
              <a:t>‹#›</a:t>
            </a:fld>
            <a:endParaRPr lang="lt-LT"/>
          </a:p>
        </p:txBody>
      </p:sp>
    </p:spTree>
    <p:extLst>
      <p:ext uri="{BB962C8B-B14F-4D97-AF65-F5344CB8AC3E}">
        <p14:creationId xmlns:p14="http://schemas.microsoft.com/office/powerpoint/2010/main" val="144662666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7629D-BBB4-4B69-A919-4F14435EBB1D}" type="datetimeFigureOut">
              <a:rPr lang="lt-LT" smtClean="0"/>
              <a:t>2026-03-13</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103AC-7621-4A9D-9144-41AB86A684B9}" type="slidenum">
              <a:rPr lang="lt-LT" smtClean="0"/>
              <a:t>‹#›</a:t>
            </a:fld>
            <a:endParaRPr lang="lt-LT"/>
          </a:p>
        </p:txBody>
      </p:sp>
    </p:spTree>
    <p:extLst>
      <p:ext uri="{BB962C8B-B14F-4D97-AF65-F5344CB8AC3E}">
        <p14:creationId xmlns:p14="http://schemas.microsoft.com/office/powerpoint/2010/main" val="348834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BB7C-FC3E-AEF0-E2FE-DF5BA1293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18761-03B2-B306-3520-D18515816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4BBEE-7B5D-8ABF-4424-9D26FCC15CE0}"/>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285DDBBE-7A07-E968-018A-237B7417FE6A}"/>
              </a:ext>
            </a:extLst>
          </p:cNvPr>
          <p:cNvSpPr>
            <a:spLocks noGrp="1"/>
          </p:cNvSpPr>
          <p:nvPr>
            <p:ph type="sldNum" sz="quarter" idx="5"/>
          </p:nvPr>
        </p:nvSpPr>
        <p:spPr/>
        <p:txBody>
          <a:bodyPr/>
          <a:lstStyle/>
          <a:p>
            <a:fld id="{623103AC-7621-4A9D-9144-41AB86A684B9}" type="slidenum">
              <a:rPr lang="lt-LT" smtClean="0"/>
              <a:t>1</a:t>
            </a:fld>
            <a:endParaRPr lang="lt-LT"/>
          </a:p>
        </p:txBody>
      </p:sp>
    </p:spTree>
    <p:extLst>
      <p:ext uri="{BB962C8B-B14F-4D97-AF65-F5344CB8AC3E}">
        <p14:creationId xmlns:p14="http://schemas.microsoft.com/office/powerpoint/2010/main" val="656556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61D9E-EC74-01F3-FC43-643A266B6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2BD5F-2EDE-8FFB-1C49-110D6DEFD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E5122-99D1-B0BD-3888-39A93793F60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KOPA soft seating offers the possibility to combine two </a:t>
            </a:r>
            <a:r>
              <a:rPr lang="en-US" sz="1200" kern="1200" dirty="0" err="1">
                <a:solidFill>
                  <a:schemeClr val="tx1"/>
                </a:solidFill>
                <a:effectLst/>
                <a:latin typeface="+mn-lt"/>
                <a:ea typeface="+mn-ea"/>
                <a:cs typeface="+mn-cs"/>
              </a:rPr>
              <a:t>colours</a:t>
            </a:r>
            <a:r>
              <a:rPr lang="en-US" sz="1200" kern="1200" dirty="0">
                <a:solidFill>
                  <a:schemeClr val="tx1"/>
                </a:solidFill>
                <a:effectLst/>
                <a:latin typeface="+mn-lt"/>
                <a:ea typeface="+mn-ea"/>
                <a:cs typeface="+mn-cs"/>
              </a:rPr>
              <a:t> in the upper and lower parts of the piece, creating a subtle accent and </a:t>
            </a:r>
            <a:r>
              <a:rPr lang="en-US" sz="1200" kern="1200" dirty="0" err="1">
                <a:solidFill>
                  <a:schemeClr val="tx1"/>
                </a:solidFill>
                <a:effectLst/>
                <a:latin typeface="+mn-lt"/>
                <a:ea typeface="+mn-ea"/>
                <a:cs typeface="+mn-cs"/>
              </a:rPr>
              <a:t>emphasising</a:t>
            </a:r>
            <a:r>
              <a:rPr lang="en-US" sz="1200" kern="1200" dirty="0">
                <a:solidFill>
                  <a:schemeClr val="tx1"/>
                </a:solidFill>
                <a:effectLst/>
                <a:latin typeface="+mn-lt"/>
                <a:ea typeface="+mn-ea"/>
                <a:cs typeface="+mn-cs"/>
              </a:rPr>
              <a:t> individuality. Designer Folco Orlandini recommends choosing darker shades for the lower part of the piece and lighter tones for the upper section. Please note that </a:t>
            </a:r>
            <a:r>
              <a:rPr lang="en-US" sz="1200" kern="1200" dirty="0" err="1">
                <a:solidFill>
                  <a:schemeClr val="tx1"/>
                </a:solidFill>
                <a:effectLst/>
                <a:latin typeface="+mn-lt"/>
                <a:ea typeface="+mn-ea"/>
                <a:cs typeface="+mn-cs"/>
              </a:rPr>
              <a:t>two-colour</a:t>
            </a:r>
            <a:r>
              <a:rPr lang="en-US" sz="1200" kern="1200" dirty="0">
                <a:solidFill>
                  <a:schemeClr val="tx1"/>
                </a:solidFill>
                <a:effectLst/>
                <a:latin typeface="+mn-lt"/>
                <a:ea typeface="+mn-ea"/>
                <a:cs typeface="+mn-cs"/>
              </a:rPr>
              <a:t> combinations can be created using fabrics from the same collection only.</a:t>
            </a:r>
          </a:p>
        </p:txBody>
      </p:sp>
      <p:sp>
        <p:nvSpPr>
          <p:cNvPr id="4" name="Slide Number Placeholder 3">
            <a:extLst>
              <a:ext uri="{FF2B5EF4-FFF2-40B4-BE49-F238E27FC236}">
                <a16:creationId xmlns:a16="http://schemas.microsoft.com/office/drawing/2014/main" id="{4DE5C5CF-64F1-85AA-7E40-D8FE7948A7FA}"/>
              </a:ext>
            </a:extLst>
          </p:cNvPr>
          <p:cNvSpPr>
            <a:spLocks noGrp="1"/>
          </p:cNvSpPr>
          <p:nvPr>
            <p:ph type="sldNum" sz="quarter" idx="5"/>
          </p:nvPr>
        </p:nvSpPr>
        <p:spPr/>
        <p:txBody>
          <a:bodyPr/>
          <a:lstStyle/>
          <a:p>
            <a:fld id="{623103AC-7621-4A9D-9144-41AB86A684B9}" type="slidenum">
              <a:rPr lang="lt-LT" smtClean="0"/>
              <a:t>10</a:t>
            </a:fld>
            <a:endParaRPr lang="lt-LT"/>
          </a:p>
        </p:txBody>
      </p:sp>
    </p:spTree>
    <p:extLst>
      <p:ext uri="{BB962C8B-B14F-4D97-AF65-F5344CB8AC3E}">
        <p14:creationId xmlns:p14="http://schemas.microsoft.com/office/powerpoint/2010/main" val="3440707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479F5-95E7-E8E9-2090-BD5F8D9DB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37B93-7333-2378-C08A-87A1A9682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2BB69-D1D1-E69B-109E-5D3DFEA46A5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Carefully considered details shape the elegant KOPA design, where nothing is unnecessary. From clearly visible design solutions to those we would not normally notice due to the high quality of execution. Even when looking at the furniture from below, you can see the aesthetically concealed base structures.</a:t>
            </a:r>
          </a:p>
        </p:txBody>
      </p:sp>
      <p:sp>
        <p:nvSpPr>
          <p:cNvPr id="4" name="Slide Number Placeholder 3">
            <a:extLst>
              <a:ext uri="{FF2B5EF4-FFF2-40B4-BE49-F238E27FC236}">
                <a16:creationId xmlns:a16="http://schemas.microsoft.com/office/drawing/2014/main" id="{8FD520FA-46F6-B9DF-D8CC-182A5C2E8ABE}"/>
              </a:ext>
            </a:extLst>
          </p:cNvPr>
          <p:cNvSpPr>
            <a:spLocks noGrp="1"/>
          </p:cNvSpPr>
          <p:nvPr>
            <p:ph type="sldNum" sz="quarter" idx="5"/>
          </p:nvPr>
        </p:nvSpPr>
        <p:spPr/>
        <p:txBody>
          <a:bodyPr/>
          <a:lstStyle/>
          <a:p>
            <a:fld id="{623103AC-7621-4A9D-9144-41AB86A684B9}" type="slidenum">
              <a:rPr lang="lt-LT" smtClean="0"/>
              <a:t>11</a:t>
            </a:fld>
            <a:endParaRPr lang="lt-LT"/>
          </a:p>
        </p:txBody>
      </p:sp>
    </p:spTree>
    <p:extLst>
      <p:ext uri="{BB962C8B-B14F-4D97-AF65-F5344CB8AC3E}">
        <p14:creationId xmlns:p14="http://schemas.microsoft.com/office/powerpoint/2010/main" val="1296691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1DBF0-449D-9631-BBA8-1A5C9B1F9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01378-308B-9ED3-F60A-2999AF94F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684A9-5E7A-5E6E-4B94-FE8E0AF5C11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KOPA provides the right level of comfort, allowing users to find the ideal balance between work and relaxation.</a:t>
            </a:r>
            <a:endParaRPr lang="lt-LT" sz="1800" dirty="0"/>
          </a:p>
          <a:p>
            <a:endParaRPr lang="en-LT" dirty="0"/>
          </a:p>
        </p:txBody>
      </p:sp>
      <p:sp>
        <p:nvSpPr>
          <p:cNvPr id="4" name="Slide Number Placeholder 3">
            <a:extLst>
              <a:ext uri="{FF2B5EF4-FFF2-40B4-BE49-F238E27FC236}">
                <a16:creationId xmlns:a16="http://schemas.microsoft.com/office/drawing/2014/main" id="{415DB591-5D1E-707B-0BC0-A68389F9159E}"/>
              </a:ext>
            </a:extLst>
          </p:cNvPr>
          <p:cNvSpPr>
            <a:spLocks noGrp="1"/>
          </p:cNvSpPr>
          <p:nvPr>
            <p:ph type="sldNum" sz="quarter" idx="5"/>
          </p:nvPr>
        </p:nvSpPr>
        <p:spPr/>
        <p:txBody>
          <a:bodyPr/>
          <a:lstStyle/>
          <a:p>
            <a:fld id="{BC164972-F196-664D-93B2-F88EFBF6C700}" type="slidenum">
              <a:rPr lang="en-LT" smtClean="0"/>
              <a:t>12</a:t>
            </a:fld>
            <a:endParaRPr lang="en-LT"/>
          </a:p>
        </p:txBody>
      </p:sp>
    </p:spTree>
    <p:extLst>
      <p:ext uri="{BB962C8B-B14F-4D97-AF65-F5344CB8AC3E}">
        <p14:creationId xmlns:p14="http://schemas.microsoft.com/office/powerpoint/2010/main" val="3871575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05301-9986-8033-6CCD-75DB0772F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31738-8EFA-8AA7-9986-74FAD134B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0388A-0131-FAF3-1AFC-BF5F79D78D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Visuelt Pro Light,Sans-Serif"/>
              <a:buNone/>
              <a:tabLst/>
              <a:defRPr/>
            </a:pPr>
            <a:r>
              <a:rPr lang="en-US" dirty="0"/>
              <a:t>Elastic webbing inside the sofa seat ensures a high level of comfort and, together with a layered foam construction, allows for a pleasant sink-in feel.</a:t>
            </a:r>
            <a:endParaRPr lang="lt-LT" dirty="0"/>
          </a:p>
        </p:txBody>
      </p:sp>
      <p:sp>
        <p:nvSpPr>
          <p:cNvPr id="4" name="Slide Number Placeholder 3">
            <a:extLst>
              <a:ext uri="{FF2B5EF4-FFF2-40B4-BE49-F238E27FC236}">
                <a16:creationId xmlns:a16="http://schemas.microsoft.com/office/drawing/2014/main" id="{4AC7A4E4-659C-FC76-5C3D-93725C415D65}"/>
              </a:ext>
            </a:extLst>
          </p:cNvPr>
          <p:cNvSpPr>
            <a:spLocks noGrp="1"/>
          </p:cNvSpPr>
          <p:nvPr>
            <p:ph type="sldNum" sz="quarter" idx="5"/>
          </p:nvPr>
        </p:nvSpPr>
        <p:spPr/>
        <p:txBody>
          <a:bodyPr/>
          <a:lstStyle/>
          <a:p>
            <a:fld id="{623103AC-7621-4A9D-9144-41AB86A684B9}" type="slidenum">
              <a:rPr lang="lt-LT" smtClean="0"/>
              <a:t>13</a:t>
            </a:fld>
            <a:endParaRPr lang="lt-LT"/>
          </a:p>
        </p:txBody>
      </p:sp>
    </p:spTree>
    <p:extLst>
      <p:ext uri="{BB962C8B-B14F-4D97-AF65-F5344CB8AC3E}">
        <p14:creationId xmlns:p14="http://schemas.microsoft.com/office/powerpoint/2010/main" val="416689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98AFA-9932-54D5-CB56-886AC2D2F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90191-6E65-B2B4-F60A-29776167D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ADCE4-C52B-B0FA-EBD3-00DB957981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Visuelt Pro Light,Sans-Serif"/>
              <a:buNone/>
              <a:tabLst/>
              <a:defRPr/>
            </a:pPr>
            <a:r>
              <a:rPr lang="en-US" sz="1200" kern="1200" dirty="0">
                <a:solidFill>
                  <a:schemeClr val="tx1"/>
                </a:solidFill>
                <a:effectLst/>
                <a:latin typeface="+mn-lt"/>
                <a:ea typeface="+mn-ea"/>
                <a:cs typeface="+mn-cs"/>
              </a:rPr>
              <a:t>The curved shape of the armrests on sofas and lounge chairs allows comfortable seating not only in a traditional position, but also when sitting sideways.</a:t>
            </a:r>
            <a:endParaRPr lang="lt-LT" dirty="0"/>
          </a:p>
        </p:txBody>
      </p:sp>
      <p:sp>
        <p:nvSpPr>
          <p:cNvPr id="4" name="Slide Number Placeholder 3">
            <a:extLst>
              <a:ext uri="{FF2B5EF4-FFF2-40B4-BE49-F238E27FC236}">
                <a16:creationId xmlns:a16="http://schemas.microsoft.com/office/drawing/2014/main" id="{09C184FA-2087-B2A1-3EA1-A778E1BFF3A8}"/>
              </a:ext>
            </a:extLst>
          </p:cNvPr>
          <p:cNvSpPr>
            <a:spLocks noGrp="1"/>
          </p:cNvSpPr>
          <p:nvPr>
            <p:ph type="sldNum" sz="quarter" idx="5"/>
          </p:nvPr>
        </p:nvSpPr>
        <p:spPr/>
        <p:txBody>
          <a:bodyPr/>
          <a:lstStyle/>
          <a:p>
            <a:fld id="{623103AC-7621-4A9D-9144-41AB86A684B9}" type="slidenum">
              <a:rPr lang="lt-LT" smtClean="0"/>
              <a:t>14</a:t>
            </a:fld>
            <a:endParaRPr lang="lt-LT"/>
          </a:p>
        </p:txBody>
      </p:sp>
    </p:spTree>
    <p:extLst>
      <p:ext uri="{BB962C8B-B14F-4D97-AF65-F5344CB8AC3E}">
        <p14:creationId xmlns:p14="http://schemas.microsoft.com/office/powerpoint/2010/main" val="302059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061A9-16B9-DAF6-FC7A-35FDBC60B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8E5FC-21F7-9AB4-0BCB-765727843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FF1FD-601D-C7DD-2A3B-DB71BC5E1F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Visuelt Pro Light,Sans-Serif"/>
              <a:buNone/>
              <a:tabLst/>
              <a:defRPr/>
            </a:pPr>
            <a:r>
              <a:rPr lang="en-US" sz="1200" kern="1200" dirty="0">
                <a:solidFill>
                  <a:schemeClr val="tx1"/>
                </a:solidFill>
                <a:effectLst/>
                <a:latin typeface="+mn-lt"/>
                <a:ea typeface="+mn-ea"/>
                <a:cs typeface="+mn-cs"/>
              </a:rPr>
              <a:t>The armchair backrest features a </a:t>
            </a:r>
            <a:r>
              <a:rPr lang="en-US" sz="1200" kern="1200" dirty="0" err="1">
                <a:solidFill>
                  <a:schemeClr val="tx1"/>
                </a:solidFill>
                <a:effectLst/>
                <a:latin typeface="+mn-lt"/>
                <a:ea typeface="+mn-ea"/>
                <a:cs typeface="+mn-cs"/>
              </a:rPr>
              <a:t>specialised</a:t>
            </a:r>
            <a:r>
              <a:rPr lang="en-US" sz="1200" kern="1200" dirty="0">
                <a:solidFill>
                  <a:schemeClr val="tx1"/>
                </a:solidFill>
                <a:effectLst/>
                <a:latin typeface="+mn-lt"/>
                <a:ea typeface="+mn-ea"/>
                <a:cs typeface="+mn-cs"/>
              </a:rPr>
              <a:t> technology with a zigzag spring, providing a pleasant sense of support and enhancing seating comfort.</a:t>
            </a:r>
            <a:endParaRPr lang="lt-LT" dirty="0"/>
          </a:p>
        </p:txBody>
      </p:sp>
      <p:sp>
        <p:nvSpPr>
          <p:cNvPr id="4" name="Slide Number Placeholder 3">
            <a:extLst>
              <a:ext uri="{FF2B5EF4-FFF2-40B4-BE49-F238E27FC236}">
                <a16:creationId xmlns:a16="http://schemas.microsoft.com/office/drawing/2014/main" id="{CF5E9C44-3638-3786-A869-1DA83DE7CF1A}"/>
              </a:ext>
            </a:extLst>
          </p:cNvPr>
          <p:cNvSpPr>
            <a:spLocks noGrp="1"/>
          </p:cNvSpPr>
          <p:nvPr>
            <p:ph type="sldNum" sz="quarter" idx="5"/>
          </p:nvPr>
        </p:nvSpPr>
        <p:spPr/>
        <p:txBody>
          <a:bodyPr/>
          <a:lstStyle/>
          <a:p>
            <a:fld id="{623103AC-7621-4A9D-9144-41AB86A684B9}" type="slidenum">
              <a:rPr lang="lt-LT" smtClean="0"/>
              <a:t>15</a:t>
            </a:fld>
            <a:endParaRPr lang="lt-LT"/>
          </a:p>
        </p:txBody>
      </p:sp>
    </p:spTree>
    <p:extLst>
      <p:ext uri="{BB962C8B-B14F-4D97-AF65-F5344CB8AC3E}">
        <p14:creationId xmlns:p14="http://schemas.microsoft.com/office/powerpoint/2010/main" val="555792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EACA0-A299-9861-0389-A9A272208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F1714-56ED-D804-151E-6DCE177AD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D2311-740F-8AD0-48B7-FB77A3EC81B0}"/>
              </a:ext>
            </a:extLst>
          </p:cNvPr>
          <p:cNvSpPr>
            <a:spLocks noGrp="1"/>
          </p:cNvSpPr>
          <p:nvPr>
            <p:ph type="body" idx="1"/>
          </p:nvPr>
        </p:nvSpPr>
        <p:spPr/>
        <p:txBody>
          <a:bodyPr/>
          <a:lstStyle/>
          <a:p>
            <a:pPr algn="l">
              <a:lnSpc>
                <a:spcPct val="107000"/>
              </a:lnSpc>
              <a:spcAft>
                <a:spcPts val="800"/>
              </a:spcAft>
            </a:pPr>
            <a:r>
              <a:rPr lang="en-US" sz="1200" kern="1200" dirty="0">
                <a:solidFill>
                  <a:schemeClr val="tx1"/>
                </a:solidFill>
                <a:effectLst/>
                <a:latin typeface="+mn-lt"/>
                <a:ea typeface="+mn-ea"/>
                <a:cs typeface="+mn-cs"/>
              </a:rPr>
              <a:t>KOPA allows comfort and style to be maintained consistently across different office environments.</a:t>
            </a:r>
            <a:endParaRPr lang="lt-LT" sz="1800" b="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LT" dirty="0"/>
          </a:p>
        </p:txBody>
      </p:sp>
      <p:sp>
        <p:nvSpPr>
          <p:cNvPr id="4" name="Slide Number Placeholder 3">
            <a:extLst>
              <a:ext uri="{FF2B5EF4-FFF2-40B4-BE49-F238E27FC236}">
                <a16:creationId xmlns:a16="http://schemas.microsoft.com/office/drawing/2014/main" id="{5840C40F-7E91-5CEE-3844-1BF04B9CEEDF}"/>
              </a:ext>
            </a:extLst>
          </p:cNvPr>
          <p:cNvSpPr>
            <a:spLocks noGrp="1"/>
          </p:cNvSpPr>
          <p:nvPr>
            <p:ph type="sldNum" sz="quarter" idx="5"/>
          </p:nvPr>
        </p:nvSpPr>
        <p:spPr/>
        <p:txBody>
          <a:bodyPr/>
          <a:lstStyle/>
          <a:p>
            <a:fld id="{BC164972-F196-664D-93B2-F88EFBF6C700}" type="slidenum">
              <a:rPr lang="en-LT" smtClean="0"/>
              <a:t>16</a:t>
            </a:fld>
            <a:endParaRPr lang="en-LT"/>
          </a:p>
        </p:txBody>
      </p:sp>
    </p:spTree>
    <p:extLst>
      <p:ext uri="{BB962C8B-B14F-4D97-AF65-F5344CB8AC3E}">
        <p14:creationId xmlns:p14="http://schemas.microsoft.com/office/powerpoint/2010/main" val="3346674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392D-7BC2-BBE0-F480-72D923B62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69148-6698-22CA-429C-3E7B5613B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BB513-36A6-E6A2-E47B-F2597AD555C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the KOPA soft seating collection, you can choose different bases — from warm wooden ones to modern metal or functional plastic options. The sofa and lounge chair can be configured with two types of bases, while armchairs are available with up to six options. </a:t>
            </a:r>
          </a:p>
        </p:txBody>
      </p:sp>
      <p:sp>
        <p:nvSpPr>
          <p:cNvPr id="4" name="Slide Number Placeholder 3">
            <a:extLst>
              <a:ext uri="{FF2B5EF4-FFF2-40B4-BE49-F238E27FC236}">
                <a16:creationId xmlns:a16="http://schemas.microsoft.com/office/drawing/2014/main" id="{4171D52E-AD88-CAD1-B680-586532928A35}"/>
              </a:ext>
            </a:extLst>
          </p:cNvPr>
          <p:cNvSpPr>
            <a:spLocks noGrp="1"/>
          </p:cNvSpPr>
          <p:nvPr>
            <p:ph type="sldNum" sz="quarter" idx="5"/>
          </p:nvPr>
        </p:nvSpPr>
        <p:spPr/>
        <p:txBody>
          <a:bodyPr/>
          <a:lstStyle/>
          <a:p>
            <a:fld id="{623103AC-7621-4A9D-9144-41AB86A684B9}" type="slidenum">
              <a:rPr lang="lt-LT" smtClean="0"/>
              <a:t>17</a:t>
            </a:fld>
            <a:endParaRPr lang="lt-LT"/>
          </a:p>
        </p:txBody>
      </p:sp>
    </p:spTree>
    <p:extLst>
      <p:ext uri="{BB962C8B-B14F-4D97-AF65-F5344CB8AC3E}">
        <p14:creationId xmlns:p14="http://schemas.microsoft.com/office/powerpoint/2010/main" val="2555437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29628-75A2-FCBF-310F-B05B73536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A1028-34B1-1FE3-02DD-882F9432D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88912-8CE8-4221-1DF1-5ABF3377A336}"/>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lt-LT" sz="1200" b="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275A9E0-CCE3-16DA-F513-CECF83A46510}"/>
              </a:ext>
            </a:extLst>
          </p:cNvPr>
          <p:cNvSpPr>
            <a:spLocks noGrp="1"/>
          </p:cNvSpPr>
          <p:nvPr>
            <p:ph type="sldNum" sz="quarter" idx="5"/>
          </p:nvPr>
        </p:nvSpPr>
        <p:spPr/>
        <p:txBody>
          <a:bodyPr/>
          <a:lstStyle/>
          <a:p>
            <a:fld id="{623103AC-7621-4A9D-9144-41AB86A684B9}" type="slidenum">
              <a:rPr lang="lt-LT" smtClean="0"/>
              <a:t>18</a:t>
            </a:fld>
            <a:endParaRPr lang="lt-LT"/>
          </a:p>
        </p:txBody>
      </p:sp>
    </p:spTree>
    <p:extLst>
      <p:ext uri="{BB962C8B-B14F-4D97-AF65-F5344CB8AC3E}">
        <p14:creationId xmlns:p14="http://schemas.microsoft.com/office/powerpoint/2010/main" val="3205104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D33F8-DF38-F8E1-0BCD-F2F3ABF11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86CB6-4B6D-3AC1-C614-4D33127BD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897A0-C2ED-B528-AA79-5CAF83043742}"/>
              </a:ext>
            </a:extLst>
          </p:cNvPr>
          <p:cNvSpPr>
            <a:spLocks noGrp="1"/>
          </p:cNvSpPr>
          <p:nvPr>
            <p:ph type="body" idx="1"/>
          </p:nvPr>
        </p:nvSpPr>
        <p:spPr/>
        <p:txBody>
          <a:bodyPr/>
          <a:lstStyle/>
          <a:p>
            <a:r>
              <a:rPr lang="en-US" sz="1800" kern="1200" dirty="0">
                <a:solidFill>
                  <a:schemeClr val="tx1"/>
                </a:solidFill>
                <a:effectLst/>
                <a:latin typeface="+mn-lt"/>
                <a:ea typeface="+mn-ea"/>
                <a:cs typeface="+mn-cs"/>
              </a:rPr>
              <a:t>A wide selection of models and bases allows KOPA to be used in lobbies, lounge areas, meeting rooms, and executive workspaces. This collection pairs seamlessly with other NARBUTAS furniture — including coffee tables, meeting tables, and desks.</a:t>
            </a:r>
          </a:p>
        </p:txBody>
      </p:sp>
      <p:sp>
        <p:nvSpPr>
          <p:cNvPr id="4" name="Slide Number Placeholder 3">
            <a:extLst>
              <a:ext uri="{FF2B5EF4-FFF2-40B4-BE49-F238E27FC236}">
                <a16:creationId xmlns:a16="http://schemas.microsoft.com/office/drawing/2014/main" id="{057B3ED2-5378-1529-649E-447217C4B9DB}"/>
              </a:ext>
            </a:extLst>
          </p:cNvPr>
          <p:cNvSpPr>
            <a:spLocks noGrp="1"/>
          </p:cNvSpPr>
          <p:nvPr>
            <p:ph type="sldNum" sz="quarter" idx="5"/>
          </p:nvPr>
        </p:nvSpPr>
        <p:spPr/>
        <p:txBody>
          <a:bodyPr/>
          <a:lstStyle/>
          <a:p>
            <a:fld id="{623103AC-7621-4A9D-9144-41AB86A684B9}" type="slidenum">
              <a:rPr lang="lt-LT" smtClean="0"/>
              <a:t>19</a:t>
            </a:fld>
            <a:endParaRPr lang="lt-LT"/>
          </a:p>
        </p:txBody>
      </p:sp>
    </p:spTree>
    <p:extLst>
      <p:ext uri="{BB962C8B-B14F-4D97-AF65-F5344CB8AC3E}">
        <p14:creationId xmlns:p14="http://schemas.microsoft.com/office/powerpoint/2010/main" val="317063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0B6E6-BA3F-A68B-AD69-25F069C1D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DDBBF-9C34-3F75-FEB2-9F1C50BFE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5632B-A0F4-D712-B11B-BDFEED3F47D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today’s environment, moments of calm and emotional comfort are becoming increasingly rare. The spaces around us are often noisy and overstimulating, leaving little room to pause, breathe, and regain a sense of balance. Comfort is sometimes understood only in functional terms — seating may be ergonomic, yet still feel uninviting, while interiors often </a:t>
            </a:r>
            <a:r>
              <a:rPr lang="en-US" sz="1200" kern="1200" dirty="0" err="1">
                <a:solidFill>
                  <a:schemeClr val="tx1"/>
                </a:solidFill>
                <a:effectLst/>
                <a:latin typeface="+mn-lt"/>
                <a:ea typeface="+mn-ea"/>
                <a:cs typeface="+mn-cs"/>
              </a:rPr>
              <a:t>prioritise</a:t>
            </a:r>
            <a:r>
              <a:rPr lang="en-US" sz="1200" kern="1200" dirty="0">
                <a:solidFill>
                  <a:schemeClr val="tx1"/>
                </a:solidFill>
                <a:effectLst/>
                <a:latin typeface="+mn-lt"/>
                <a:ea typeface="+mn-ea"/>
                <a:cs typeface="+mn-cs"/>
              </a:rPr>
              <a:t> a representative style that is not always </a:t>
            </a:r>
            <a:r>
              <a:rPr lang="en-US" sz="1200" kern="1200" dirty="0" err="1">
                <a:solidFill>
                  <a:schemeClr val="tx1"/>
                </a:solidFill>
                <a:effectLst/>
                <a:latin typeface="+mn-lt"/>
                <a:ea typeface="+mn-ea"/>
                <a:cs typeface="+mn-cs"/>
              </a:rPr>
              <a:t>centred</a:t>
            </a:r>
            <a:r>
              <a:rPr lang="en-US" sz="1200" kern="1200" dirty="0">
                <a:solidFill>
                  <a:schemeClr val="tx1"/>
                </a:solidFill>
                <a:effectLst/>
                <a:latin typeface="+mn-lt"/>
                <a:ea typeface="+mn-ea"/>
                <a:cs typeface="+mn-cs"/>
              </a:rPr>
              <a:t> on the comfort of the people within them.</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With this in mind, we created KOPA soft furniture. Designed to provide the right level of comfort, it becomes a subtle form of everyday luxury — inviting people to pause, slow down, and feel at ease.</a:t>
            </a:r>
          </a:p>
        </p:txBody>
      </p:sp>
      <p:sp>
        <p:nvSpPr>
          <p:cNvPr id="4" name="Slide Number Placeholder 3">
            <a:extLst>
              <a:ext uri="{FF2B5EF4-FFF2-40B4-BE49-F238E27FC236}">
                <a16:creationId xmlns:a16="http://schemas.microsoft.com/office/drawing/2014/main" id="{84D8B07C-BA1E-0767-CDA1-860726CEF9A8}"/>
              </a:ext>
            </a:extLst>
          </p:cNvPr>
          <p:cNvSpPr>
            <a:spLocks noGrp="1"/>
          </p:cNvSpPr>
          <p:nvPr>
            <p:ph type="sldNum" sz="quarter" idx="5"/>
          </p:nvPr>
        </p:nvSpPr>
        <p:spPr/>
        <p:txBody>
          <a:bodyPr/>
          <a:lstStyle/>
          <a:p>
            <a:fld id="{623103AC-7621-4A9D-9144-41AB86A684B9}" type="slidenum">
              <a:rPr lang="lt-LT" smtClean="0"/>
              <a:t>2</a:t>
            </a:fld>
            <a:endParaRPr lang="lt-LT"/>
          </a:p>
        </p:txBody>
      </p:sp>
    </p:spTree>
    <p:extLst>
      <p:ext uri="{BB962C8B-B14F-4D97-AF65-F5344CB8AC3E}">
        <p14:creationId xmlns:p14="http://schemas.microsoft.com/office/powerpoint/2010/main" val="2310252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CFB92-AD28-3B95-7B0F-FD06E0E96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86983-9AF3-5189-2EC6-E93FF0299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D08EC-DED9-3D71-4099-57A79646AE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b="1" i="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11938F2-6578-7375-32EA-A51F8428431C}"/>
              </a:ext>
            </a:extLst>
          </p:cNvPr>
          <p:cNvSpPr>
            <a:spLocks noGrp="1"/>
          </p:cNvSpPr>
          <p:nvPr>
            <p:ph type="sldNum" sz="quarter" idx="5"/>
          </p:nvPr>
        </p:nvSpPr>
        <p:spPr/>
        <p:txBody>
          <a:bodyPr/>
          <a:lstStyle/>
          <a:p>
            <a:fld id="{623103AC-7621-4A9D-9144-41AB86A684B9}" type="slidenum">
              <a:rPr lang="lt-LT" smtClean="0"/>
              <a:t>20</a:t>
            </a:fld>
            <a:endParaRPr lang="lt-LT"/>
          </a:p>
        </p:txBody>
      </p:sp>
    </p:spTree>
    <p:extLst>
      <p:ext uri="{BB962C8B-B14F-4D97-AF65-F5344CB8AC3E}">
        <p14:creationId xmlns:p14="http://schemas.microsoft.com/office/powerpoint/2010/main" val="222482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20AA8-FB12-4A29-1B96-A2A1B95AA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AD70E-7A12-E1BD-C0DD-D62618483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C7B96-29E3-4ECB-9918-AAFA2A8C94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b="1" i="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C3FD522-65B4-B91F-C451-AF3933F758BD}"/>
              </a:ext>
            </a:extLst>
          </p:cNvPr>
          <p:cNvSpPr>
            <a:spLocks noGrp="1"/>
          </p:cNvSpPr>
          <p:nvPr>
            <p:ph type="sldNum" sz="quarter" idx="5"/>
          </p:nvPr>
        </p:nvSpPr>
        <p:spPr/>
        <p:txBody>
          <a:bodyPr/>
          <a:lstStyle/>
          <a:p>
            <a:fld id="{623103AC-7621-4A9D-9144-41AB86A684B9}" type="slidenum">
              <a:rPr lang="lt-LT" smtClean="0"/>
              <a:t>22</a:t>
            </a:fld>
            <a:endParaRPr lang="lt-LT"/>
          </a:p>
        </p:txBody>
      </p:sp>
    </p:spTree>
    <p:extLst>
      <p:ext uri="{BB962C8B-B14F-4D97-AF65-F5344CB8AC3E}">
        <p14:creationId xmlns:p14="http://schemas.microsoft.com/office/powerpoint/2010/main" val="294622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FB520-9A1B-4D2B-C792-3BD474898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A2CFB-C65E-B033-AB90-218B382C2C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8D1E3-1056-B168-B2A2-343EDF992C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b="1" i="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F23C1E9-C25D-1570-EFD2-DF86DA03ED96}"/>
              </a:ext>
            </a:extLst>
          </p:cNvPr>
          <p:cNvSpPr>
            <a:spLocks noGrp="1"/>
          </p:cNvSpPr>
          <p:nvPr>
            <p:ph type="sldNum" sz="quarter" idx="5"/>
          </p:nvPr>
        </p:nvSpPr>
        <p:spPr/>
        <p:txBody>
          <a:bodyPr/>
          <a:lstStyle/>
          <a:p>
            <a:fld id="{623103AC-7621-4A9D-9144-41AB86A684B9}" type="slidenum">
              <a:rPr lang="lt-LT" smtClean="0"/>
              <a:t>23</a:t>
            </a:fld>
            <a:endParaRPr lang="lt-LT"/>
          </a:p>
        </p:txBody>
      </p:sp>
    </p:spTree>
    <p:extLst>
      <p:ext uri="{BB962C8B-B14F-4D97-AF65-F5344CB8AC3E}">
        <p14:creationId xmlns:p14="http://schemas.microsoft.com/office/powerpoint/2010/main" val="1554616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1750-4C25-4CB1-3C30-12A1CF678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912DB-14C3-CA7F-8E2E-0B4F72C7E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B9EBE-BC3C-31F5-2437-841AD9FE26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b="1" i="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73A22F0-5EA5-48E6-442F-D7FD42182841}"/>
              </a:ext>
            </a:extLst>
          </p:cNvPr>
          <p:cNvSpPr>
            <a:spLocks noGrp="1"/>
          </p:cNvSpPr>
          <p:nvPr>
            <p:ph type="sldNum" sz="quarter" idx="5"/>
          </p:nvPr>
        </p:nvSpPr>
        <p:spPr/>
        <p:txBody>
          <a:bodyPr/>
          <a:lstStyle/>
          <a:p>
            <a:fld id="{623103AC-7621-4A9D-9144-41AB86A684B9}" type="slidenum">
              <a:rPr lang="lt-LT" smtClean="0"/>
              <a:t>24</a:t>
            </a:fld>
            <a:endParaRPr lang="lt-LT"/>
          </a:p>
        </p:txBody>
      </p:sp>
    </p:spTree>
    <p:extLst>
      <p:ext uri="{BB962C8B-B14F-4D97-AF65-F5344CB8AC3E}">
        <p14:creationId xmlns:p14="http://schemas.microsoft.com/office/powerpoint/2010/main" val="256079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0E7CE-08E9-BE1D-1B68-031CE7398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EF4A8-97F3-B370-8D58-2AF03F2C5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7003C-6A8B-21EF-38CF-EC262C31BC2B}"/>
              </a:ext>
            </a:extLst>
          </p:cNvPr>
          <p:cNvSpPr>
            <a:spLocks noGrp="1"/>
          </p:cNvSpPr>
          <p:nvPr>
            <p:ph type="body" idx="1"/>
          </p:nvPr>
        </p:nvSpPr>
        <p:spPr/>
        <p:txBody>
          <a:bodyPr/>
          <a:lstStyle/>
          <a:p>
            <a:pPr algn="l">
              <a:lnSpc>
                <a:spcPct val="107000"/>
              </a:lnSpc>
              <a:spcAft>
                <a:spcPts val="800"/>
              </a:spcAft>
            </a:pPr>
            <a:endParaRPr lang="lt-LT" sz="1200" b="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6F5FD0D-9603-BD6C-1324-A1330FE56BAD}"/>
              </a:ext>
            </a:extLst>
          </p:cNvPr>
          <p:cNvSpPr>
            <a:spLocks noGrp="1"/>
          </p:cNvSpPr>
          <p:nvPr>
            <p:ph type="sldNum" sz="quarter" idx="5"/>
          </p:nvPr>
        </p:nvSpPr>
        <p:spPr/>
        <p:txBody>
          <a:bodyPr/>
          <a:lstStyle/>
          <a:p>
            <a:fld id="{BC164972-F196-664D-93B2-F88EFBF6C700}" type="slidenum">
              <a:rPr lang="en-LT" smtClean="0"/>
              <a:t>26</a:t>
            </a:fld>
            <a:endParaRPr lang="en-LT"/>
          </a:p>
        </p:txBody>
      </p:sp>
    </p:spTree>
    <p:extLst>
      <p:ext uri="{BB962C8B-B14F-4D97-AF65-F5344CB8AC3E}">
        <p14:creationId xmlns:p14="http://schemas.microsoft.com/office/powerpoint/2010/main" val="43673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3103AC-7621-4A9D-9144-41AB86A684B9}" type="slidenum">
              <a:rPr lang="lt-LT" smtClean="0"/>
              <a:t>27</a:t>
            </a:fld>
            <a:endParaRPr lang="lt-LT"/>
          </a:p>
        </p:txBody>
      </p:sp>
    </p:spTree>
    <p:extLst>
      <p:ext uri="{BB962C8B-B14F-4D97-AF65-F5344CB8AC3E}">
        <p14:creationId xmlns:p14="http://schemas.microsoft.com/office/powerpoint/2010/main" val="3062334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07134-722B-9ECA-C702-76F4CF7F6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3C2F3-4C7B-C18E-D276-C90419FA1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7339D-F68D-0C7D-FBAD-39E1712D48E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E28EBAF-7078-F31E-016E-0ACE5DD2C509}"/>
              </a:ext>
            </a:extLst>
          </p:cNvPr>
          <p:cNvSpPr>
            <a:spLocks noGrp="1"/>
          </p:cNvSpPr>
          <p:nvPr>
            <p:ph type="sldNum" sz="quarter" idx="5"/>
          </p:nvPr>
        </p:nvSpPr>
        <p:spPr/>
        <p:txBody>
          <a:bodyPr/>
          <a:lstStyle/>
          <a:p>
            <a:fld id="{623103AC-7621-4A9D-9144-41AB86A684B9}" type="slidenum">
              <a:rPr lang="lt-LT" smtClean="0"/>
              <a:t>28</a:t>
            </a:fld>
            <a:endParaRPr lang="lt-LT"/>
          </a:p>
        </p:txBody>
      </p:sp>
    </p:spTree>
    <p:extLst>
      <p:ext uri="{BB962C8B-B14F-4D97-AF65-F5344CB8AC3E}">
        <p14:creationId xmlns:p14="http://schemas.microsoft.com/office/powerpoint/2010/main" val="4220810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8034A-482F-FE2F-933C-B0C2350B6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65DAF-1F7D-BBE0-B8E5-C0DCB0F06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4DE5D-444E-3146-DC95-1D4D963A98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a:extLst>
              <a:ext uri="{FF2B5EF4-FFF2-40B4-BE49-F238E27FC236}">
                <a16:creationId xmlns:a16="http://schemas.microsoft.com/office/drawing/2014/main" id="{84452317-348F-C366-E247-8E14C87BEFD5}"/>
              </a:ext>
            </a:extLst>
          </p:cNvPr>
          <p:cNvSpPr>
            <a:spLocks noGrp="1"/>
          </p:cNvSpPr>
          <p:nvPr>
            <p:ph type="sldNum" sz="quarter" idx="5"/>
          </p:nvPr>
        </p:nvSpPr>
        <p:spPr/>
        <p:txBody>
          <a:bodyPr/>
          <a:lstStyle/>
          <a:p>
            <a:fld id="{623103AC-7621-4A9D-9144-41AB86A684B9}" type="slidenum">
              <a:rPr lang="lt-LT" smtClean="0"/>
              <a:t>29</a:t>
            </a:fld>
            <a:endParaRPr lang="lt-LT"/>
          </a:p>
        </p:txBody>
      </p:sp>
    </p:spTree>
    <p:extLst>
      <p:ext uri="{BB962C8B-B14F-4D97-AF65-F5344CB8AC3E}">
        <p14:creationId xmlns:p14="http://schemas.microsoft.com/office/powerpoint/2010/main" val="2678889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4B5B-8DCA-31E8-EEB1-67908D532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E781F-5FE6-984B-62C8-CE58FE749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2E337-25F7-8238-07D3-B18E9B3FE182}"/>
              </a:ext>
            </a:extLst>
          </p:cNvPr>
          <p:cNvSpPr>
            <a:spLocks noGrp="1"/>
          </p:cNvSpPr>
          <p:nvPr>
            <p:ph type="body" idx="1"/>
          </p:nvPr>
        </p:nvSpPr>
        <p:spPr/>
        <p:txBody>
          <a:bodyPr/>
          <a:lstStyle/>
          <a:p>
            <a:endParaRPr lang="en-LT" dirty="0"/>
          </a:p>
        </p:txBody>
      </p:sp>
      <p:sp>
        <p:nvSpPr>
          <p:cNvPr id="4" name="Slide Number Placeholder 3">
            <a:extLst>
              <a:ext uri="{FF2B5EF4-FFF2-40B4-BE49-F238E27FC236}">
                <a16:creationId xmlns:a16="http://schemas.microsoft.com/office/drawing/2014/main" id="{AC203E64-87F1-91BE-9B6D-016B414B170B}"/>
              </a:ext>
            </a:extLst>
          </p:cNvPr>
          <p:cNvSpPr>
            <a:spLocks noGrp="1"/>
          </p:cNvSpPr>
          <p:nvPr>
            <p:ph type="sldNum" sz="quarter" idx="5"/>
          </p:nvPr>
        </p:nvSpPr>
        <p:spPr/>
        <p:txBody>
          <a:bodyPr/>
          <a:lstStyle/>
          <a:p>
            <a:fld id="{BC164972-F196-664D-93B2-F88EFBF6C700}" type="slidenum">
              <a:rPr lang="en-LT" smtClean="0"/>
              <a:t>30</a:t>
            </a:fld>
            <a:endParaRPr lang="en-LT"/>
          </a:p>
        </p:txBody>
      </p:sp>
    </p:spTree>
    <p:extLst>
      <p:ext uri="{BB962C8B-B14F-4D97-AF65-F5344CB8AC3E}">
        <p14:creationId xmlns:p14="http://schemas.microsoft.com/office/powerpoint/2010/main" val="2160468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FFE56-60C6-A693-4B10-D37BDBFD3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DED59-4E10-9AF3-2C85-126660DCF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995E3-7E4F-E72B-E6A8-9A40CDD75C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D1CDD8-EEE5-A22F-5D5F-B7589229CECA}"/>
              </a:ext>
            </a:extLst>
          </p:cNvPr>
          <p:cNvSpPr>
            <a:spLocks noGrp="1"/>
          </p:cNvSpPr>
          <p:nvPr>
            <p:ph type="sldNum" sz="quarter" idx="5"/>
          </p:nvPr>
        </p:nvSpPr>
        <p:spPr/>
        <p:txBody>
          <a:bodyPr/>
          <a:lstStyle/>
          <a:p>
            <a:fld id="{623103AC-7621-4A9D-9144-41AB86A684B9}" type="slidenum">
              <a:rPr lang="lt-LT" smtClean="0"/>
              <a:t>31</a:t>
            </a:fld>
            <a:endParaRPr lang="lt-LT"/>
          </a:p>
        </p:txBody>
      </p:sp>
    </p:spTree>
    <p:extLst>
      <p:ext uri="{BB962C8B-B14F-4D97-AF65-F5344CB8AC3E}">
        <p14:creationId xmlns:p14="http://schemas.microsoft.com/office/powerpoint/2010/main" val="221674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KOPA is a sophisticated soft seating collection, offering uplifting comfort for everyday moments — from short breaks to team or individual meetings.</a:t>
            </a:r>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3</a:t>
            </a:fld>
            <a:endParaRPr lang="lt-LT"/>
          </a:p>
        </p:txBody>
      </p:sp>
    </p:spTree>
    <p:extLst>
      <p:ext uri="{BB962C8B-B14F-4D97-AF65-F5344CB8AC3E}">
        <p14:creationId xmlns:p14="http://schemas.microsoft.com/office/powerpoint/2010/main" val="3117981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FBB7A-B54C-32CF-AC95-04DE609DE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CCE2F-E2D0-3EE6-4818-45BE21C5F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6B0C8-D579-F632-D3BC-9CB7703551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DCFBCB-B69D-3FFF-1BF4-DA8BBA0F9E5C}"/>
              </a:ext>
            </a:extLst>
          </p:cNvPr>
          <p:cNvSpPr>
            <a:spLocks noGrp="1"/>
          </p:cNvSpPr>
          <p:nvPr>
            <p:ph type="sldNum" sz="quarter" idx="5"/>
          </p:nvPr>
        </p:nvSpPr>
        <p:spPr/>
        <p:txBody>
          <a:bodyPr/>
          <a:lstStyle/>
          <a:p>
            <a:fld id="{623103AC-7621-4A9D-9144-41AB86A684B9}" type="slidenum">
              <a:rPr lang="lt-LT" smtClean="0"/>
              <a:t>32</a:t>
            </a:fld>
            <a:endParaRPr lang="lt-LT"/>
          </a:p>
        </p:txBody>
      </p:sp>
    </p:spTree>
    <p:extLst>
      <p:ext uri="{BB962C8B-B14F-4D97-AF65-F5344CB8AC3E}">
        <p14:creationId xmlns:p14="http://schemas.microsoft.com/office/powerpoint/2010/main" val="145496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order the selected </a:t>
            </a:r>
            <a:r>
              <a:rPr lang="lt-LT" dirty="0"/>
              <a:t>KOPA</a:t>
            </a:r>
            <a:r>
              <a:rPr lang="en-US" dirty="0"/>
              <a:t> configurations, please provide the full product code displayed below the image to your customer support manager.</a:t>
            </a:r>
            <a:r>
              <a:rPr lang="lt-LT" dirty="0"/>
              <a:t> </a:t>
            </a:r>
            <a:r>
              <a:rPr lang="en-US" dirty="0"/>
              <a:t>If you wish to choose a different </a:t>
            </a:r>
            <a:r>
              <a:rPr lang="en-US" dirty="0" err="1"/>
              <a:t>colour</a:t>
            </a:r>
            <a:r>
              <a:rPr lang="en-US" dirty="0"/>
              <a:t> or material combination, place your order </a:t>
            </a:r>
            <a:r>
              <a:rPr lang="lt-LT" dirty="0" err="1"/>
              <a:t>through</a:t>
            </a:r>
            <a:r>
              <a:rPr lang="en-US" dirty="0"/>
              <a:t> the </a:t>
            </a:r>
            <a:r>
              <a:rPr lang="en-US" dirty="0" err="1"/>
              <a:t>nSpace</a:t>
            </a:r>
            <a:r>
              <a:rPr lang="en-US" dirty="0"/>
              <a:t> platform or contact your customer support manager directly.</a:t>
            </a:r>
            <a:r>
              <a:rPr lang="lt-LT" dirty="0"/>
              <a:t> </a:t>
            </a:r>
            <a:r>
              <a:rPr lang="en-US" dirty="0"/>
              <a:t>Special pricing applies to showroom display orders.</a:t>
            </a:r>
          </a:p>
        </p:txBody>
      </p:sp>
      <p:sp>
        <p:nvSpPr>
          <p:cNvPr id="4" name="Slide Number Placeholder 3"/>
          <p:cNvSpPr>
            <a:spLocks noGrp="1"/>
          </p:cNvSpPr>
          <p:nvPr>
            <p:ph type="sldNum" sz="quarter" idx="5"/>
          </p:nvPr>
        </p:nvSpPr>
        <p:spPr/>
        <p:txBody>
          <a:bodyPr/>
          <a:lstStyle/>
          <a:p>
            <a:fld id="{623103AC-7621-4A9D-9144-41AB86A684B9}" type="slidenum">
              <a:rPr lang="lt-LT" smtClean="0"/>
              <a:t>33</a:t>
            </a:fld>
            <a:endParaRPr lang="lt-LT"/>
          </a:p>
        </p:txBody>
      </p:sp>
    </p:spTree>
    <p:extLst>
      <p:ext uri="{BB962C8B-B14F-4D97-AF65-F5344CB8AC3E}">
        <p14:creationId xmlns:p14="http://schemas.microsoft.com/office/powerpoint/2010/main" val="1886481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KOPA was designed by the Italian studio Orlandini Design, whose approach brings together long-standing professional experience in industrial design across both residential and contract / office environments with a keen attention to new trends, materials, and technologies. The studio is known for a distinctive style defined by formal clarity and carefully considered technical solutions.</a:t>
            </a:r>
            <a:br>
              <a:rPr lang="en-US" sz="1800" kern="1200" dirty="0">
                <a:solidFill>
                  <a:schemeClr val="tx1"/>
                </a:solidFill>
                <a:effectLst/>
                <a:latin typeface="+mn-lt"/>
                <a:ea typeface="+mn-ea"/>
                <a:cs typeface="+mn-cs"/>
              </a:rPr>
            </a:b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At the heart of the KOPA collection lies the concept of 360-degree comfort — not only the comfort experienced in use, but also the comfort conveyed through design, shapes, upholstery, and </a:t>
            </a:r>
            <a:r>
              <a:rPr lang="en-US" sz="1800" kern="1200" dirty="0" err="1">
                <a:solidFill>
                  <a:schemeClr val="tx1"/>
                </a:solidFill>
                <a:effectLst/>
                <a:latin typeface="+mn-lt"/>
                <a:ea typeface="+mn-ea"/>
                <a:cs typeface="+mn-cs"/>
              </a:rPr>
              <a:t>colours</a:t>
            </a:r>
            <a:r>
              <a:rPr lang="en-US" sz="1800" kern="1200" dirty="0">
                <a:solidFill>
                  <a:schemeClr val="tx1"/>
                </a:solidFill>
                <a:effectLst/>
                <a:latin typeface="+mn-lt"/>
                <a:ea typeface="+mn-ea"/>
                <a:cs typeface="+mn-cs"/>
              </a:rPr>
              <a:t>. As designer Folco Orlandini says, “Comfort becomes a small everyday luxury we should not give up.”</a:t>
            </a:r>
          </a:p>
        </p:txBody>
      </p:sp>
      <p:sp>
        <p:nvSpPr>
          <p:cNvPr id="4" name="Slide Number Placeholder 3"/>
          <p:cNvSpPr>
            <a:spLocks noGrp="1"/>
          </p:cNvSpPr>
          <p:nvPr>
            <p:ph type="sldNum" sz="quarter" idx="5"/>
          </p:nvPr>
        </p:nvSpPr>
        <p:spPr/>
        <p:txBody>
          <a:bodyPr/>
          <a:lstStyle/>
          <a:p>
            <a:fld id="{623103AC-7621-4A9D-9144-41AB86A684B9}" type="slidenum">
              <a:rPr lang="lt-LT" smtClean="0"/>
              <a:t>4</a:t>
            </a:fld>
            <a:endParaRPr lang="lt-LT"/>
          </a:p>
        </p:txBody>
      </p:sp>
    </p:spTree>
    <p:extLst>
      <p:ext uri="{BB962C8B-B14F-4D97-AF65-F5344CB8AC3E}">
        <p14:creationId xmlns:p14="http://schemas.microsoft.com/office/powerpoint/2010/main" val="3577245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1A0D6-C3A9-CA3B-07E8-F799EA3BE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068FC-627A-3B4F-4F10-E6BF0F3D1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48832-108D-2B68-ED43-D2599828F70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KOPA takes its name from the Lithuanian word for a sand dune — a magical gift of nature. Its grace and soft, contoured lines are reflected throughout the collection, shaping its design identity.</a:t>
            </a:r>
          </a:p>
        </p:txBody>
      </p:sp>
      <p:sp>
        <p:nvSpPr>
          <p:cNvPr id="4" name="Slide Number Placeholder 3">
            <a:extLst>
              <a:ext uri="{FF2B5EF4-FFF2-40B4-BE49-F238E27FC236}">
                <a16:creationId xmlns:a16="http://schemas.microsoft.com/office/drawing/2014/main" id="{724BF6DD-66EC-F186-02C7-0C87E8BF39B6}"/>
              </a:ext>
            </a:extLst>
          </p:cNvPr>
          <p:cNvSpPr>
            <a:spLocks noGrp="1"/>
          </p:cNvSpPr>
          <p:nvPr>
            <p:ph type="sldNum" sz="quarter" idx="5"/>
          </p:nvPr>
        </p:nvSpPr>
        <p:spPr/>
        <p:txBody>
          <a:bodyPr/>
          <a:lstStyle/>
          <a:p>
            <a:fld id="{623103AC-7621-4A9D-9144-41AB86A684B9}" type="slidenum">
              <a:rPr lang="lt-LT" smtClean="0"/>
              <a:t>5</a:t>
            </a:fld>
            <a:endParaRPr lang="lt-LT"/>
          </a:p>
        </p:txBody>
      </p:sp>
    </p:spTree>
    <p:extLst>
      <p:ext uri="{BB962C8B-B14F-4D97-AF65-F5344CB8AC3E}">
        <p14:creationId xmlns:p14="http://schemas.microsoft.com/office/powerpoint/2010/main" val="3151209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05765-EF91-0310-3FC9-376B0AD5C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F29B8-7B96-9D7A-6A50-AC1E9AF1B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B427E-E3C4-AF58-1457-0ADEDF9CA56B}"/>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200" dirty="0">
                <a:solidFill>
                  <a:schemeClr val="tx1"/>
                </a:solidFill>
                <a:effectLst/>
                <a:latin typeface="+mn-lt"/>
                <a:ea typeface="+mn-ea"/>
                <a:cs typeface="+mn-cs"/>
              </a:rPr>
              <a:t>The KOPA collection consists of a sofa, a lounge chair, and an armchair. This allows the soft seating to be widely used across various office environments.</a:t>
            </a:r>
            <a:endParaRPr lang="lt-LT" b="0" i="0" dirty="0">
              <a:solidFill>
                <a:srgbClr val="111111"/>
              </a:solidFill>
              <a:effectLst/>
              <a:latin typeface="-apple-system"/>
            </a:endParaRPr>
          </a:p>
        </p:txBody>
      </p:sp>
      <p:sp>
        <p:nvSpPr>
          <p:cNvPr id="4" name="Slide Number Placeholder 3">
            <a:extLst>
              <a:ext uri="{FF2B5EF4-FFF2-40B4-BE49-F238E27FC236}">
                <a16:creationId xmlns:a16="http://schemas.microsoft.com/office/drawing/2014/main" id="{2A448B4B-41BF-FE7B-CBED-39B26A28373E}"/>
              </a:ext>
            </a:extLst>
          </p:cNvPr>
          <p:cNvSpPr>
            <a:spLocks noGrp="1"/>
          </p:cNvSpPr>
          <p:nvPr>
            <p:ph type="sldNum" sz="quarter" idx="5"/>
          </p:nvPr>
        </p:nvSpPr>
        <p:spPr/>
        <p:txBody>
          <a:bodyPr/>
          <a:lstStyle/>
          <a:p>
            <a:fld id="{623103AC-7621-4A9D-9144-41AB86A684B9}" type="slidenum">
              <a:rPr lang="lt-LT" smtClean="0"/>
              <a:t>6</a:t>
            </a:fld>
            <a:endParaRPr lang="lt-LT"/>
          </a:p>
        </p:txBody>
      </p:sp>
    </p:spTree>
    <p:extLst>
      <p:ext uri="{BB962C8B-B14F-4D97-AF65-F5344CB8AC3E}">
        <p14:creationId xmlns:p14="http://schemas.microsoft.com/office/powerpoint/2010/main" val="387110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9AF9C-59D8-1071-861C-B8565E29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F5611-7879-384B-8A6A-488FDE56B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590649-CC9C-E451-12A4-AC1FEF4A139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Let’s take a closer look at the key features of KOPA.</a:t>
            </a:r>
          </a:p>
        </p:txBody>
      </p:sp>
      <p:sp>
        <p:nvSpPr>
          <p:cNvPr id="4" name="Slide Number Placeholder 3">
            <a:extLst>
              <a:ext uri="{FF2B5EF4-FFF2-40B4-BE49-F238E27FC236}">
                <a16:creationId xmlns:a16="http://schemas.microsoft.com/office/drawing/2014/main" id="{29BE3FBC-F381-1DEF-83EE-98D46E430396}"/>
              </a:ext>
            </a:extLst>
          </p:cNvPr>
          <p:cNvSpPr>
            <a:spLocks noGrp="1"/>
          </p:cNvSpPr>
          <p:nvPr>
            <p:ph type="sldNum" sz="quarter" idx="5"/>
          </p:nvPr>
        </p:nvSpPr>
        <p:spPr/>
        <p:txBody>
          <a:bodyPr/>
          <a:lstStyle/>
          <a:p>
            <a:fld id="{623103AC-7621-4A9D-9144-41AB86A684B9}" type="slidenum">
              <a:rPr lang="lt-LT" smtClean="0"/>
              <a:t>7</a:t>
            </a:fld>
            <a:endParaRPr lang="lt-LT"/>
          </a:p>
        </p:txBody>
      </p:sp>
    </p:spTree>
    <p:extLst>
      <p:ext uri="{BB962C8B-B14F-4D97-AF65-F5344CB8AC3E}">
        <p14:creationId xmlns:p14="http://schemas.microsoft.com/office/powerpoint/2010/main" val="3129402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200" dirty="0">
                <a:solidFill>
                  <a:schemeClr val="tx1"/>
                </a:solidFill>
                <a:effectLst/>
                <a:latin typeface="+mn-lt"/>
                <a:ea typeface="+mn-ea"/>
                <a:cs typeface="+mn-cs"/>
              </a:rPr>
              <a:t>Sophisticated design is the result of thoughtful simplicity, where form and function come together in a harmonious whole.</a:t>
            </a:r>
            <a:endParaRPr lang="lt-LT"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LT" dirty="0"/>
          </a:p>
        </p:txBody>
      </p:sp>
      <p:sp>
        <p:nvSpPr>
          <p:cNvPr id="4" name="Slide Number Placeholder 3"/>
          <p:cNvSpPr>
            <a:spLocks noGrp="1"/>
          </p:cNvSpPr>
          <p:nvPr>
            <p:ph type="sldNum" sz="quarter" idx="5"/>
          </p:nvPr>
        </p:nvSpPr>
        <p:spPr/>
        <p:txBody>
          <a:bodyPr/>
          <a:lstStyle/>
          <a:p>
            <a:fld id="{BC164972-F196-664D-93B2-F88EFBF6C700}" type="slidenum">
              <a:rPr lang="en-LT" smtClean="0"/>
              <a:t>8</a:t>
            </a:fld>
            <a:endParaRPr lang="en-LT"/>
          </a:p>
        </p:txBody>
      </p:sp>
    </p:spTree>
    <p:extLst>
      <p:ext uri="{BB962C8B-B14F-4D97-AF65-F5344CB8AC3E}">
        <p14:creationId xmlns:p14="http://schemas.microsoft.com/office/powerpoint/2010/main" val="3193702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78AEC-722E-E525-E5F1-FD713060C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05C88-1229-ABE2-31EA-B80B7A4A4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ADEBB-E56A-B5F7-4A15-7D57BFD2F7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Soft seating with rounded, gently voluminous forms creates a sense of warmth, subtly highlighting the office’s contemporary character and its openness to both visitors and employees, while a sophisticated design with clean lines maintains a professional and representative office image.</a:t>
            </a:r>
            <a:endParaRPr lang="lt-LT" dirty="0"/>
          </a:p>
        </p:txBody>
      </p:sp>
      <p:sp>
        <p:nvSpPr>
          <p:cNvPr id="4" name="Slide Number Placeholder 3">
            <a:extLst>
              <a:ext uri="{FF2B5EF4-FFF2-40B4-BE49-F238E27FC236}">
                <a16:creationId xmlns:a16="http://schemas.microsoft.com/office/drawing/2014/main" id="{BF0CEC25-D922-2DB3-2405-6A00D9F25BF1}"/>
              </a:ext>
            </a:extLst>
          </p:cNvPr>
          <p:cNvSpPr>
            <a:spLocks noGrp="1"/>
          </p:cNvSpPr>
          <p:nvPr>
            <p:ph type="sldNum" sz="quarter" idx="5"/>
          </p:nvPr>
        </p:nvSpPr>
        <p:spPr/>
        <p:txBody>
          <a:bodyPr/>
          <a:lstStyle/>
          <a:p>
            <a:fld id="{623103AC-7621-4A9D-9144-41AB86A684B9}" type="slidenum">
              <a:rPr lang="lt-LT" smtClean="0"/>
              <a:t>9</a:t>
            </a:fld>
            <a:endParaRPr lang="lt-LT"/>
          </a:p>
        </p:txBody>
      </p:sp>
    </p:spTree>
    <p:extLst>
      <p:ext uri="{BB962C8B-B14F-4D97-AF65-F5344CB8AC3E}">
        <p14:creationId xmlns:p14="http://schemas.microsoft.com/office/powerpoint/2010/main" val="349022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1607913176"/>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2316402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4102646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2919567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69378337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55464499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solidFill>
                <a:latin typeface="Visuelt Pro" panose="020B0503040202040104" pitchFamily="34" charset="0"/>
              </a:rPr>
              <a:t>narbutas.com</a:t>
            </a:r>
            <a:endParaRPr lang="lt-LT" sz="1600">
              <a:solidFill>
                <a:schemeClr val="tx2"/>
              </a:solidFill>
              <a:latin typeface="Visuelt Pro" panose="020B0503040202040104" pitchFamily="34" charset="0"/>
            </a:endParaRPr>
          </a:p>
        </p:txBody>
      </p:sp>
    </p:spTree>
    <p:extLst>
      <p:ext uri="{BB962C8B-B14F-4D97-AF65-F5344CB8AC3E}">
        <p14:creationId xmlns:p14="http://schemas.microsoft.com/office/powerpoint/2010/main" val="2393244514"/>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Titulin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0C022D-2154-4B93-9352-FE3F921EA940}" type="datetimeFigureOut">
              <a:rPr lang="lt-LT" smtClean="0"/>
              <a:t>2026-03-13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987A1F2-779A-4167-9C43-BFE36B558159}" type="slidenum">
              <a:rPr lang="lt-LT" smtClean="0"/>
              <a:t>‹#›</a:t>
            </a:fld>
            <a:endParaRPr lang="lt-LT"/>
          </a:p>
        </p:txBody>
      </p:sp>
      <p:sp>
        <p:nvSpPr>
          <p:cNvPr id="8" name="Text Placeholder 7"/>
          <p:cNvSpPr>
            <a:spLocks noGrp="1"/>
          </p:cNvSpPr>
          <p:nvPr>
            <p:ph type="body" sz="quarter" idx="13" hasCustomPrompt="1"/>
          </p:nvPr>
        </p:nvSpPr>
        <p:spPr>
          <a:xfrm>
            <a:off x="352424" y="1466850"/>
            <a:ext cx="5743576" cy="1038226"/>
          </a:xfrm>
        </p:spPr>
        <p:txBody>
          <a:bodyPr>
            <a:normAutofit/>
          </a:bodyPr>
          <a:lstStyle>
            <a:lvl1pPr marL="0" indent="0">
              <a:buNone/>
              <a:defRPr sz="8000" spc="-150"/>
            </a:lvl1pPr>
          </a:lstStyle>
          <a:p>
            <a:pPr lvl="0"/>
            <a:r>
              <a:rPr lang="en-US"/>
              <a:t>Introduction</a:t>
            </a:r>
            <a:endParaRPr lang="lt-LT"/>
          </a:p>
        </p:txBody>
      </p:sp>
      <p:sp>
        <p:nvSpPr>
          <p:cNvPr id="12" name="Text Placeholder 7"/>
          <p:cNvSpPr>
            <a:spLocks noGrp="1"/>
          </p:cNvSpPr>
          <p:nvPr>
            <p:ph type="body" sz="quarter" idx="14" hasCustomPrompt="1"/>
          </p:nvPr>
        </p:nvSpPr>
        <p:spPr>
          <a:xfrm>
            <a:off x="352424" y="3114675"/>
            <a:ext cx="5743576" cy="314325"/>
          </a:xfrm>
        </p:spPr>
        <p:txBody>
          <a:bodyPr>
            <a:normAutofit/>
          </a:bodyPr>
          <a:lstStyle>
            <a:lvl1pPr marL="0" indent="0">
              <a:lnSpc>
                <a:spcPct val="100000"/>
              </a:lnSpc>
              <a:buNone/>
              <a:defRPr sz="2000" spc="0"/>
            </a:lvl1pPr>
          </a:lstStyle>
          <a:p>
            <a:pPr lvl="0"/>
            <a:r>
              <a:rPr lang="en-US"/>
              <a:t>Office furniture manufacturer</a:t>
            </a:r>
            <a:endParaRPr lang="lt-LT"/>
          </a:p>
        </p:txBody>
      </p:sp>
      <p:pic>
        <p:nvPicPr>
          <p:cNvPr id="16" name="Graphic 15">
            <a:extLst>
              <a:ext uri="{FF2B5EF4-FFF2-40B4-BE49-F238E27FC236}">
                <a16:creationId xmlns:a16="http://schemas.microsoft.com/office/drawing/2014/main" id="{F6A66DC9-C4A3-4A6B-A181-5BD7CECB3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pic>
        <p:nvPicPr>
          <p:cNvPr id="17" name="Graphic 16">
            <a:extLst>
              <a:ext uri="{FF2B5EF4-FFF2-40B4-BE49-F238E27FC236}">
                <a16:creationId xmlns:a16="http://schemas.microsoft.com/office/drawing/2014/main" id="{395060F8-08FA-4A46-A76F-C0224CBC23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8" name="Text Placeholder 2">
            <a:extLst>
              <a:ext uri="{FF2B5EF4-FFF2-40B4-BE49-F238E27FC236}">
                <a16:creationId xmlns:a16="http://schemas.microsoft.com/office/drawing/2014/main" id="{23CB07C6-05BF-4D6A-BAEF-D1039D74FB31}"/>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spTree>
    <p:extLst>
      <p:ext uri="{BB962C8B-B14F-4D97-AF65-F5344CB8AC3E}">
        <p14:creationId xmlns:p14="http://schemas.microsoft.com/office/powerpoint/2010/main" val="879247863"/>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Misija_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4" y="790575"/>
            <a:ext cx="4311940"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11940" cy="1285875"/>
          </a:xfrm>
        </p:spPr>
        <p:txBody>
          <a:bodyPr>
            <a:normAutofit/>
          </a:bodyPr>
          <a:lstStyle>
            <a:lvl1pPr marL="0" indent="0">
              <a:lnSpc>
                <a:spcPct val="100000"/>
              </a:lnSpc>
              <a:buNone/>
              <a:defRPr sz="2000" spc="0"/>
            </a:lvl1pPr>
          </a:lstStyle>
          <a:p>
            <a:pPr lvl="0"/>
            <a:endParaRPr lang="lt-LT"/>
          </a:p>
        </p:txBody>
      </p:sp>
      <p:sp>
        <p:nvSpPr>
          <p:cNvPr id="3" name="Picture Placeholder 2"/>
          <p:cNvSpPr>
            <a:spLocks noGrp="1"/>
          </p:cNvSpPr>
          <p:nvPr>
            <p:ph type="pic" sz="quarter" idx="23" hasCustomPrompt="1"/>
          </p:nvPr>
        </p:nvSpPr>
        <p:spPr>
          <a:xfrm>
            <a:off x="5303838" y="0"/>
            <a:ext cx="6888162" cy="6858000"/>
          </a:xfrm>
        </p:spPr>
        <p:txBody>
          <a:bodyPr/>
          <a:lstStyle>
            <a:lvl1pPr marL="0" indent="0">
              <a:buNone/>
              <a:defRPr/>
            </a:lvl1pPr>
          </a:lstStyle>
          <a:p>
            <a:r>
              <a:rPr lang="en-US"/>
              <a:t> </a:t>
            </a:r>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46532113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Skirtuka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1392556"/>
            <a:ext cx="7134226" cy="1760219"/>
          </a:xfrm>
        </p:spPr>
        <p:txBody>
          <a:bodyPr>
            <a:normAutofit/>
          </a:bodyPr>
          <a:lstStyle>
            <a:lvl1pPr marL="0" indent="0">
              <a:buNone/>
              <a:defRPr sz="6000" spc="-150"/>
            </a:lvl1pPr>
          </a:lstStyle>
          <a:p>
            <a:pPr lvl="0"/>
            <a:r>
              <a:rPr lang="en-US"/>
              <a:t>Delivering what matters to our clients</a:t>
            </a:r>
            <a:endParaRPr lang="lt-LT"/>
          </a:p>
        </p:txBody>
      </p:sp>
      <p:sp>
        <p:nvSpPr>
          <p:cNvPr id="26" name="Text Placeholder 7"/>
          <p:cNvSpPr>
            <a:spLocks noGrp="1"/>
          </p:cNvSpPr>
          <p:nvPr>
            <p:ph type="body" sz="quarter" idx="14" hasCustomPrompt="1"/>
          </p:nvPr>
        </p:nvSpPr>
        <p:spPr>
          <a:xfrm>
            <a:off x="380999" y="373381"/>
            <a:ext cx="1133476" cy="826769"/>
          </a:xfrm>
        </p:spPr>
        <p:txBody>
          <a:bodyPr>
            <a:normAutofit/>
          </a:bodyPr>
          <a:lstStyle>
            <a:lvl1pPr marL="0" indent="0">
              <a:buNone/>
              <a:defRPr sz="6000" spc="-150">
                <a:solidFill>
                  <a:schemeClr val="tx2"/>
                </a:solidFill>
              </a:defRPr>
            </a:lvl1pPr>
          </a:lstStyle>
          <a:p>
            <a:pPr lvl="0"/>
            <a:r>
              <a:rPr lang="en-US"/>
              <a:t>01</a:t>
            </a:r>
            <a:endParaRPr lang="lt-LT"/>
          </a:p>
        </p:txBody>
      </p:sp>
      <p:sp>
        <p:nvSpPr>
          <p:cNvPr id="27" name="Text Placeholder 7"/>
          <p:cNvSpPr>
            <a:spLocks noGrp="1"/>
          </p:cNvSpPr>
          <p:nvPr>
            <p:ph type="body" sz="quarter" idx="15" hasCustomPrompt="1"/>
          </p:nvPr>
        </p:nvSpPr>
        <p:spPr>
          <a:xfrm>
            <a:off x="380999" y="3836019"/>
            <a:ext cx="5743576" cy="314325"/>
          </a:xfrm>
        </p:spPr>
        <p:txBody>
          <a:bodyPr>
            <a:normAutofit/>
          </a:bodyPr>
          <a:lstStyle>
            <a:lvl1pPr marL="0" indent="0">
              <a:lnSpc>
                <a:spcPct val="100000"/>
              </a:lnSpc>
              <a:buNone/>
              <a:defRPr sz="2000" spc="0" baseline="0"/>
            </a:lvl1pPr>
          </a:lstStyle>
          <a:p>
            <a:pPr lvl="0"/>
            <a:r>
              <a:rPr lang="en-US"/>
              <a:t>Our solutions</a:t>
            </a:r>
            <a:endParaRPr lang="lt-LT"/>
          </a:p>
        </p:txBody>
      </p:sp>
      <p:pic>
        <p:nvPicPr>
          <p:cNvPr id="10" name="Graphic 9">
            <a:extLst>
              <a:ext uri="{FF2B5EF4-FFF2-40B4-BE49-F238E27FC236}">
                <a16:creationId xmlns:a16="http://schemas.microsoft.com/office/drawing/2014/main" id="{3DF4B8BA-2F18-455D-A3F2-4019C44757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Tree>
    <p:extLst>
      <p:ext uri="{BB962C8B-B14F-4D97-AF65-F5344CB8AC3E}">
        <p14:creationId xmlns:p14="http://schemas.microsoft.com/office/powerpoint/2010/main" val="2467124162"/>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Komanda">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3" y="790575"/>
            <a:ext cx="7648680" cy="601345"/>
          </a:xfrm>
        </p:spPr>
        <p:txBody>
          <a:bodyPr>
            <a:normAutofit/>
          </a:bodyPr>
          <a:lstStyle>
            <a:lvl1pPr marL="0" indent="0">
              <a:buNone/>
              <a:defRPr sz="4800" spc="-150"/>
            </a:lvl1pPr>
          </a:lstStyle>
          <a:p>
            <a:pPr lvl="0"/>
            <a:r>
              <a:rPr lang="en-US"/>
              <a:t>From concept to full execution</a:t>
            </a:r>
            <a:endParaRPr lang="lt-LT"/>
          </a:p>
        </p:txBody>
      </p:sp>
      <p:sp>
        <p:nvSpPr>
          <p:cNvPr id="10" name="Text Placeholder 7"/>
          <p:cNvSpPr>
            <a:spLocks noGrp="1"/>
          </p:cNvSpPr>
          <p:nvPr>
            <p:ph type="body" sz="quarter" idx="23" hasCustomPrompt="1"/>
          </p:nvPr>
        </p:nvSpPr>
        <p:spPr>
          <a:xfrm>
            <a:off x="352423" y="372663"/>
            <a:ext cx="2654937" cy="226778"/>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a:t>Quality throughout the whole process</a:t>
            </a:r>
            <a:endParaRPr lang="lt-LT"/>
          </a:p>
        </p:txBody>
      </p:sp>
      <p:sp>
        <p:nvSpPr>
          <p:cNvPr id="11" name="Text Placeholder 7"/>
          <p:cNvSpPr>
            <a:spLocks noGrp="1"/>
          </p:cNvSpPr>
          <p:nvPr>
            <p:ph type="body" sz="quarter" idx="20" hasCustomPrompt="1"/>
          </p:nvPr>
        </p:nvSpPr>
        <p:spPr>
          <a:xfrm>
            <a:off x="354403" y="3687276"/>
            <a:ext cx="1498679" cy="301083"/>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Head of Marketing</a:t>
            </a:r>
            <a:endParaRPr lang="lt-LT"/>
          </a:p>
        </p:txBody>
      </p:sp>
      <p:sp>
        <p:nvSpPr>
          <p:cNvPr id="18" name="Picture Placeholder 17"/>
          <p:cNvSpPr>
            <a:spLocks noGrp="1"/>
          </p:cNvSpPr>
          <p:nvPr>
            <p:ph type="pic" sz="quarter" idx="24" hasCustomPrompt="1"/>
          </p:nvPr>
        </p:nvSpPr>
        <p:spPr>
          <a:xfrm>
            <a:off x="447675" y="2309373"/>
            <a:ext cx="1208405" cy="1208405"/>
          </a:xfrm>
        </p:spPr>
        <p:txBody>
          <a:bodyPr/>
          <a:lstStyle>
            <a:lvl1pPr marL="0" indent="0">
              <a:buNone/>
              <a:defRPr baseline="0"/>
            </a:lvl1pPr>
          </a:lstStyle>
          <a:p>
            <a:r>
              <a:rPr lang="en-US"/>
              <a:t> </a:t>
            </a:r>
            <a:endParaRPr lang="lt-LT"/>
          </a:p>
        </p:txBody>
      </p:sp>
      <p:sp>
        <p:nvSpPr>
          <p:cNvPr id="27" name="Text Placeholder 7"/>
          <p:cNvSpPr>
            <a:spLocks noGrp="1"/>
          </p:cNvSpPr>
          <p:nvPr>
            <p:ph type="body" sz="quarter" idx="36" hasCustomPrompt="1"/>
          </p:nvPr>
        </p:nvSpPr>
        <p:spPr>
          <a:xfrm>
            <a:off x="352422" y="1704112"/>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r>
              <a:rPr lang="en-US"/>
              <a:t>01 Concept &amp; Design</a:t>
            </a:r>
            <a:endParaRPr lang="lt-LT"/>
          </a:p>
        </p:txBody>
      </p:sp>
      <p:sp>
        <p:nvSpPr>
          <p:cNvPr id="28" name="Text Placeholder 7"/>
          <p:cNvSpPr>
            <a:spLocks noGrp="1"/>
          </p:cNvSpPr>
          <p:nvPr>
            <p:ph type="body" sz="quarter" idx="37" hasCustomPrompt="1"/>
          </p:nvPr>
        </p:nvSpPr>
        <p:spPr>
          <a:xfrm>
            <a:off x="3210290" y="1706093"/>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r>
              <a:rPr lang="en-US"/>
              <a:t>02 Manufacturing</a:t>
            </a:r>
            <a:endParaRPr lang="lt-LT"/>
          </a:p>
        </p:txBody>
      </p:sp>
      <p:sp>
        <p:nvSpPr>
          <p:cNvPr id="37" name="Text Placeholder 7"/>
          <p:cNvSpPr>
            <a:spLocks noGrp="1"/>
          </p:cNvSpPr>
          <p:nvPr>
            <p:ph type="body" sz="quarter" idx="38" hasCustomPrompt="1"/>
          </p:nvPr>
        </p:nvSpPr>
        <p:spPr>
          <a:xfrm>
            <a:off x="8947214" y="1704112"/>
            <a:ext cx="1741106"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r>
              <a:rPr lang="en-US"/>
              <a:t>03 Set-up &amp; consulting</a:t>
            </a:r>
            <a:endParaRPr lang="lt-LT"/>
          </a:p>
        </p:txBody>
      </p:sp>
      <p:sp>
        <p:nvSpPr>
          <p:cNvPr id="38" name="Text Placeholder 7"/>
          <p:cNvSpPr>
            <a:spLocks noGrp="1"/>
          </p:cNvSpPr>
          <p:nvPr>
            <p:ph type="body" sz="quarter" idx="39" hasCustomPrompt="1"/>
          </p:nvPr>
        </p:nvSpPr>
        <p:spPr>
          <a:xfrm>
            <a:off x="3210290" y="368727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Head of Non Standard Furniture Department</a:t>
            </a:r>
            <a:endParaRPr lang="lt-LT"/>
          </a:p>
        </p:txBody>
      </p:sp>
      <p:sp>
        <p:nvSpPr>
          <p:cNvPr id="39" name="Text Placeholder 7"/>
          <p:cNvSpPr>
            <a:spLocks noGrp="1"/>
          </p:cNvSpPr>
          <p:nvPr>
            <p:ph type="body" sz="quarter" idx="40" hasCustomPrompt="1"/>
          </p:nvPr>
        </p:nvSpPr>
        <p:spPr>
          <a:xfrm>
            <a:off x="6096713" y="3689697"/>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Manufacturing Manager</a:t>
            </a:r>
            <a:endParaRPr lang="lt-LT"/>
          </a:p>
        </p:txBody>
      </p:sp>
      <p:sp>
        <p:nvSpPr>
          <p:cNvPr id="40" name="Text Placeholder 7"/>
          <p:cNvSpPr>
            <a:spLocks noGrp="1"/>
          </p:cNvSpPr>
          <p:nvPr>
            <p:ph type="body" sz="quarter" idx="41" hasCustomPrompt="1"/>
          </p:nvPr>
        </p:nvSpPr>
        <p:spPr>
          <a:xfrm>
            <a:off x="8953135" y="369743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Head of Sales</a:t>
            </a:r>
            <a:endParaRPr lang="lt-LT"/>
          </a:p>
        </p:txBody>
      </p:sp>
      <p:sp>
        <p:nvSpPr>
          <p:cNvPr id="41" name="Picture Placeholder 17"/>
          <p:cNvSpPr>
            <a:spLocks noGrp="1"/>
          </p:cNvSpPr>
          <p:nvPr>
            <p:ph type="pic" sz="quarter" idx="42" hasCustomPrompt="1"/>
          </p:nvPr>
        </p:nvSpPr>
        <p:spPr>
          <a:xfrm>
            <a:off x="3302635" y="2308735"/>
            <a:ext cx="1208405" cy="1208405"/>
          </a:xfrm>
        </p:spPr>
        <p:txBody>
          <a:bodyPr/>
          <a:lstStyle>
            <a:lvl1pPr marL="0" indent="0">
              <a:buNone/>
              <a:defRPr baseline="0"/>
            </a:lvl1pPr>
          </a:lstStyle>
          <a:p>
            <a:r>
              <a:rPr lang="en-US"/>
              <a:t> </a:t>
            </a:r>
            <a:endParaRPr lang="lt-LT"/>
          </a:p>
        </p:txBody>
      </p:sp>
      <p:sp>
        <p:nvSpPr>
          <p:cNvPr id="42" name="Picture Placeholder 17"/>
          <p:cNvSpPr>
            <a:spLocks noGrp="1"/>
          </p:cNvSpPr>
          <p:nvPr>
            <p:ph type="pic" sz="quarter" idx="43" hasCustomPrompt="1"/>
          </p:nvPr>
        </p:nvSpPr>
        <p:spPr>
          <a:xfrm>
            <a:off x="6177915" y="2308736"/>
            <a:ext cx="1208405" cy="1208405"/>
          </a:xfrm>
        </p:spPr>
        <p:txBody>
          <a:bodyPr/>
          <a:lstStyle>
            <a:lvl1pPr marL="0" indent="0">
              <a:buNone/>
              <a:defRPr baseline="0"/>
            </a:lvl1pPr>
          </a:lstStyle>
          <a:p>
            <a:r>
              <a:rPr lang="en-US"/>
              <a:t> </a:t>
            </a:r>
            <a:endParaRPr lang="lt-LT"/>
          </a:p>
        </p:txBody>
      </p:sp>
      <p:sp>
        <p:nvSpPr>
          <p:cNvPr id="44" name="Picture Placeholder 17"/>
          <p:cNvSpPr>
            <a:spLocks noGrp="1"/>
          </p:cNvSpPr>
          <p:nvPr>
            <p:ph type="pic" sz="quarter" idx="44" hasCustomPrompt="1"/>
          </p:nvPr>
        </p:nvSpPr>
        <p:spPr>
          <a:xfrm>
            <a:off x="9039780" y="2308735"/>
            <a:ext cx="1208405" cy="1208405"/>
          </a:xfrm>
        </p:spPr>
        <p:txBody>
          <a:bodyPr/>
          <a:lstStyle>
            <a:lvl1pPr marL="0" indent="0">
              <a:buNone/>
              <a:defRPr baseline="0"/>
            </a:lvl1pPr>
          </a:lstStyle>
          <a:p>
            <a:r>
              <a:rPr lang="en-US"/>
              <a:t> </a:t>
            </a:r>
            <a:endParaRPr lang="lt-LT"/>
          </a:p>
        </p:txBody>
      </p:sp>
      <p:sp>
        <p:nvSpPr>
          <p:cNvPr id="45" name="Text Placeholder 7"/>
          <p:cNvSpPr>
            <a:spLocks noGrp="1"/>
          </p:cNvSpPr>
          <p:nvPr>
            <p:ph type="body" sz="quarter" idx="45" hasCustomPrompt="1"/>
          </p:nvPr>
        </p:nvSpPr>
        <p:spPr>
          <a:xfrm>
            <a:off x="352422" y="4157857"/>
            <a:ext cx="2167258" cy="393657"/>
          </a:xfrm>
        </p:spPr>
        <p:txBody>
          <a:bodyPr>
            <a:normAutofit/>
          </a:bodyPr>
          <a:lstStyle>
            <a:lvl1pPr marL="0" indent="0">
              <a:lnSpc>
                <a:spcPct val="100000"/>
              </a:lnSpc>
              <a:buNone/>
              <a:defRPr sz="2000" spc="0"/>
            </a:lvl1pPr>
          </a:lstStyle>
          <a:p>
            <a:pPr lvl="0"/>
            <a:r>
              <a:rPr lang="lt-LT"/>
              <a:t>Vilma </a:t>
            </a:r>
            <a:r>
              <a:rPr lang="lt-LT" err="1"/>
              <a:t>Sinkevičiūtė</a:t>
            </a:r>
            <a:endParaRPr lang="lt-LT"/>
          </a:p>
        </p:txBody>
      </p:sp>
      <p:sp>
        <p:nvSpPr>
          <p:cNvPr id="46" name="Text Placeholder 7"/>
          <p:cNvSpPr>
            <a:spLocks noGrp="1"/>
          </p:cNvSpPr>
          <p:nvPr>
            <p:ph type="body" sz="quarter" idx="46" hasCustomPrompt="1"/>
          </p:nvPr>
        </p:nvSpPr>
        <p:spPr>
          <a:xfrm>
            <a:off x="3210290" y="4157857"/>
            <a:ext cx="2167258" cy="393657"/>
          </a:xfrm>
        </p:spPr>
        <p:txBody>
          <a:bodyPr>
            <a:normAutofit/>
          </a:bodyPr>
          <a:lstStyle>
            <a:lvl1pPr marL="0" indent="0">
              <a:lnSpc>
                <a:spcPct val="100000"/>
              </a:lnSpc>
              <a:buNone/>
              <a:defRPr sz="2000" spc="0"/>
            </a:lvl1pPr>
          </a:lstStyle>
          <a:p>
            <a:pPr lvl="0"/>
            <a:r>
              <a:rPr lang="lt-LT"/>
              <a:t>Vidmantas </a:t>
            </a:r>
            <a:r>
              <a:rPr lang="lt-LT" err="1"/>
              <a:t>Bolys</a:t>
            </a:r>
            <a:endParaRPr lang="lt-LT"/>
          </a:p>
        </p:txBody>
      </p:sp>
      <p:sp>
        <p:nvSpPr>
          <p:cNvPr id="47" name="Text Placeholder 7"/>
          <p:cNvSpPr>
            <a:spLocks noGrp="1"/>
          </p:cNvSpPr>
          <p:nvPr>
            <p:ph type="body" sz="quarter" idx="47" hasCustomPrompt="1"/>
          </p:nvPr>
        </p:nvSpPr>
        <p:spPr>
          <a:xfrm>
            <a:off x="6096000" y="4168796"/>
            <a:ext cx="2418080" cy="393657"/>
          </a:xfrm>
        </p:spPr>
        <p:txBody>
          <a:bodyPr>
            <a:normAutofit/>
          </a:bodyPr>
          <a:lstStyle>
            <a:lvl1pPr marL="0" indent="0">
              <a:lnSpc>
                <a:spcPct val="100000"/>
              </a:lnSpc>
              <a:buNone/>
              <a:defRPr sz="2000" spc="0"/>
            </a:lvl1pPr>
          </a:lstStyle>
          <a:p>
            <a:pPr lvl="0"/>
            <a:r>
              <a:rPr lang="lt-LT"/>
              <a:t>Tomas </a:t>
            </a:r>
            <a:r>
              <a:rPr lang="lt-LT" err="1"/>
              <a:t>Buziliauskas</a:t>
            </a:r>
            <a:endParaRPr lang="lt-LT"/>
          </a:p>
        </p:txBody>
      </p:sp>
      <p:sp>
        <p:nvSpPr>
          <p:cNvPr id="48" name="Text Placeholder 7"/>
          <p:cNvSpPr>
            <a:spLocks noGrp="1"/>
          </p:cNvSpPr>
          <p:nvPr>
            <p:ph type="body" sz="quarter" idx="48" hasCustomPrompt="1"/>
          </p:nvPr>
        </p:nvSpPr>
        <p:spPr>
          <a:xfrm>
            <a:off x="8953868" y="4168796"/>
            <a:ext cx="2418080" cy="393657"/>
          </a:xfrm>
        </p:spPr>
        <p:txBody>
          <a:bodyPr>
            <a:normAutofit/>
          </a:bodyPr>
          <a:lstStyle>
            <a:lvl1pPr marL="0" indent="0">
              <a:lnSpc>
                <a:spcPct val="100000"/>
              </a:lnSpc>
              <a:buNone/>
              <a:defRPr sz="2000" spc="0"/>
            </a:lvl1pPr>
          </a:lstStyle>
          <a:p>
            <a:pPr lvl="0"/>
            <a:r>
              <a:rPr lang="lt-LT"/>
              <a:t>Gintaras Zdanys</a:t>
            </a:r>
          </a:p>
        </p:txBody>
      </p:sp>
      <p:sp>
        <p:nvSpPr>
          <p:cNvPr id="49" name="Slide Number Placeholder 5"/>
          <p:cNvSpPr>
            <a:spLocks noGrp="1"/>
          </p:cNvSpPr>
          <p:nvPr>
            <p:ph type="sldNum" sz="quarter" idx="12"/>
          </p:nvPr>
        </p:nvSpPr>
        <p:spPr>
          <a:xfrm>
            <a:off x="323849" y="6195664"/>
            <a:ext cx="72263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50" name="Text Placeholder 7"/>
          <p:cNvSpPr>
            <a:spLocks noGrp="1"/>
          </p:cNvSpPr>
          <p:nvPr>
            <p:ph type="body" sz="quarter" idx="25" hasCustomPrompt="1"/>
          </p:nvPr>
        </p:nvSpPr>
        <p:spPr>
          <a:xfrm>
            <a:off x="352422" y="4629724"/>
            <a:ext cx="2756538" cy="1303716"/>
          </a:xfrm>
        </p:spPr>
        <p:txBody>
          <a:bodyPr>
            <a:noAutofit/>
          </a:bodyPr>
          <a:lstStyle>
            <a:lvl1pPr marL="0" indent="0">
              <a:lnSpc>
                <a:spcPts val="1500"/>
              </a:lnSpc>
              <a:buFontTx/>
              <a:buNone/>
              <a:defRPr lang="lt-LT" sz="1100" b="0" i="0" u="none" strike="noStrike" baseline="0" smtClean="0">
                <a:solidFill>
                  <a:srgbClr val="9C9C9C"/>
                </a:solidFill>
              </a:defRPr>
            </a:lvl1pPr>
          </a:lstStyle>
          <a:p>
            <a:r>
              <a:rPr lang="en-US"/>
              <a:t>Our marketing department is responsible for full-scale product creation process from primal idea generation to development and product entrance to the market. Therefore, it is always in close cooperation with all the parts of the chain: designers, engineers, and manufacturing.</a:t>
            </a:r>
            <a:endParaRPr lang="lt-LT"/>
          </a:p>
        </p:txBody>
      </p:sp>
      <p:sp>
        <p:nvSpPr>
          <p:cNvPr id="51" name="Text Placeholder 7"/>
          <p:cNvSpPr>
            <a:spLocks noGrp="1"/>
          </p:cNvSpPr>
          <p:nvPr>
            <p:ph type="body" sz="quarter" idx="49" hasCustomPrompt="1"/>
          </p:nvPr>
        </p:nvSpPr>
        <p:spPr>
          <a:xfrm>
            <a:off x="321029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r>
              <a:rPr lang="en-US"/>
              <a:t>Flexibility to offer personalized solutions in order to fulfil individual needs of our clients is one of our company‘s competitive strengths. There is no single office type, no single standard for office culture, therefore when we receive our client requests that cannot be fulfilled by using our standard collection, we always consider the possibility of customization.</a:t>
            </a:r>
            <a:endParaRPr lang="lt-LT"/>
          </a:p>
        </p:txBody>
      </p:sp>
      <p:sp>
        <p:nvSpPr>
          <p:cNvPr id="52" name="Text Placeholder 7"/>
          <p:cNvSpPr>
            <a:spLocks noGrp="1"/>
          </p:cNvSpPr>
          <p:nvPr>
            <p:ph type="body" sz="quarter" idx="50" hasCustomPrompt="1"/>
          </p:nvPr>
        </p:nvSpPr>
        <p:spPr>
          <a:xfrm>
            <a:off x="609600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r>
              <a:rPr lang="en-US"/>
              <a:t>Our department is responsible for full-scale operational chain: planning, sourcing, manufacturing, storage and delivery to our clients‘ doorstep. Our key motivation is happy clients receiving quality production on time. Therefore, we constantly invest in technology and work environment.</a:t>
            </a:r>
            <a:endParaRPr lang="lt-LT"/>
          </a:p>
        </p:txBody>
      </p:sp>
      <p:sp>
        <p:nvSpPr>
          <p:cNvPr id="53" name="Text Placeholder 7"/>
          <p:cNvSpPr>
            <a:spLocks noGrp="1"/>
          </p:cNvSpPr>
          <p:nvPr>
            <p:ph type="body" sz="quarter" idx="51" hasCustomPrompt="1"/>
          </p:nvPr>
        </p:nvSpPr>
        <p:spPr>
          <a:xfrm>
            <a:off x="8954132"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r>
              <a:rPr lang="en-US"/>
              <a:t>Our sales department consists of market leads taking care of client development and client service - responsible for technical support which can be provided in 7 different languages.</a:t>
            </a:r>
            <a:endParaRPr lang="lt-LT"/>
          </a:p>
        </p:txBody>
      </p:sp>
      <p:cxnSp>
        <p:nvCxnSpPr>
          <p:cNvPr id="26" name="Straight Connector 25">
            <a:extLst>
              <a:ext uri="{FF2B5EF4-FFF2-40B4-BE49-F238E27FC236}">
                <a16:creationId xmlns:a16="http://schemas.microsoft.com/office/drawing/2014/main" id="{6703414A-41A2-4AAA-817E-37F469F80554}"/>
              </a:ext>
            </a:extLst>
          </p:cNvPr>
          <p:cNvCxnSpPr/>
          <p:nvPr userDrawn="1"/>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4726994"/>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0999" y="3476625"/>
            <a:ext cx="1885951"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3471406"/>
            <a:ext cx="188595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01001" y="3471406"/>
            <a:ext cx="188595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5057428"/>
            <a:ext cx="1990725"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86725" y="5054017"/>
            <a:ext cx="1800227" cy="1112069"/>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886952" y="5054017"/>
            <a:ext cx="1990725"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3118675"/>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00</a:t>
            </a:r>
            <a:endParaRPr lang="lt-LT"/>
          </a:p>
        </p:txBody>
      </p:sp>
      <p:sp>
        <p:nvSpPr>
          <p:cNvPr id="17" name="Text Placeholder 7"/>
          <p:cNvSpPr>
            <a:spLocks noGrp="1"/>
          </p:cNvSpPr>
          <p:nvPr>
            <p:ph type="body" sz="quarter" idx="21" hasCustomPrompt="1"/>
          </p:nvPr>
        </p:nvSpPr>
        <p:spPr>
          <a:xfrm>
            <a:off x="6095999" y="3134626"/>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01</a:t>
            </a:r>
            <a:endParaRPr lang="lt-LT"/>
          </a:p>
        </p:txBody>
      </p:sp>
      <p:sp>
        <p:nvSpPr>
          <p:cNvPr id="18" name="Text Placeholder 7"/>
          <p:cNvSpPr>
            <a:spLocks noGrp="1"/>
          </p:cNvSpPr>
          <p:nvPr>
            <p:ph type="body" sz="quarter" idx="22" hasCustomPrompt="1"/>
          </p:nvPr>
        </p:nvSpPr>
        <p:spPr>
          <a:xfrm>
            <a:off x="8015287" y="3129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02</a:t>
            </a:r>
            <a:endParaRPr lang="lt-LT"/>
          </a:p>
        </p:txBody>
      </p:sp>
      <p:sp>
        <p:nvSpPr>
          <p:cNvPr id="19" name="Text Placeholder 7"/>
          <p:cNvSpPr>
            <a:spLocks noGrp="1"/>
          </p:cNvSpPr>
          <p:nvPr>
            <p:ph type="body" sz="quarter" idx="23" hasCustomPrompt="1"/>
          </p:nvPr>
        </p:nvSpPr>
        <p:spPr>
          <a:xfrm>
            <a:off x="9910766" y="312936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03</a:t>
            </a:r>
            <a:endParaRPr lang="lt-LT"/>
          </a:p>
        </p:txBody>
      </p:sp>
      <p:sp>
        <p:nvSpPr>
          <p:cNvPr id="25" name="Text Placeholder 7"/>
          <p:cNvSpPr>
            <a:spLocks noGrp="1"/>
          </p:cNvSpPr>
          <p:nvPr>
            <p:ph type="body" sz="quarter" idx="24"/>
          </p:nvPr>
        </p:nvSpPr>
        <p:spPr>
          <a:xfrm>
            <a:off x="9906002" y="3471406"/>
            <a:ext cx="188595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1000" y="5054017"/>
            <a:ext cx="1905000"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244833037"/>
      </p:ext>
    </p:extLst>
  </p:cSld>
  <p:clrMapOvr>
    <a:masterClrMapping/>
  </p:clrMapOvr>
  <p:extLst>
    <p:ext uri="{DCECCB84-F9BA-43D5-87BE-67443E8EF086}">
      <p15:sldGuideLst xmlns:p15="http://schemas.microsoft.com/office/powerpoint/2012/main">
        <p15:guide id="3" orient="horz" pos="2115">
          <p15:clr>
            <a:srgbClr val="FBAE40"/>
          </p15:clr>
        </p15:guide>
        <p15:guide id="4"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16844246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Misija_foto+fokusa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hasCustomPrompt="1"/>
          </p:nvPr>
        </p:nvSpPr>
        <p:spPr>
          <a:xfrm>
            <a:off x="352424" y="790575"/>
            <a:ext cx="3171826" cy="723900"/>
          </a:xfrm>
        </p:spPr>
        <p:txBody>
          <a:bodyPr>
            <a:normAutofit/>
          </a:bodyPr>
          <a:lstStyle>
            <a:lvl1pPr marL="0" indent="0">
              <a:buNone/>
              <a:defRPr sz="4800" spc="-150"/>
            </a:lvl1pPr>
          </a:lstStyle>
          <a:p>
            <a:pPr lvl="0"/>
            <a:r>
              <a:rPr lang="en-US"/>
              <a:t>Our mission</a:t>
            </a:r>
            <a:endParaRPr lang="lt-LT"/>
          </a:p>
        </p:txBody>
      </p:sp>
      <p:sp>
        <p:nvSpPr>
          <p:cNvPr id="43" name="Text Placeholder 7"/>
          <p:cNvSpPr>
            <a:spLocks noGrp="1"/>
          </p:cNvSpPr>
          <p:nvPr>
            <p:ph type="body" sz="quarter" idx="15" hasCustomPrompt="1"/>
          </p:nvPr>
        </p:nvSpPr>
        <p:spPr>
          <a:xfrm>
            <a:off x="352424" y="2762250"/>
            <a:ext cx="3491707" cy="1285875"/>
          </a:xfrm>
        </p:spPr>
        <p:txBody>
          <a:bodyPr>
            <a:normAutofit/>
          </a:bodyPr>
          <a:lstStyle>
            <a:lvl1pPr marL="0" indent="0">
              <a:lnSpc>
                <a:spcPct val="100000"/>
              </a:lnSpc>
              <a:buNone/>
              <a:defRPr sz="2000" spc="0"/>
            </a:lvl1pPr>
          </a:lstStyle>
          <a:p>
            <a:pPr lvl="0"/>
            <a:r>
              <a:rPr lang="en-US"/>
              <a:t>Our mission is to make quality and modern workspaces available to more people.</a:t>
            </a:r>
            <a:endParaRPr lang="lt-LT"/>
          </a:p>
        </p:txBody>
      </p:sp>
      <p:sp>
        <p:nvSpPr>
          <p:cNvPr id="45" name="Text Placeholder 7"/>
          <p:cNvSpPr>
            <a:spLocks noGrp="1"/>
          </p:cNvSpPr>
          <p:nvPr>
            <p:ph type="body" sz="quarter" idx="20" hasCustomPrompt="1"/>
          </p:nvPr>
        </p:nvSpPr>
        <p:spPr>
          <a:xfrm>
            <a:off x="352424" y="4538673"/>
            <a:ext cx="981077" cy="280978"/>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Availability</a:t>
            </a:r>
            <a:endParaRPr lang="lt-LT"/>
          </a:p>
        </p:txBody>
      </p:sp>
      <p:sp>
        <p:nvSpPr>
          <p:cNvPr id="46" name="Text Placeholder 7"/>
          <p:cNvSpPr>
            <a:spLocks noGrp="1"/>
          </p:cNvSpPr>
          <p:nvPr>
            <p:ph type="body" sz="quarter" idx="21" hasCustomPrompt="1"/>
          </p:nvPr>
        </p:nvSpPr>
        <p:spPr>
          <a:xfrm>
            <a:off x="1666874" y="4541060"/>
            <a:ext cx="981077" cy="280978"/>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Quality</a:t>
            </a:r>
            <a:endParaRPr lang="lt-LT"/>
          </a:p>
        </p:txBody>
      </p:sp>
      <p:sp>
        <p:nvSpPr>
          <p:cNvPr id="47" name="Text Placeholder 7"/>
          <p:cNvSpPr>
            <a:spLocks noGrp="1"/>
          </p:cNvSpPr>
          <p:nvPr>
            <p:ph type="body" sz="quarter" idx="22" hasCustomPrompt="1"/>
          </p:nvPr>
        </p:nvSpPr>
        <p:spPr>
          <a:xfrm>
            <a:off x="1430656" y="4579160"/>
            <a:ext cx="45719" cy="252041"/>
          </a:xfrm>
        </p:spPr>
        <p:txBody>
          <a:bodyPr>
            <a:noAutofit/>
          </a:bodyPr>
          <a:lstStyle>
            <a:lvl1pPr marL="0" indent="0" algn="ctr">
              <a:lnSpc>
                <a:spcPts val="1500"/>
              </a:lnSpc>
              <a:buFontTx/>
              <a:buNone/>
              <a:defRPr lang="lt-LT" sz="2000" b="0" i="0" u="none" strike="noStrike" baseline="0" smtClean="0">
                <a:solidFill>
                  <a:schemeClr val="tx1"/>
                </a:solidFill>
                <a:latin typeface="Visuelt Pro Light" panose="020B0303040202040104" pitchFamily="34" charset="0"/>
              </a:defRPr>
            </a:lvl1pPr>
          </a:lstStyle>
          <a:p>
            <a:r>
              <a:rPr lang="en-US"/>
              <a:t>+</a:t>
            </a:r>
            <a:endParaRPr lang="lt-LT"/>
          </a:p>
        </p:txBody>
      </p:sp>
      <p:sp>
        <p:nvSpPr>
          <p:cNvPr id="48" name="Text Placeholder 7"/>
          <p:cNvSpPr>
            <a:spLocks noGrp="1"/>
          </p:cNvSpPr>
          <p:nvPr>
            <p:ph type="body" sz="quarter" idx="23" hasCustomPrompt="1"/>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a:t>What is our role?</a:t>
            </a:r>
            <a:endParaRPr lang="lt-LT"/>
          </a:p>
        </p:txBody>
      </p:sp>
    </p:spTree>
    <p:extLst>
      <p:ext uri="{BB962C8B-B14F-4D97-AF65-F5344CB8AC3E}">
        <p14:creationId xmlns:p14="http://schemas.microsoft.com/office/powerpoint/2010/main" val="3431489916"/>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DB8492-14C1-4AE4-1C4D-69A4446F3C65}"/>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spTree>
    <p:extLst>
      <p:ext uri="{BB962C8B-B14F-4D97-AF65-F5344CB8AC3E}">
        <p14:creationId xmlns:p14="http://schemas.microsoft.com/office/powerpoint/2010/main" val="20842292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Susisiekime">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4" y="1466850"/>
            <a:ext cx="8258176" cy="1038226"/>
          </a:xfrm>
        </p:spPr>
        <p:txBody>
          <a:bodyPr>
            <a:normAutofit/>
          </a:bodyPr>
          <a:lstStyle>
            <a:lvl1pPr marL="0" indent="0">
              <a:buNone/>
              <a:defRPr sz="8000" spc="-150"/>
            </a:lvl1pPr>
          </a:lstStyle>
          <a:p>
            <a:pPr lvl="0"/>
            <a:r>
              <a:rPr lang="en-US"/>
              <a:t>Let’s get in touch!</a:t>
            </a:r>
            <a:endParaRPr lang="lt-LT"/>
          </a:p>
        </p:txBody>
      </p:sp>
      <p:sp>
        <p:nvSpPr>
          <p:cNvPr id="12" name="Text Placeholder 7"/>
          <p:cNvSpPr>
            <a:spLocks noGrp="1"/>
          </p:cNvSpPr>
          <p:nvPr>
            <p:ph type="body" sz="quarter" idx="14" hasCustomPrompt="1"/>
          </p:nvPr>
        </p:nvSpPr>
        <p:spPr>
          <a:xfrm>
            <a:off x="352424" y="3114675"/>
            <a:ext cx="5743576" cy="725805"/>
          </a:xfrm>
        </p:spPr>
        <p:txBody>
          <a:bodyPr>
            <a:normAutofit/>
          </a:bodyPr>
          <a:lstStyle>
            <a:lvl1pPr marL="0" indent="0">
              <a:lnSpc>
                <a:spcPct val="100000"/>
              </a:lnSpc>
              <a:buNone/>
              <a:defRPr sz="2000" spc="0"/>
            </a:lvl1pPr>
          </a:lstStyle>
          <a:p>
            <a:pPr lvl="0"/>
            <a:r>
              <a:rPr lang="en-US"/>
              <a:t>+370 00 000 000</a:t>
            </a:r>
          </a:p>
          <a:p>
            <a:pPr lvl="0"/>
            <a:r>
              <a:rPr lang="en-US"/>
              <a:t>narbutas@narbutas.lt</a:t>
            </a:r>
            <a:endParaRPr lang="lt-LT"/>
          </a:p>
        </p:txBody>
      </p:sp>
      <p:sp>
        <p:nvSpPr>
          <p:cNvPr id="10" name="Date Placeholder 9">
            <a:extLst>
              <a:ext uri="{FF2B5EF4-FFF2-40B4-BE49-F238E27FC236}">
                <a16:creationId xmlns:a16="http://schemas.microsoft.com/office/drawing/2014/main" id="{FED6C129-2FAF-4C17-BFD7-9A6422B1DA76}"/>
              </a:ext>
            </a:extLst>
          </p:cNvPr>
          <p:cNvSpPr>
            <a:spLocks noGrp="1"/>
          </p:cNvSpPr>
          <p:nvPr>
            <p:ph type="dt" sz="half" idx="16"/>
          </p:nvPr>
        </p:nvSpPr>
        <p:spPr/>
        <p:txBody>
          <a:bodyPr/>
          <a:lstStyle/>
          <a:p>
            <a:fld id="{E70C022D-2154-4B93-9352-FE3F921EA940}" type="datetimeFigureOut">
              <a:rPr lang="lt-LT" smtClean="0"/>
              <a:t>2026-03-13</a:t>
            </a:fld>
            <a:endParaRPr lang="lt-LT"/>
          </a:p>
        </p:txBody>
      </p:sp>
      <p:sp>
        <p:nvSpPr>
          <p:cNvPr id="11" name="Footer Placeholder 10">
            <a:extLst>
              <a:ext uri="{FF2B5EF4-FFF2-40B4-BE49-F238E27FC236}">
                <a16:creationId xmlns:a16="http://schemas.microsoft.com/office/drawing/2014/main" id="{605F933E-1B5A-4709-B773-210109AA9840}"/>
              </a:ext>
            </a:extLst>
          </p:cNvPr>
          <p:cNvSpPr>
            <a:spLocks noGrp="1"/>
          </p:cNvSpPr>
          <p:nvPr>
            <p:ph type="ftr" sz="quarter" idx="17"/>
          </p:nvPr>
        </p:nvSpPr>
        <p:spPr/>
        <p:txBody>
          <a:bodyPr/>
          <a:lstStyle/>
          <a:p>
            <a:endParaRPr lang="lt-LT"/>
          </a:p>
        </p:txBody>
      </p:sp>
      <p:sp>
        <p:nvSpPr>
          <p:cNvPr id="13" name="Slide Number Placeholder 12">
            <a:extLst>
              <a:ext uri="{FF2B5EF4-FFF2-40B4-BE49-F238E27FC236}">
                <a16:creationId xmlns:a16="http://schemas.microsoft.com/office/drawing/2014/main" id="{CE1BA1A9-90E3-47D3-9C73-6D5D643DC502}"/>
              </a:ext>
            </a:extLst>
          </p:cNvPr>
          <p:cNvSpPr>
            <a:spLocks noGrp="1"/>
          </p:cNvSpPr>
          <p:nvPr>
            <p:ph type="sldNum" sz="quarter" idx="18"/>
          </p:nvPr>
        </p:nvSpPr>
        <p:spPr/>
        <p:txBody>
          <a:bodyPr/>
          <a:lstStyle/>
          <a:p>
            <a:fld id="{6987A1F2-779A-4167-9C43-BFE36B558159}" type="slidenum">
              <a:rPr lang="lt-LT" smtClean="0"/>
              <a:t>‹#›</a:t>
            </a:fld>
            <a:endParaRPr lang="lt-LT"/>
          </a:p>
        </p:txBody>
      </p:sp>
      <p:pic>
        <p:nvPicPr>
          <p:cNvPr id="18" name="Graphic 17">
            <a:extLst>
              <a:ext uri="{FF2B5EF4-FFF2-40B4-BE49-F238E27FC236}">
                <a16:creationId xmlns:a16="http://schemas.microsoft.com/office/drawing/2014/main" id="{C2198409-560B-4F37-A150-79207F6822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19" name="Text Placeholder 2">
            <a:extLst>
              <a:ext uri="{FF2B5EF4-FFF2-40B4-BE49-F238E27FC236}">
                <a16:creationId xmlns:a16="http://schemas.microsoft.com/office/drawing/2014/main" id="{ADA86B61-14DD-4264-B718-76BDCE874064}"/>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20" name="Graphic 19">
            <a:extLst>
              <a:ext uri="{FF2B5EF4-FFF2-40B4-BE49-F238E27FC236}">
                <a16:creationId xmlns:a16="http://schemas.microsoft.com/office/drawing/2014/main" id="{92AAD5F6-D8B9-4550-BB44-F148767CCA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4018989121"/>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349826893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1433972284"/>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4086789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66403367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9008351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63326157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p>
        </p:txBody>
      </p:sp>
    </p:spTree>
    <p:extLst>
      <p:ext uri="{BB962C8B-B14F-4D97-AF65-F5344CB8AC3E}">
        <p14:creationId xmlns:p14="http://schemas.microsoft.com/office/powerpoint/2010/main" val="29709617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949842685"/>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p>
        </p:txBody>
      </p:sp>
    </p:spTree>
    <p:extLst>
      <p:ext uri="{BB962C8B-B14F-4D97-AF65-F5344CB8AC3E}">
        <p14:creationId xmlns:p14="http://schemas.microsoft.com/office/powerpoint/2010/main" val="195919303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786552470"/>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2137498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ekstas+vaizda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0" y="0"/>
            <a:ext cx="12192000"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491784" y="1066164"/>
            <a:ext cx="4757549" cy="4132369"/>
          </a:xfrm>
        </p:spPr>
        <p:txBody>
          <a:bodyPr>
            <a:normAutofit/>
          </a:bodyPr>
          <a:lstStyle>
            <a:lvl1pPr marL="0" indent="0">
              <a:buNone/>
              <a:defRPr sz="4800" spc="-15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82936412"/>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ekstas+vaizda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0" y="0"/>
            <a:ext cx="12192000"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491784" y="1066165"/>
            <a:ext cx="1127159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hasCustomPrompt="1"/>
          </p:nvPr>
        </p:nvSpPr>
        <p:spPr>
          <a:xfrm>
            <a:off x="491783" y="2295526"/>
            <a:ext cx="4418884" cy="3997698"/>
          </a:xfrm>
        </p:spPr>
        <p:txBody>
          <a:bodyPr>
            <a:normAutofit/>
          </a:bodyPr>
          <a:lstStyle>
            <a:lvl1pPr marL="0" indent="0">
              <a:lnSpc>
                <a:spcPct val="100000"/>
              </a:lnSpc>
              <a:buFont typeface="Visuelt Pro Light" panose="020B03030402020B0104" charset="0"/>
              <a:buChar char="–"/>
              <a:defRPr sz="3200" spc="0"/>
            </a:lvl1pPr>
          </a:lstStyle>
          <a:p>
            <a:pPr lvl="0"/>
            <a:r>
              <a:rPr lang="lt-LT" dirty="0"/>
              <a:t> </a:t>
            </a:r>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30475696"/>
      </p:ext>
    </p:extLst>
  </p:cSld>
  <p:clrMapOvr>
    <a:masterClrMapping/>
  </p:clrMapOvr>
  <p:extLst>
    <p:ext uri="{DCECCB84-F9BA-43D5-87BE-67443E8EF086}">
      <p15:sldGuideLst xmlns:p15="http://schemas.microsoft.com/office/powerpoint/2012/main">
        <p15:guide id="2" pos="334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9255884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ekstas+mažas vaizdas">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0" y="0"/>
            <a:ext cx="12192000"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83201981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95867574"/>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940008064"/>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80468810"/>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13618320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77100171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09317758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72512270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3655235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879784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521090637"/>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7359496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67298437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3337735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7426616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2106168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30866608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97711362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aigiamoji skaidrė">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solidFill>
                <a:latin typeface="Visuelt Pro" panose="020B0503040202040104" pitchFamily="34" charset="0"/>
              </a:rPr>
              <a:t>narbutas.com</a:t>
            </a:r>
            <a:endParaRPr lang="lt-LT" sz="1600">
              <a:solidFill>
                <a:schemeClr val="tx2"/>
              </a:solidFill>
              <a:latin typeface="Visuelt Pro" panose="020B0503040202040104" pitchFamily="34" charset="0"/>
            </a:endParaRPr>
          </a:p>
        </p:txBody>
      </p:sp>
    </p:spTree>
    <p:extLst>
      <p:ext uri="{BB962C8B-B14F-4D97-AF65-F5344CB8AC3E}">
        <p14:creationId xmlns:p14="http://schemas.microsoft.com/office/powerpoint/2010/main" val="42822573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0999" y="3476625"/>
            <a:ext cx="1885951"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3471406"/>
            <a:ext cx="188595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01001" y="3471406"/>
            <a:ext cx="188595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5057428"/>
            <a:ext cx="1990725"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86725" y="5054017"/>
            <a:ext cx="1800227" cy="1112069"/>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886952" y="5054017"/>
            <a:ext cx="1990725"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3118675"/>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00</a:t>
            </a:r>
            <a:endParaRPr lang="lt-LT"/>
          </a:p>
        </p:txBody>
      </p:sp>
      <p:sp>
        <p:nvSpPr>
          <p:cNvPr id="17" name="Text Placeholder 7"/>
          <p:cNvSpPr>
            <a:spLocks noGrp="1"/>
          </p:cNvSpPr>
          <p:nvPr>
            <p:ph type="body" sz="quarter" idx="21" hasCustomPrompt="1"/>
          </p:nvPr>
        </p:nvSpPr>
        <p:spPr>
          <a:xfrm>
            <a:off x="6095999" y="3134626"/>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01</a:t>
            </a:r>
            <a:endParaRPr lang="lt-LT"/>
          </a:p>
        </p:txBody>
      </p:sp>
      <p:sp>
        <p:nvSpPr>
          <p:cNvPr id="18" name="Text Placeholder 7"/>
          <p:cNvSpPr>
            <a:spLocks noGrp="1"/>
          </p:cNvSpPr>
          <p:nvPr>
            <p:ph type="body" sz="quarter" idx="22" hasCustomPrompt="1"/>
          </p:nvPr>
        </p:nvSpPr>
        <p:spPr>
          <a:xfrm>
            <a:off x="8015287" y="3129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02</a:t>
            </a:r>
            <a:endParaRPr lang="lt-LT"/>
          </a:p>
        </p:txBody>
      </p:sp>
      <p:sp>
        <p:nvSpPr>
          <p:cNvPr id="19" name="Text Placeholder 7"/>
          <p:cNvSpPr>
            <a:spLocks noGrp="1"/>
          </p:cNvSpPr>
          <p:nvPr>
            <p:ph type="body" sz="quarter" idx="23" hasCustomPrompt="1"/>
          </p:nvPr>
        </p:nvSpPr>
        <p:spPr>
          <a:xfrm>
            <a:off x="9910766" y="312936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03</a:t>
            </a:r>
            <a:endParaRPr lang="lt-LT"/>
          </a:p>
        </p:txBody>
      </p:sp>
      <p:sp>
        <p:nvSpPr>
          <p:cNvPr id="25" name="Text Placeholder 7"/>
          <p:cNvSpPr>
            <a:spLocks noGrp="1"/>
          </p:cNvSpPr>
          <p:nvPr>
            <p:ph type="body" sz="quarter" idx="24"/>
          </p:nvPr>
        </p:nvSpPr>
        <p:spPr>
          <a:xfrm>
            <a:off x="9906002" y="3471406"/>
            <a:ext cx="188595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1000" y="5054017"/>
            <a:ext cx="1905000"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2511559323"/>
      </p:ext>
    </p:extLst>
  </p:cSld>
  <p:clrMapOvr>
    <a:masterClrMapping/>
  </p:clrMapOvr>
  <p:extLst>
    <p:ext uri="{DCECCB84-F9BA-43D5-87BE-67443E8EF086}">
      <p15:sldGuideLst xmlns:p15="http://schemas.microsoft.com/office/powerpoint/2012/main">
        <p15:guide id="3" orient="horz" pos="2115">
          <p15:clr>
            <a:srgbClr val="FBAE40"/>
          </p15:clr>
        </p15:guide>
        <p15:guide id="4"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DB8492-14C1-4AE4-1C4D-69A4446F3C65}"/>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spTree>
    <p:extLst>
      <p:ext uri="{BB962C8B-B14F-4D97-AF65-F5344CB8AC3E}">
        <p14:creationId xmlns:p14="http://schemas.microsoft.com/office/powerpoint/2010/main" val="26589916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Susisiekime">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4" y="1466850"/>
            <a:ext cx="8258176" cy="1038226"/>
          </a:xfrm>
        </p:spPr>
        <p:txBody>
          <a:bodyPr>
            <a:normAutofit/>
          </a:bodyPr>
          <a:lstStyle>
            <a:lvl1pPr marL="0" indent="0">
              <a:buNone/>
              <a:defRPr sz="8000" spc="-150"/>
            </a:lvl1pPr>
          </a:lstStyle>
          <a:p>
            <a:pPr lvl="0"/>
            <a:r>
              <a:rPr lang="en-US"/>
              <a:t>Let’s get in touch!</a:t>
            </a:r>
            <a:endParaRPr lang="lt-LT"/>
          </a:p>
        </p:txBody>
      </p:sp>
      <p:sp>
        <p:nvSpPr>
          <p:cNvPr id="12" name="Text Placeholder 7"/>
          <p:cNvSpPr>
            <a:spLocks noGrp="1"/>
          </p:cNvSpPr>
          <p:nvPr>
            <p:ph type="body" sz="quarter" idx="14" hasCustomPrompt="1"/>
          </p:nvPr>
        </p:nvSpPr>
        <p:spPr>
          <a:xfrm>
            <a:off x="352424" y="3114675"/>
            <a:ext cx="5743576" cy="725805"/>
          </a:xfrm>
        </p:spPr>
        <p:txBody>
          <a:bodyPr>
            <a:normAutofit/>
          </a:bodyPr>
          <a:lstStyle>
            <a:lvl1pPr marL="0" indent="0">
              <a:lnSpc>
                <a:spcPct val="100000"/>
              </a:lnSpc>
              <a:buNone/>
              <a:defRPr sz="2000" spc="0"/>
            </a:lvl1pPr>
          </a:lstStyle>
          <a:p>
            <a:pPr lvl="0"/>
            <a:r>
              <a:rPr lang="en-US"/>
              <a:t>+370 00 000 000</a:t>
            </a:r>
          </a:p>
          <a:p>
            <a:pPr lvl="0"/>
            <a:r>
              <a:rPr lang="en-US"/>
              <a:t>narbutas@narbutas.lt</a:t>
            </a:r>
            <a:endParaRPr lang="lt-LT"/>
          </a:p>
        </p:txBody>
      </p:sp>
      <p:sp>
        <p:nvSpPr>
          <p:cNvPr id="10" name="Date Placeholder 9">
            <a:extLst>
              <a:ext uri="{FF2B5EF4-FFF2-40B4-BE49-F238E27FC236}">
                <a16:creationId xmlns:a16="http://schemas.microsoft.com/office/drawing/2014/main" id="{FED6C129-2FAF-4C17-BFD7-9A6422B1DA76}"/>
              </a:ext>
            </a:extLst>
          </p:cNvPr>
          <p:cNvSpPr>
            <a:spLocks noGrp="1"/>
          </p:cNvSpPr>
          <p:nvPr>
            <p:ph type="dt" sz="half" idx="16"/>
          </p:nvPr>
        </p:nvSpPr>
        <p:spPr/>
        <p:txBody>
          <a:bodyPr/>
          <a:lstStyle/>
          <a:p>
            <a:fld id="{E70C022D-2154-4B93-9352-FE3F921EA940}" type="datetimeFigureOut">
              <a:rPr lang="lt-LT" smtClean="0"/>
              <a:t>2026-03-13</a:t>
            </a:fld>
            <a:endParaRPr lang="lt-LT"/>
          </a:p>
        </p:txBody>
      </p:sp>
      <p:sp>
        <p:nvSpPr>
          <p:cNvPr id="11" name="Footer Placeholder 10">
            <a:extLst>
              <a:ext uri="{FF2B5EF4-FFF2-40B4-BE49-F238E27FC236}">
                <a16:creationId xmlns:a16="http://schemas.microsoft.com/office/drawing/2014/main" id="{605F933E-1B5A-4709-B773-210109AA9840}"/>
              </a:ext>
            </a:extLst>
          </p:cNvPr>
          <p:cNvSpPr>
            <a:spLocks noGrp="1"/>
          </p:cNvSpPr>
          <p:nvPr>
            <p:ph type="ftr" sz="quarter" idx="17"/>
          </p:nvPr>
        </p:nvSpPr>
        <p:spPr/>
        <p:txBody>
          <a:bodyPr/>
          <a:lstStyle/>
          <a:p>
            <a:endParaRPr lang="lt-LT"/>
          </a:p>
        </p:txBody>
      </p:sp>
      <p:sp>
        <p:nvSpPr>
          <p:cNvPr id="13" name="Slide Number Placeholder 12">
            <a:extLst>
              <a:ext uri="{FF2B5EF4-FFF2-40B4-BE49-F238E27FC236}">
                <a16:creationId xmlns:a16="http://schemas.microsoft.com/office/drawing/2014/main" id="{CE1BA1A9-90E3-47D3-9C73-6D5D643DC502}"/>
              </a:ext>
            </a:extLst>
          </p:cNvPr>
          <p:cNvSpPr>
            <a:spLocks noGrp="1"/>
          </p:cNvSpPr>
          <p:nvPr>
            <p:ph type="sldNum" sz="quarter" idx="18"/>
          </p:nvPr>
        </p:nvSpPr>
        <p:spPr/>
        <p:txBody>
          <a:bodyPr/>
          <a:lstStyle/>
          <a:p>
            <a:fld id="{6987A1F2-779A-4167-9C43-BFE36B558159}" type="slidenum">
              <a:rPr lang="lt-LT" smtClean="0"/>
              <a:t>‹#›</a:t>
            </a:fld>
            <a:endParaRPr lang="lt-LT"/>
          </a:p>
        </p:txBody>
      </p:sp>
      <p:pic>
        <p:nvPicPr>
          <p:cNvPr id="18" name="Graphic 17">
            <a:extLst>
              <a:ext uri="{FF2B5EF4-FFF2-40B4-BE49-F238E27FC236}">
                <a16:creationId xmlns:a16="http://schemas.microsoft.com/office/drawing/2014/main" id="{C2198409-560B-4F37-A150-79207F6822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19" name="Text Placeholder 2">
            <a:extLst>
              <a:ext uri="{FF2B5EF4-FFF2-40B4-BE49-F238E27FC236}">
                <a16:creationId xmlns:a16="http://schemas.microsoft.com/office/drawing/2014/main" id="{ADA86B61-14DD-4264-B718-76BDCE874064}"/>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20" name="Graphic 19">
            <a:extLst>
              <a:ext uri="{FF2B5EF4-FFF2-40B4-BE49-F238E27FC236}">
                <a16:creationId xmlns:a16="http://schemas.microsoft.com/office/drawing/2014/main" id="{92AAD5F6-D8B9-4550-BB44-F148767CCA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1070567004"/>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Skirtukas">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AE0EB-DB22-0EA6-030D-CB89AB8A23E4}"/>
              </a:ext>
            </a:extLst>
          </p:cNvPr>
          <p:cNvSpPr/>
          <p:nvPr userDrawn="1"/>
        </p:nvSpPr>
        <p:spPr>
          <a:xfrm>
            <a:off x="0" y="0"/>
            <a:ext cx="12192000" cy="6858000"/>
          </a:xfrm>
          <a:prstGeom prst="rect">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5FB5CA42-59A6-D870-43F3-DA7AC44EEDF7}"/>
              </a:ext>
            </a:extLst>
          </p:cNvPr>
          <p:cNvSpPr>
            <a:spLocks noGrp="1"/>
          </p:cNvSpPr>
          <p:nvPr>
            <p:ph type="ctrTitle"/>
          </p:nvPr>
        </p:nvSpPr>
        <p:spPr>
          <a:xfrm>
            <a:off x="2425701" y="546101"/>
            <a:ext cx="6402388" cy="2611438"/>
          </a:xfrm>
          <a:prstGeom prst="rect">
            <a:avLst/>
          </a:prstGeom>
        </p:spPr>
        <p:txBody>
          <a:bodyPr lIns="0" tIns="0" rIns="0" bIns="0" anchor="t">
            <a:normAutofit/>
          </a:bodyPr>
          <a:lstStyle>
            <a:lvl1pPr algn="l">
              <a:defRPr sz="6000">
                <a:solidFill>
                  <a:schemeClr val="bg1"/>
                </a:solidFill>
              </a:defRPr>
            </a:lvl1pPr>
          </a:lstStyle>
          <a:p>
            <a:r>
              <a:rPr lang="en-GB" dirty="0"/>
              <a:t>Click to edit Master title style</a:t>
            </a:r>
            <a:endParaRPr lang="en-LT" dirty="0"/>
          </a:p>
        </p:txBody>
      </p:sp>
      <p:sp>
        <p:nvSpPr>
          <p:cNvPr id="3" name="Subtitle 2">
            <a:extLst>
              <a:ext uri="{FF2B5EF4-FFF2-40B4-BE49-F238E27FC236}">
                <a16:creationId xmlns:a16="http://schemas.microsoft.com/office/drawing/2014/main" id="{DC4C61B1-C63D-73B4-8A7F-53C2A1DF0EE2}"/>
              </a:ext>
            </a:extLst>
          </p:cNvPr>
          <p:cNvSpPr>
            <a:spLocks noGrp="1"/>
          </p:cNvSpPr>
          <p:nvPr>
            <p:ph type="subTitle" idx="1"/>
          </p:nvPr>
        </p:nvSpPr>
        <p:spPr>
          <a:xfrm>
            <a:off x="2425700" y="3698875"/>
            <a:ext cx="7343775" cy="812800"/>
          </a:xfrm>
        </p:spPr>
        <p:txBody>
          <a:bodyPr lIns="0" tIns="0" rIns="0" b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LT" dirty="0"/>
          </a:p>
        </p:txBody>
      </p:sp>
      <p:sp>
        <p:nvSpPr>
          <p:cNvPr id="10" name="Text Placeholder 9">
            <a:extLst>
              <a:ext uri="{FF2B5EF4-FFF2-40B4-BE49-F238E27FC236}">
                <a16:creationId xmlns:a16="http://schemas.microsoft.com/office/drawing/2014/main" id="{B2E1196A-CB82-2DD9-462A-36B0851C0A6C}"/>
              </a:ext>
            </a:extLst>
          </p:cNvPr>
          <p:cNvSpPr>
            <a:spLocks noGrp="1"/>
          </p:cNvSpPr>
          <p:nvPr>
            <p:ph type="body" sz="quarter" idx="10"/>
          </p:nvPr>
        </p:nvSpPr>
        <p:spPr>
          <a:xfrm>
            <a:off x="2425700" y="5053013"/>
            <a:ext cx="2638425" cy="1263650"/>
          </a:xfrm>
        </p:spPr>
        <p:txBody>
          <a:bodyPr>
            <a:normAutofit/>
          </a:bodyPr>
          <a:lstStyle>
            <a:lvl1pPr marL="0" indent="0">
              <a:buNone/>
              <a:defRPr sz="1200">
                <a:solidFill>
                  <a:schemeClr val="bg1"/>
                </a:solidFill>
              </a:defRPr>
            </a:lvl1pPr>
          </a:lstStyle>
          <a:p>
            <a:pPr lvl="0"/>
            <a:r>
              <a:rPr lang="en-GB" dirty="0"/>
              <a:t>Click to edit Master text styles</a:t>
            </a:r>
          </a:p>
        </p:txBody>
      </p:sp>
      <p:sp>
        <p:nvSpPr>
          <p:cNvPr id="5" name="Text Placeholder 4">
            <a:extLst>
              <a:ext uri="{FF2B5EF4-FFF2-40B4-BE49-F238E27FC236}">
                <a16:creationId xmlns:a16="http://schemas.microsoft.com/office/drawing/2014/main" id="{41C57206-86F6-07A5-2273-C2D7F3481CE1}"/>
              </a:ext>
            </a:extLst>
          </p:cNvPr>
          <p:cNvSpPr>
            <a:spLocks noGrp="1"/>
          </p:cNvSpPr>
          <p:nvPr>
            <p:ph type="body" sz="quarter" idx="11" hasCustomPrompt="1"/>
          </p:nvPr>
        </p:nvSpPr>
        <p:spPr>
          <a:xfrm>
            <a:off x="546100" y="546100"/>
            <a:ext cx="1709738" cy="561975"/>
          </a:xfrm>
        </p:spPr>
        <p:txBody>
          <a:bodyPr>
            <a:noAutofit/>
          </a:bodyPr>
          <a:lstStyle>
            <a:lvl1pPr marL="0" indent="0">
              <a:buNone/>
              <a:defRPr sz="6000">
                <a:solidFill>
                  <a:schemeClr val="bg1"/>
                </a:solidFill>
              </a:defRPr>
            </a:lvl1pPr>
          </a:lstStyle>
          <a:p>
            <a:pPr lvl="0"/>
            <a:r>
              <a:rPr lang="en-LT" dirty="0"/>
              <a:t>01</a:t>
            </a:r>
          </a:p>
        </p:txBody>
      </p:sp>
    </p:spTree>
    <p:extLst>
      <p:ext uri="{BB962C8B-B14F-4D97-AF65-F5344CB8AC3E}">
        <p14:creationId xmlns:p14="http://schemas.microsoft.com/office/powerpoint/2010/main" val="3618394229"/>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Paskutinė">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ECC252-67FF-DEEC-8DF5-721D18651A9D}"/>
              </a:ext>
            </a:extLst>
          </p:cNvPr>
          <p:cNvSpPr/>
          <p:nvPr userDrawn="1"/>
        </p:nvSpPr>
        <p:spPr>
          <a:xfrm>
            <a:off x="273049" y="273600"/>
            <a:ext cx="11645901" cy="447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5FB5CA42-59A6-D870-43F3-DA7AC44EEDF7}"/>
              </a:ext>
            </a:extLst>
          </p:cNvPr>
          <p:cNvSpPr>
            <a:spLocks noGrp="1"/>
          </p:cNvSpPr>
          <p:nvPr>
            <p:ph type="ctrTitle"/>
          </p:nvPr>
        </p:nvSpPr>
        <p:spPr>
          <a:xfrm>
            <a:off x="546100" y="5503863"/>
            <a:ext cx="6443663" cy="1050312"/>
          </a:xfrm>
          <a:prstGeom prst="rect">
            <a:avLst/>
          </a:prstGeom>
        </p:spPr>
        <p:txBody>
          <a:bodyPr lIns="0" tIns="0" rIns="0" bIns="0" anchor="b" anchorCtr="0">
            <a:noAutofit/>
          </a:bodyPr>
          <a:lstStyle>
            <a:lvl1pPr algn="l">
              <a:defRPr sz="6000">
                <a:solidFill>
                  <a:schemeClr val="bg1"/>
                </a:solidFill>
              </a:defRPr>
            </a:lvl1pPr>
          </a:lstStyle>
          <a:p>
            <a:r>
              <a:rPr lang="en-GB" dirty="0"/>
              <a:t>Click to edit Master title style</a:t>
            </a:r>
            <a:endParaRPr lang="en-LT" dirty="0"/>
          </a:p>
        </p:txBody>
      </p:sp>
      <p:pic>
        <p:nvPicPr>
          <p:cNvPr id="8" name="Graphic 7">
            <a:extLst>
              <a:ext uri="{FF2B5EF4-FFF2-40B4-BE49-F238E27FC236}">
                <a16:creationId xmlns:a16="http://schemas.microsoft.com/office/drawing/2014/main" id="{157583A8-1393-1AF8-FB24-32BD9F5FD5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40800" y="6142994"/>
            <a:ext cx="1776413" cy="168906"/>
          </a:xfrm>
          <a:prstGeom prst="rect">
            <a:avLst/>
          </a:prstGeom>
        </p:spPr>
      </p:pic>
      <p:sp>
        <p:nvSpPr>
          <p:cNvPr id="6" name="Text Placeholder 9">
            <a:extLst>
              <a:ext uri="{FF2B5EF4-FFF2-40B4-BE49-F238E27FC236}">
                <a16:creationId xmlns:a16="http://schemas.microsoft.com/office/drawing/2014/main" id="{546A30F7-9FCA-FB05-764B-280321804C8A}"/>
              </a:ext>
            </a:extLst>
          </p:cNvPr>
          <p:cNvSpPr>
            <a:spLocks noGrp="1"/>
          </p:cNvSpPr>
          <p:nvPr>
            <p:ph type="body" sz="quarter" idx="15" hasCustomPrompt="1"/>
          </p:nvPr>
        </p:nvSpPr>
        <p:spPr>
          <a:xfrm>
            <a:off x="8940800" y="546100"/>
            <a:ext cx="2638425" cy="557213"/>
          </a:xfrm>
        </p:spPr>
        <p:txBody>
          <a:bodyPr>
            <a:normAutofit/>
          </a:bodyPr>
          <a:lstStyle>
            <a:lvl1pPr marL="0" indent="0">
              <a:buNone/>
              <a:defRPr sz="1200">
                <a:solidFill>
                  <a:schemeClr val="tx1"/>
                </a:solidFill>
              </a:defRPr>
            </a:lvl1pPr>
          </a:lstStyle>
          <a:p>
            <a:pPr lvl="0"/>
            <a:r>
              <a:rPr lang="en-LT" dirty="0"/>
              <a:t>+37060000000</a:t>
            </a:r>
            <a:br>
              <a:rPr lang="en-LT" dirty="0"/>
            </a:br>
            <a:r>
              <a:rPr lang="en-LT" dirty="0"/>
              <a:t>name@narbutas.com</a:t>
            </a:r>
          </a:p>
        </p:txBody>
      </p:sp>
    </p:spTree>
    <p:extLst>
      <p:ext uri="{BB962C8B-B14F-4D97-AF65-F5344CB8AC3E}">
        <p14:creationId xmlns:p14="http://schemas.microsoft.com/office/powerpoint/2010/main" val="1370541016"/>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Paskutinė">
    <p:bg>
      <p:bgPr>
        <a:solidFill>
          <a:schemeClr val="accent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953DBF2-FE49-064F-EC13-53A37A56351F}"/>
              </a:ext>
            </a:extLst>
          </p:cNvPr>
          <p:cNvSpPr>
            <a:spLocks noGrp="1"/>
          </p:cNvSpPr>
          <p:nvPr>
            <p:ph type="pic" sz="quarter" idx="26" hasCustomPrompt="1"/>
          </p:nvPr>
        </p:nvSpPr>
        <p:spPr>
          <a:xfrm>
            <a:off x="273049" y="273600"/>
            <a:ext cx="11645901" cy="44784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2" name="Title 1">
            <a:extLst>
              <a:ext uri="{FF2B5EF4-FFF2-40B4-BE49-F238E27FC236}">
                <a16:creationId xmlns:a16="http://schemas.microsoft.com/office/drawing/2014/main" id="{5FB5CA42-59A6-D870-43F3-DA7AC44EEDF7}"/>
              </a:ext>
            </a:extLst>
          </p:cNvPr>
          <p:cNvSpPr>
            <a:spLocks noGrp="1"/>
          </p:cNvSpPr>
          <p:nvPr>
            <p:ph type="ctrTitle"/>
          </p:nvPr>
        </p:nvSpPr>
        <p:spPr>
          <a:xfrm>
            <a:off x="546100" y="5503863"/>
            <a:ext cx="6443663" cy="1050312"/>
          </a:xfrm>
          <a:prstGeom prst="rect">
            <a:avLst/>
          </a:prstGeom>
        </p:spPr>
        <p:txBody>
          <a:bodyPr lIns="0" tIns="0" rIns="0" bIns="0" anchor="b" anchorCtr="0">
            <a:noAutofit/>
          </a:bodyPr>
          <a:lstStyle>
            <a:lvl1pPr algn="l">
              <a:defRPr sz="6000">
                <a:solidFill>
                  <a:schemeClr val="bg1"/>
                </a:solidFill>
              </a:defRPr>
            </a:lvl1pPr>
          </a:lstStyle>
          <a:p>
            <a:r>
              <a:rPr lang="en-GB" dirty="0"/>
              <a:t>Click to edit Master title style</a:t>
            </a:r>
            <a:endParaRPr lang="en-LT" dirty="0"/>
          </a:p>
        </p:txBody>
      </p:sp>
      <p:pic>
        <p:nvPicPr>
          <p:cNvPr id="8" name="Graphic 7">
            <a:extLst>
              <a:ext uri="{FF2B5EF4-FFF2-40B4-BE49-F238E27FC236}">
                <a16:creationId xmlns:a16="http://schemas.microsoft.com/office/drawing/2014/main" id="{157583A8-1393-1AF8-FB24-32BD9F5FD5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40800" y="6142994"/>
            <a:ext cx="1776413" cy="168906"/>
          </a:xfrm>
          <a:prstGeom prst="rect">
            <a:avLst/>
          </a:prstGeom>
        </p:spPr>
      </p:pic>
    </p:spTree>
    <p:extLst>
      <p:ext uri="{BB962C8B-B14F-4D97-AF65-F5344CB8AC3E}">
        <p14:creationId xmlns:p14="http://schemas.microsoft.com/office/powerpoint/2010/main" val="414221459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6116046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1719054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30984589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21772824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28419857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010938293"/>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1594323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96758516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67170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1837079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5517322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63409028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solidFill>
                <a:latin typeface="Visuelt Pro" panose="020B0503040202040104" pitchFamily="34" charset="0"/>
              </a:rPr>
              <a:t>narbutas.com</a:t>
            </a:r>
            <a:endParaRPr lang="lt-LT" sz="1600">
              <a:solidFill>
                <a:schemeClr val="tx2"/>
              </a:solidFill>
              <a:latin typeface="Visuelt Pro" panose="020B0503040202040104" pitchFamily="34" charset="0"/>
            </a:endParaRPr>
          </a:p>
        </p:txBody>
      </p:sp>
    </p:spTree>
    <p:extLst>
      <p:ext uri="{BB962C8B-B14F-4D97-AF65-F5344CB8AC3E}">
        <p14:creationId xmlns:p14="http://schemas.microsoft.com/office/powerpoint/2010/main" val="58605666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102714171"/>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70813532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2344511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11771060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5513598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847958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3016494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p>
        </p:txBody>
      </p:sp>
    </p:spTree>
    <p:extLst>
      <p:ext uri="{BB962C8B-B14F-4D97-AF65-F5344CB8AC3E}">
        <p14:creationId xmlns:p14="http://schemas.microsoft.com/office/powerpoint/2010/main" val="375486092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p>
        </p:txBody>
      </p:sp>
    </p:spTree>
    <p:extLst>
      <p:ext uri="{BB962C8B-B14F-4D97-AF65-F5344CB8AC3E}">
        <p14:creationId xmlns:p14="http://schemas.microsoft.com/office/powerpoint/2010/main" val="373612720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30950525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254206080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57624920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618532693"/>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798350548"/>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932549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14955001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768798847"/>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47265608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1914923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15160299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920055608"/>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7853793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50138025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913718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41339472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55811999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47637474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4763753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solidFill>
                <a:latin typeface="Visuelt Pro" panose="020B0503040202040104" pitchFamily="34" charset="0"/>
              </a:rPr>
              <a:t>narbutas.com</a:t>
            </a:r>
            <a:endParaRPr lang="lt-LT" sz="1600">
              <a:solidFill>
                <a:schemeClr val="tx2"/>
              </a:solidFill>
              <a:latin typeface="Visuelt Pro" panose="020B0503040202040104" pitchFamily="34" charset="0"/>
            </a:endParaRPr>
          </a:p>
        </p:txBody>
      </p:sp>
    </p:spTree>
    <p:extLst>
      <p:ext uri="{BB962C8B-B14F-4D97-AF65-F5344CB8AC3E}">
        <p14:creationId xmlns:p14="http://schemas.microsoft.com/office/powerpoint/2010/main" val="11608470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5411714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208702357"/>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39629032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74762263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7226470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3661112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p>
        </p:txBody>
      </p:sp>
    </p:spTree>
    <p:extLst>
      <p:ext uri="{BB962C8B-B14F-4D97-AF65-F5344CB8AC3E}">
        <p14:creationId xmlns:p14="http://schemas.microsoft.com/office/powerpoint/2010/main" val="2808564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4829395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p>
        </p:txBody>
      </p:sp>
    </p:spTree>
    <p:extLst>
      <p:ext uri="{BB962C8B-B14F-4D97-AF65-F5344CB8AC3E}">
        <p14:creationId xmlns:p14="http://schemas.microsoft.com/office/powerpoint/2010/main" val="119115550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69136438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74546217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64609845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37449373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92193299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98859096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130178614"/>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3618825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4411617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p>
        </p:txBody>
      </p:sp>
    </p:spTree>
    <p:extLst>
      <p:ext uri="{BB962C8B-B14F-4D97-AF65-F5344CB8AC3E}">
        <p14:creationId xmlns:p14="http://schemas.microsoft.com/office/powerpoint/2010/main" val="6538994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48083542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479065125"/>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9523662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724845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6094048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04927066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32059914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71173111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solidFill>
                <a:latin typeface="Visuelt Pro" panose="020B0503040202040104" pitchFamily="34" charset="0"/>
              </a:rPr>
              <a:t>narbutas.com</a:t>
            </a:r>
            <a:endParaRPr lang="lt-LT" sz="1600">
              <a:solidFill>
                <a:schemeClr val="tx2"/>
              </a:solidFill>
              <a:latin typeface="Visuelt Pro" panose="020B0503040202040104" pitchFamily="34" charset="0"/>
            </a:endParaRPr>
          </a:p>
        </p:txBody>
      </p:sp>
    </p:spTree>
    <p:extLst>
      <p:ext uri="{BB962C8B-B14F-4D97-AF65-F5344CB8AC3E}">
        <p14:creationId xmlns:p14="http://schemas.microsoft.com/office/powerpoint/2010/main" val="2742210523"/>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74374590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p>
        </p:txBody>
      </p:sp>
    </p:spTree>
    <p:extLst>
      <p:ext uri="{BB962C8B-B14F-4D97-AF65-F5344CB8AC3E}">
        <p14:creationId xmlns:p14="http://schemas.microsoft.com/office/powerpoint/2010/main" val="31701998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3501175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78638082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4519894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6100818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42047724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p>
        </p:txBody>
      </p:sp>
    </p:spTree>
    <p:extLst>
      <p:ext uri="{BB962C8B-B14F-4D97-AF65-F5344CB8AC3E}">
        <p14:creationId xmlns:p14="http://schemas.microsoft.com/office/powerpoint/2010/main" val="6162248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p>
        </p:txBody>
      </p:sp>
    </p:spTree>
    <p:extLst>
      <p:ext uri="{BB962C8B-B14F-4D97-AF65-F5344CB8AC3E}">
        <p14:creationId xmlns:p14="http://schemas.microsoft.com/office/powerpoint/2010/main" val="361835222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05467670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127871688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a:t> </a:t>
            </a:r>
            <a:endParaRPr lang="lt-LT"/>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2320247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67602883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09821773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80973700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75762560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2400880"/>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4028475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61460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2274504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32914912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835999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40017400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theme" Target="../theme/theme5.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3233482979"/>
      </p:ext>
    </p:extLst>
  </p:cSld>
  <p:clrMap bg1="lt1" tx1="dk1" bg2="lt2" tx2="dk2" accent1="accent1" accent2="accent2" accent3="accent3" accent4="accent4" accent5="accent5" accent6="accent6" hlink="hlink" folHlink="folHlink"/>
  <p:sldLayoutIdLst>
    <p:sldLayoutId id="2147483913" r:id="rId1"/>
    <p:sldLayoutId id="2147484086" r:id="rId2"/>
    <p:sldLayoutId id="2147483743" r:id="rId3"/>
    <p:sldLayoutId id="2147484083" r:id="rId4"/>
    <p:sldLayoutId id="2147483907" r:id="rId5"/>
    <p:sldLayoutId id="2147483894" r:id="rId6"/>
    <p:sldLayoutId id="2147483892" r:id="rId7"/>
    <p:sldLayoutId id="2147483893" r:id="rId8"/>
    <p:sldLayoutId id="2147483747" r:id="rId9"/>
    <p:sldLayoutId id="2147484084" r:id="rId10"/>
    <p:sldLayoutId id="2147483919" r:id="rId11"/>
    <p:sldLayoutId id="2147483884" r:id="rId12"/>
    <p:sldLayoutId id="2147483881" r:id="rId13"/>
    <p:sldLayoutId id="2147483883" r:id="rId14"/>
    <p:sldLayoutId id="2147483918" r:id="rId15"/>
    <p:sldLayoutId id="2147483885" r:id="rId16"/>
    <p:sldLayoutId id="2147483887" r:id="rId17"/>
    <p:sldLayoutId id="2147483888" r:id="rId18"/>
    <p:sldLayoutId id="2147484082" r:id="rId19"/>
    <p:sldLayoutId id="2147483906" r:id="rId20"/>
    <p:sldLayoutId id="2147483879" r:id="rId21"/>
    <p:sldLayoutId id="2147484085" r:id="rId22"/>
    <p:sldLayoutId id="2147483749" r:id="rId23"/>
    <p:sldLayoutId id="2147483756" r:id="rId24"/>
    <p:sldLayoutId id="2147483917" r:id="rId25"/>
    <p:sldLayoutId id="2147483920"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3410652803"/>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138" r:id="rId24"/>
    <p:sldLayoutId id="2147484139" r:id="rId25"/>
    <p:sldLayoutId id="2147484140"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289241729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192" r:id="rId24"/>
    <p:sldLayoutId id="2147484193" r:id="rId25"/>
    <p:sldLayoutId id="2147484194"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2365772831"/>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 id="2147484248" r:id="rId26"/>
    <p:sldLayoutId id="2147484303" r:id="rId27"/>
    <p:sldLayoutId id="2147484304" r:id="rId28"/>
    <p:sldLayoutId id="2147484305" r:id="rId29"/>
    <p:sldLayoutId id="2147484306" r:id="rId30"/>
    <p:sldLayoutId id="2147484307" r:id="rId31"/>
    <p:sldLayoutId id="2147484308" r:id="rId32"/>
    <p:sldLayoutId id="2147484309" r:id="rId33"/>
    <p:sldLayoutId id="2147484310" r:id="rId34"/>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148474098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320" r:id="rId11"/>
    <p:sldLayoutId id="2147484319" r:id="rId12"/>
    <p:sldLayoutId id="2147484287" r:id="rId13"/>
    <p:sldLayoutId id="2147484325" r:id="rId14"/>
    <p:sldLayoutId id="2147484288" r:id="rId15"/>
    <p:sldLayoutId id="2147484321" r:id="rId16"/>
    <p:sldLayoutId id="2147484289" r:id="rId17"/>
    <p:sldLayoutId id="2147484290" r:id="rId18"/>
    <p:sldLayoutId id="2147484291" r:id="rId19"/>
    <p:sldLayoutId id="2147484292" r:id="rId20"/>
    <p:sldLayoutId id="2147484293" r:id="rId21"/>
    <p:sldLayoutId id="2147484294" r:id="rId22"/>
    <p:sldLayoutId id="2147484295" r:id="rId23"/>
    <p:sldLayoutId id="2147484296" r:id="rId24"/>
    <p:sldLayoutId id="2147484297" r:id="rId25"/>
    <p:sldLayoutId id="2147484298" r:id="rId26"/>
    <p:sldLayoutId id="2147484299" r:id="rId27"/>
    <p:sldLayoutId id="2147484300" r:id="rId28"/>
    <p:sldLayoutId id="2147484301" r:id="rId29"/>
    <p:sldLayoutId id="2147484302" r:id="rId30"/>
    <p:sldLayoutId id="2147484314" r:id="rId31"/>
    <p:sldLayoutId id="2147484316" r:id="rId32"/>
    <p:sldLayoutId id="2147484317" r:id="rId33"/>
    <p:sldLayoutId id="2147484323" r:id="rId34"/>
    <p:sldLayoutId id="2147484324" r:id="rId35"/>
    <p:sldLayoutId id="2147484326" r:id="rId3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38.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37.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2.xml"/><Relationship Id="rId1" Type="http://schemas.openxmlformats.org/officeDocument/2006/relationships/themeOverride" Target="../theme/themeOverride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6.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png"/><Relationship Id="rId21" Type="http://schemas.openxmlformats.org/officeDocument/2006/relationships/image" Target="../media/image54.jpeg"/><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notesSlide" Target="../notesSlides/notesSlide25.xml"/><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144.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png"/><Relationship Id="rId19" Type="http://schemas.openxmlformats.org/officeDocument/2006/relationships/image" Target="../media/image52.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eg"/><Relationship Id="rId22" Type="http://schemas.openxmlformats.org/officeDocument/2006/relationships/image" Target="../media/image55.jpe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4.jpeg"/><Relationship Id="rId18" Type="http://schemas.openxmlformats.org/officeDocument/2006/relationships/image" Target="../media/image49.jpeg"/><Relationship Id="rId3" Type="http://schemas.openxmlformats.org/officeDocument/2006/relationships/image" Target="../media/image56.png"/><Relationship Id="rId21" Type="http://schemas.openxmlformats.org/officeDocument/2006/relationships/image" Target="../media/image52.jpeg"/><Relationship Id="rId7" Type="http://schemas.openxmlformats.org/officeDocument/2006/relationships/image" Target="../media/image60.png"/><Relationship Id="rId12" Type="http://schemas.openxmlformats.org/officeDocument/2006/relationships/image" Target="../media/image55.jpeg"/><Relationship Id="rId17" Type="http://schemas.openxmlformats.org/officeDocument/2006/relationships/image" Target="../media/image48.jpeg"/><Relationship Id="rId2" Type="http://schemas.openxmlformats.org/officeDocument/2006/relationships/notesSlide" Target="../notesSlides/notesSlide26.xml"/><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144.xml"/><Relationship Id="rId6" Type="http://schemas.openxmlformats.org/officeDocument/2006/relationships/image" Target="../media/image59.png"/><Relationship Id="rId11" Type="http://schemas.openxmlformats.org/officeDocument/2006/relationships/image" Target="../media/image54.jpeg"/><Relationship Id="rId5" Type="http://schemas.openxmlformats.org/officeDocument/2006/relationships/image" Target="../media/image58.png"/><Relationship Id="rId15" Type="http://schemas.openxmlformats.org/officeDocument/2006/relationships/image" Target="../media/image46.jpeg"/><Relationship Id="rId10" Type="http://schemas.openxmlformats.org/officeDocument/2006/relationships/image" Target="../media/image63.svg"/><Relationship Id="rId19" Type="http://schemas.openxmlformats.org/officeDocument/2006/relationships/image" Target="../media/image50.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45.jpeg"/><Relationship Id="rId22"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0.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38.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0E180-6D68-C8C0-7343-A5E53AF57F50}"/>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6AE0913-4269-4EE2-823A-2948901D055E}"/>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r="4180" b="19151"/>
          <a:stretch>
            <a:fillRect/>
          </a:stretch>
        </p:blipFill>
        <p:spPr>
          <a:xfrm>
            <a:off x="0" y="1"/>
            <a:ext cx="12192000" cy="6858000"/>
          </a:xfrm>
          <a:prstGeom prst="rect">
            <a:avLst/>
          </a:prstGeom>
          <a:gradFill>
            <a:gsLst>
              <a:gs pos="0">
                <a:srgbClr val="FFFFFF">
                  <a:lumMod val="95000"/>
                </a:srgbClr>
              </a:gs>
              <a:gs pos="100000">
                <a:srgbClr val="FFFFFF">
                  <a:lumMod val="85000"/>
                </a:srgbClr>
              </a:gs>
            </a:gsLst>
            <a:lin ang="5400000" scaled="1"/>
          </a:gradFill>
        </p:spPr>
      </p:pic>
      <p:sp>
        <p:nvSpPr>
          <p:cNvPr id="3" name="Text Placeholder 2">
            <a:extLst>
              <a:ext uri="{FF2B5EF4-FFF2-40B4-BE49-F238E27FC236}">
                <a16:creationId xmlns:a16="http://schemas.microsoft.com/office/drawing/2014/main" id="{13F320F4-EDB1-FF2B-4163-379E4A9D5B2E}"/>
              </a:ext>
            </a:extLst>
          </p:cNvPr>
          <p:cNvSpPr>
            <a:spLocks noGrp="1"/>
          </p:cNvSpPr>
          <p:nvPr>
            <p:ph type="body" sz="quarter" idx="13"/>
          </p:nvPr>
        </p:nvSpPr>
        <p:spPr/>
        <p:txBody>
          <a:bodyPr/>
          <a:lstStyle/>
          <a:p>
            <a:r>
              <a:rPr lang="lt-LT" dirty="0"/>
              <a:t>KOPA</a:t>
            </a:r>
          </a:p>
        </p:txBody>
      </p:sp>
      <p:sp>
        <p:nvSpPr>
          <p:cNvPr id="4" name="Text Placeholder 3">
            <a:extLst>
              <a:ext uri="{FF2B5EF4-FFF2-40B4-BE49-F238E27FC236}">
                <a16:creationId xmlns:a16="http://schemas.microsoft.com/office/drawing/2014/main" id="{30D7D241-BF58-2CE5-88B9-022995961F5F}"/>
              </a:ext>
            </a:extLst>
          </p:cNvPr>
          <p:cNvSpPr>
            <a:spLocks noGrp="1"/>
          </p:cNvSpPr>
          <p:nvPr>
            <p:ph type="body" sz="quarter" idx="14"/>
          </p:nvPr>
        </p:nvSpPr>
        <p:spPr/>
        <p:txBody>
          <a:bodyPr/>
          <a:lstStyle/>
          <a:p>
            <a:r>
              <a:rPr lang="lt-LT" dirty="0" err="1"/>
              <a:t>Luxury</a:t>
            </a:r>
            <a:r>
              <a:rPr lang="lt-LT" dirty="0"/>
              <a:t> </a:t>
            </a:r>
            <a:r>
              <a:rPr lang="lt-LT" dirty="0" err="1"/>
              <a:t>of</a:t>
            </a:r>
            <a:r>
              <a:rPr lang="lt-LT" dirty="0"/>
              <a:t> </a:t>
            </a:r>
            <a:r>
              <a:rPr lang="lt-LT" dirty="0" err="1"/>
              <a:t>slowing</a:t>
            </a:r>
            <a:r>
              <a:rPr lang="lt-LT" dirty="0"/>
              <a:t> </a:t>
            </a:r>
            <a:r>
              <a:rPr lang="lt-LT" dirty="0" err="1"/>
              <a:t>down</a:t>
            </a:r>
            <a:endParaRPr lang="lt-LT" dirty="0"/>
          </a:p>
        </p:txBody>
      </p:sp>
      <p:grpSp>
        <p:nvGrpSpPr>
          <p:cNvPr id="9" name="Group 8">
            <a:extLst>
              <a:ext uri="{FF2B5EF4-FFF2-40B4-BE49-F238E27FC236}">
                <a16:creationId xmlns:a16="http://schemas.microsoft.com/office/drawing/2014/main" id="{17E10BB9-3198-8442-81D9-B3D90782375F}"/>
              </a:ext>
            </a:extLst>
          </p:cNvPr>
          <p:cNvGrpSpPr>
            <a:grpSpLocks noGrp="1" noUngrp="1" noRot="1" noMove="1" noResize="1"/>
          </p:cNvGrpSpPr>
          <p:nvPr/>
        </p:nvGrpSpPr>
        <p:grpSpPr>
          <a:xfrm>
            <a:off x="488345" y="445650"/>
            <a:ext cx="2016816" cy="191243"/>
            <a:chOff x="488345" y="445650"/>
            <a:chExt cx="2016816" cy="191243"/>
          </a:xfrm>
        </p:grpSpPr>
        <p:sp>
          <p:nvSpPr>
            <p:cNvPr id="10" name="Freeform: Shape 9">
              <a:extLst>
                <a:ext uri="{FF2B5EF4-FFF2-40B4-BE49-F238E27FC236}">
                  <a16:creationId xmlns:a16="http://schemas.microsoft.com/office/drawing/2014/main" id="{6EBB4E95-B1F9-5CDD-3090-55431386FFD4}"/>
                </a:ext>
              </a:extLst>
            </p:cNvPr>
            <p:cNvSpPr>
              <a:spLocks noGrp="1" noRot="1" noMove="1" noResize="1" noEditPoints="1" noAdjustHandles="1" noChangeArrowheads="1" noChangeShapeType="1"/>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 name="Freeform: Shape 10">
              <a:extLst>
                <a:ext uri="{FF2B5EF4-FFF2-40B4-BE49-F238E27FC236}">
                  <a16:creationId xmlns:a16="http://schemas.microsoft.com/office/drawing/2014/main" id="{8C31C21C-5122-182B-600D-42BE804600CA}"/>
                </a:ext>
              </a:extLst>
            </p:cNvPr>
            <p:cNvSpPr>
              <a:spLocks noGrp="1" noRot="1" noMove="1" noResize="1" noEditPoints="1" noAdjustHandles="1" noChangeArrowheads="1" noChangeShapeType="1"/>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2" name="Freeform: Shape 11">
              <a:extLst>
                <a:ext uri="{FF2B5EF4-FFF2-40B4-BE49-F238E27FC236}">
                  <a16:creationId xmlns:a16="http://schemas.microsoft.com/office/drawing/2014/main" id="{3D895216-E4E7-93A4-F8C6-EB3D9A5270A2}"/>
                </a:ext>
              </a:extLst>
            </p:cNvPr>
            <p:cNvSpPr>
              <a:spLocks noGrp="1" noRot="1" noMove="1" noResize="1" noEditPoints="1" noAdjustHandles="1" noChangeArrowheads="1" noChangeShapeType="1"/>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3" name="Freeform: Shape 12">
              <a:extLst>
                <a:ext uri="{FF2B5EF4-FFF2-40B4-BE49-F238E27FC236}">
                  <a16:creationId xmlns:a16="http://schemas.microsoft.com/office/drawing/2014/main" id="{C547899D-18D0-14B8-1D3A-F798031E2ACE}"/>
                </a:ext>
              </a:extLst>
            </p:cNvPr>
            <p:cNvSpPr>
              <a:spLocks noGrp="1" noRot="1" noMove="1" noResize="1" noEditPoints="1" noAdjustHandles="1" noChangeArrowheads="1" noChangeShapeType="1"/>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4" name="Freeform: Shape 13">
              <a:extLst>
                <a:ext uri="{FF2B5EF4-FFF2-40B4-BE49-F238E27FC236}">
                  <a16:creationId xmlns:a16="http://schemas.microsoft.com/office/drawing/2014/main" id="{E8501F62-C231-C1A1-4090-9915F928CBFA}"/>
                </a:ext>
              </a:extLst>
            </p:cNvPr>
            <p:cNvSpPr>
              <a:spLocks noGrp="1" noRot="1" noMove="1" noResize="1" noEditPoints="1" noAdjustHandles="1" noChangeArrowheads="1" noChangeShapeType="1"/>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5" name="Freeform: Shape 14">
              <a:extLst>
                <a:ext uri="{FF2B5EF4-FFF2-40B4-BE49-F238E27FC236}">
                  <a16:creationId xmlns:a16="http://schemas.microsoft.com/office/drawing/2014/main" id="{A266A898-EC7C-A623-D6D2-5FD6B3A688AF}"/>
                </a:ext>
              </a:extLst>
            </p:cNvPr>
            <p:cNvSpPr>
              <a:spLocks noGrp="1" noRot="1" noMove="1" noResize="1" noEditPoints="1" noAdjustHandles="1" noChangeArrowheads="1" noChangeShapeType="1"/>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6" name="Freeform: Shape 15">
              <a:extLst>
                <a:ext uri="{FF2B5EF4-FFF2-40B4-BE49-F238E27FC236}">
                  <a16:creationId xmlns:a16="http://schemas.microsoft.com/office/drawing/2014/main" id="{6862F36C-0974-7BDC-B3F5-AC0B4FB6B813}"/>
                </a:ext>
              </a:extLst>
            </p:cNvPr>
            <p:cNvSpPr>
              <a:spLocks noGrp="1" noRot="1" noMove="1" noResize="1" noEditPoints="1" noAdjustHandles="1" noChangeArrowheads="1" noChangeShapeType="1"/>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7" name="Freeform: Shape 16">
              <a:extLst>
                <a:ext uri="{FF2B5EF4-FFF2-40B4-BE49-F238E27FC236}">
                  <a16:creationId xmlns:a16="http://schemas.microsoft.com/office/drawing/2014/main" id="{95ADA85A-B11C-57A7-B692-2678C1D29997}"/>
                </a:ext>
              </a:extLst>
            </p:cNvPr>
            <p:cNvSpPr>
              <a:spLocks noGrp="1" noRot="1" noMove="1" noResize="1" noEditPoints="1" noAdjustHandles="1" noChangeArrowheads="1" noChangeShapeType="1"/>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dirty="0"/>
            </a:p>
          </p:txBody>
        </p:sp>
      </p:grpSp>
    </p:spTree>
    <p:extLst>
      <p:ext uri="{BB962C8B-B14F-4D97-AF65-F5344CB8AC3E}">
        <p14:creationId xmlns:p14="http://schemas.microsoft.com/office/powerpoint/2010/main" val="712235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6D5-6FC0-CCDC-0F67-2743B2AE550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5ED7B99-0490-745C-B7C1-EE2F11C2F396}"/>
              </a:ext>
            </a:extLst>
          </p:cNvPr>
          <p:cNvSpPr>
            <a:spLocks noGrp="1"/>
          </p:cNvSpPr>
          <p:nvPr>
            <p:ph type="body" sz="quarter" idx="13"/>
          </p:nvPr>
        </p:nvSpPr>
        <p:spPr/>
        <p:txBody>
          <a:bodyPr>
            <a:normAutofit/>
          </a:bodyPr>
          <a:lstStyle/>
          <a:p>
            <a:r>
              <a:rPr lang="lt-LT" dirty="0" err="1"/>
              <a:t>Colour</a:t>
            </a:r>
            <a:r>
              <a:rPr lang="lt-LT" dirty="0"/>
              <a:t> </a:t>
            </a:r>
            <a:r>
              <a:rPr lang="lt-LT" dirty="0" err="1"/>
              <a:t>combinations</a:t>
            </a:r>
            <a:r>
              <a:rPr lang="lt-LT" dirty="0"/>
              <a:t> </a:t>
            </a:r>
            <a:r>
              <a:rPr lang="lt-LT" dirty="0" err="1"/>
              <a:t>for</a:t>
            </a:r>
            <a:r>
              <a:rPr lang="lt-LT" dirty="0"/>
              <a:t> </a:t>
            </a:r>
            <a:r>
              <a:rPr lang="lt-LT" dirty="0" err="1"/>
              <a:t>individuality</a:t>
            </a:r>
            <a:endParaRPr lang="lt-LT" dirty="0"/>
          </a:p>
        </p:txBody>
      </p:sp>
      <p:pic>
        <p:nvPicPr>
          <p:cNvPr id="13" name="Picture Placeholder 3">
            <a:extLst>
              <a:ext uri="{FF2B5EF4-FFF2-40B4-BE49-F238E27FC236}">
                <a16:creationId xmlns:a16="http://schemas.microsoft.com/office/drawing/2014/main" id="{806FF3DD-71C9-B08A-F4C8-071868723730}"/>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2622" t="27592" r="2612" b="12273"/>
          <a:stretch>
            <a:fillRect/>
          </a:stretch>
        </p:blipFill>
        <p:spPr>
          <a:xfrm>
            <a:off x="0" y="1700213"/>
            <a:ext cx="12192000" cy="5157787"/>
          </a:xfrm>
          <a:prstGeom prst="rect">
            <a:avLst/>
          </a:prstGeom>
          <a:gradFill>
            <a:gsLst>
              <a:gs pos="0">
                <a:srgbClr val="FFFFFF">
                  <a:lumMod val="95000"/>
                </a:srgbClr>
              </a:gs>
              <a:gs pos="100000">
                <a:srgbClr val="FFFFFF">
                  <a:lumMod val="85000"/>
                </a:srgbClr>
              </a:gs>
            </a:gsLst>
            <a:lin ang="5400000" scaled="1"/>
          </a:gradFill>
        </p:spPr>
      </p:pic>
      <p:sp>
        <p:nvSpPr>
          <p:cNvPr id="5" name="Text Placeholder 3">
            <a:extLst>
              <a:ext uri="{FF2B5EF4-FFF2-40B4-BE49-F238E27FC236}">
                <a16:creationId xmlns:a16="http://schemas.microsoft.com/office/drawing/2014/main" id="{CEABCFB8-1462-60E4-AE01-BFFCED54A940}"/>
              </a:ext>
            </a:extLst>
          </p:cNvPr>
          <p:cNvSpPr>
            <a:spLocks noGrp="1"/>
          </p:cNvSpPr>
          <p:nvPr>
            <p:ph type="body" sz="quarter" idx="24"/>
          </p:nvPr>
        </p:nvSpPr>
        <p:spPr>
          <a:xfrm>
            <a:off x="479425" y="418660"/>
            <a:ext cx="2880000" cy="285741"/>
          </a:xfrm>
        </p:spPr>
        <p:txBody>
          <a:bodyPr/>
          <a:lstStyle/>
          <a:p>
            <a:r>
              <a:rPr lang="lt-LT" dirty="0"/>
              <a:t>KOPA</a:t>
            </a:r>
          </a:p>
        </p:txBody>
      </p:sp>
    </p:spTree>
    <p:extLst>
      <p:ext uri="{BB962C8B-B14F-4D97-AF65-F5344CB8AC3E}">
        <p14:creationId xmlns:p14="http://schemas.microsoft.com/office/powerpoint/2010/main" val="2292107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A9279-6618-6FB0-B7FB-4D1EB59852E5}"/>
            </a:ext>
          </a:extLst>
        </p:cNvPr>
        <p:cNvGrpSpPr/>
        <p:nvPr/>
      </p:nvGrpSpPr>
      <p:grpSpPr>
        <a:xfrm>
          <a:off x="0" y="0"/>
          <a:ext cx="0" cy="0"/>
          <a:chOff x="0" y="0"/>
          <a:chExt cx="0" cy="0"/>
        </a:xfrm>
      </p:grpSpPr>
      <p:pic>
        <p:nvPicPr>
          <p:cNvPr id="11" name="Picture Placeholder 9">
            <a:extLst>
              <a:ext uri="{FF2B5EF4-FFF2-40B4-BE49-F238E27FC236}">
                <a16:creationId xmlns:a16="http://schemas.microsoft.com/office/drawing/2014/main" id="{832BBC3D-1EB5-1002-0FDA-41DA23630DB2}"/>
              </a:ext>
            </a:extLst>
          </p:cNvPr>
          <p:cNvPicPr>
            <a:picLocks noChangeAspect="1"/>
          </p:cNvPicPr>
          <p:nvPr/>
        </p:nvPicPr>
        <p:blipFill>
          <a:blip r:embed="rId3" cstate="print">
            <a:extLst>
              <a:ext uri="{28A0092B-C50C-407E-A947-70E740481C1C}">
                <a14:useLocalDpi xmlns:a14="http://schemas.microsoft.com/office/drawing/2010/main" val="0"/>
              </a:ext>
            </a:extLst>
          </a:blip>
          <a:srcRect t="1926" b="1926"/>
          <a:stretch/>
        </p:blipFill>
        <p:spPr>
          <a:xfrm>
            <a:off x="0" y="1700213"/>
            <a:ext cx="8046720" cy="5157787"/>
          </a:xfrm>
          <a:prstGeom prst="rect">
            <a:avLst/>
          </a:prstGeom>
          <a:gradFill>
            <a:gsLst>
              <a:gs pos="0">
                <a:srgbClr val="FFFFFF">
                  <a:lumMod val="95000"/>
                </a:srgbClr>
              </a:gs>
              <a:gs pos="100000">
                <a:srgbClr val="FFFFFF">
                  <a:lumMod val="85000"/>
                </a:srgbClr>
              </a:gs>
            </a:gsLst>
            <a:lin ang="5400000" scaled="1"/>
          </a:gradFill>
        </p:spPr>
      </p:pic>
      <p:sp>
        <p:nvSpPr>
          <p:cNvPr id="3" name="Text Placeholder 2">
            <a:extLst>
              <a:ext uri="{FF2B5EF4-FFF2-40B4-BE49-F238E27FC236}">
                <a16:creationId xmlns:a16="http://schemas.microsoft.com/office/drawing/2014/main" id="{D480E29B-4DA5-176B-AC5E-3A2E6FE1D589}"/>
              </a:ext>
            </a:extLst>
          </p:cNvPr>
          <p:cNvSpPr>
            <a:spLocks noGrp="1"/>
          </p:cNvSpPr>
          <p:nvPr>
            <p:ph type="body" sz="quarter" idx="13"/>
          </p:nvPr>
        </p:nvSpPr>
        <p:spPr/>
        <p:txBody>
          <a:bodyPr>
            <a:normAutofit/>
          </a:bodyPr>
          <a:lstStyle/>
          <a:p>
            <a:r>
              <a:rPr lang="lt-LT" dirty="0" err="1"/>
              <a:t>Attention</a:t>
            </a:r>
            <a:r>
              <a:rPr lang="lt-LT" dirty="0"/>
              <a:t> to </a:t>
            </a:r>
            <a:r>
              <a:rPr lang="lt-LT" dirty="0" err="1"/>
              <a:t>every</a:t>
            </a:r>
            <a:r>
              <a:rPr lang="lt-LT" dirty="0"/>
              <a:t> </a:t>
            </a:r>
            <a:r>
              <a:rPr lang="lt-LT" dirty="0" err="1"/>
              <a:t>detail</a:t>
            </a:r>
            <a:endParaRPr lang="en-US" dirty="0"/>
          </a:p>
        </p:txBody>
      </p:sp>
      <p:pic>
        <p:nvPicPr>
          <p:cNvPr id="9" name="Picture Placeholder 8">
            <a:extLst>
              <a:ext uri="{FF2B5EF4-FFF2-40B4-BE49-F238E27FC236}">
                <a16:creationId xmlns:a16="http://schemas.microsoft.com/office/drawing/2014/main" id="{EE914F34-84D0-45A8-D8A9-FFF3806CDC9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31230" t="18632" r="32271" b="11889"/>
          <a:stretch>
            <a:fillRect/>
          </a:stretch>
        </p:blipFill>
        <p:spPr>
          <a:xfrm>
            <a:off x="8127602" y="1700213"/>
            <a:ext cx="4064400" cy="5157787"/>
          </a:xfrm>
          <a:prstGeom prst="rect">
            <a:avLst/>
          </a:prstGeom>
          <a:gradFill>
            <a:gsLst>
              <a:gs pos="0">
                <a:srgbClr val="FFFFFF">
                  <a:lumMod val="95000"/>
                </a:srgbClr>
              </a:gs>
              <a:gs pos="100000">
                <a:srgbClr val="FFFFFF">
                  <a:lumMod val="85000"/>
                </a:srgbClr>
              </a:gs>
            </a:gsLst>
            <a:lin ang="5400000" scaled="1"/>
          </a:gradFill>
        </p:spPr>
      </p:pic>
      <p:sp>
        <p:nvSpPr>
          <p:cNvPr id="6" name="Text Placeholder 3">
            <a:extLst>
              <a:ext uri="{FF2B5EF4-FFF2-40B4-BE49-F238E27FC236}">
                <a16:creationId xmlns:a16="http://schemas.microsoft.com/office/drawing/2014/main" id="{40CC8309-3481-5806-7BB0-F6CDBC0212D3}"/>
              </a:ext>
            </a:extLst>
          </p:cNvPr>
          <p:cNvSpPr>
            <a:spLocks noGrp="1"/>
          </p:cNvSpPr>
          <p:nvPr>
            <p:ph type="body" sz="quarter" idx="24"/>
          </p:nvPr>
        </p:nvSpPr>
        <p:spPr>
          <a:xfrm>
            <a:off x="479425" y="418660"/>
            <a:ext cx="2880000" cy="285741"/>
          </a:xfrm>
        </p:spPr>
        <p:txBody>
          <a:bodyPr/>
          <a:lstStyle/>
          <a:p>
            <a:r>
              <a:rPr lang="lt-LT" dirty="0"/>
              <a:t>KOPA</a:t>
            </a:r>
          </a:p>
        </p:txBody>
      </p:sp>
    </p:spTree>
    <p:extLst>
      <p:ext uri="{BB962C8B-B14F-4D97-AF65-F5344CB8AC3E}">
        <p14:creationId xmlns:p14="http://schemas.microsoft.com/office/powerpoint/2010/main" val="2015081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4E43C-5E91-7A34-88F8-FDEF277C02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DD811-4DDD-010B-D10E-877530A1A9D0}"/>
              </a:ext>
            </a:extLst>
          </p:cNvPr>
          <p:cNvSpPr>
            <a:spLocks noGrp="1"/>
          </p:cNvSpPr>
          <p:nvPr>
            <p:ph type="ctrTitle"/>
          </p:nvPr>
        </p:nvSpPr>
        <p:spPr>
          <a:xfrm>
            <a:off x="2425701" y="546101"/>
            <a:ext cx="6051549" cy="2611438"/>
          </a:xfrm>
        </p:spPr>
        <p:txBody>
          <a:bodyPr/>
          <a:lstStyle/>
          <a:p>
            <a:r>
              <a:rPr lang="en-US" dirty="0">
                <a:solidFill>
                  <a:schemeClr val="tx1"/>
                </a:solidFill>
              </a:rPr>
              <a:t>Comfort for work–rest balance</a:t>
            </a:r>
            <a:endParaRPr lang="lt-LT" dirty="0">
              <a:solidFill>
                <a:schemeClr val="tx1"/>
              </a:solidFill>
            </a:endParaRPr>
          </a:p>
        </p:txBody>
      </p:sp>
      <p:sp>
        <p:nvSpPr>
          <p:cNvPr id="4" name="Text Placeholder 3">
            <a:extLst>
              <a:ext uri="{FF2B5EF4-FFF2-40B4-BE49-F238E27FC236}">
                <a16:creationId xmlns:a16="http://schemas.microsoft.com/office/drawing/2014/main" id="{8404D564-658E-C686-6AB4-137AE706EC51}"/>
              </a:ext>
            </a:extLst>
          </p:cNvPr>
          <p:cNvSpPr>
            <a:spLocks noGrp="1"/>
          </p:cNvSpPr>
          <p:nvPr>
            <p:ph type="body" sz="quarter" idx="10"/>
          </p:nvPr>
        </p:nvSpPr>
        <p:spPr>
          <a:xfrm>
            <a:off x="2425700" y="5053013"/>
            <a:ext cx="2638425" cy="1263650"/>
          </a:xfrm>
        </p:spPr>
        <p:txBody>
          <a:bodyPr/>
          <a:lstStyle/>
          <a:p>
            <a:r>
              <a:rPr lang="en-US" dirty="0">
                <a:solidFill>
                  <a:schemeClr val="tx1"/>
                </a:solidFill>
              </a:rPr>
              <a:t>KOPA provides the right level of comfort, allowing users to find the ideal balance between work and relaxation.</a:t>
            </a:r>
            <a:endParaRPr lang="lt-LT" sz="1800" dirty="0"/>
          </a:p>
        </p:txBody>
      </p:sp>
      <p:sp>
        <p:nvSpPr>
          <p:cNvPr id="3" name="Text Placeholder 3">
            <a:extLst>
              <a:ext uri="{FF2B5EF4-FFF2-40B4-BE49-F238E27FC236}">
                <a16:creationId xmlns:a16="http://schemas.microsoft.com/office/drawing/2014/main" id="{E80D804A-D5DF-3002-E98D-119F058F65EC}"/>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802854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525A6-D103-ACFF-D183-7D05AA92461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7E5B587-9D7C-F6EC-1B0E-0C7FF5D1BA1E}"/>
              </a:ext>
            </a:extLst>
          </p:cNvPr>
          <p:cNvSpPr>
            <a:spLocks noGrp="1"/>
          </p:cNvSpPr>
          <p:nvPr>
            <p:ph type="body" sz="quarter" idx="13"/>
          </p:nvPr>
        </p:nvSpPr>
        <p:spPr>
          <a:xfrm>
            <a:off x="491784" y="1066164"/>
            <a:ext cx="3813516" cy="2470786"/>
          </a:xfrm>
        </p:spPr>
        <p:txBody>
          <a:bodyPr>
            <a:normAutofit/>
          </a:bodyPr>
          <a:lstStyle/>
          <a:p>
            <a:r>
              <a:rPr lang="en-US" dirty="0"/>
              <a:t>A sofa with a pleasant sinking-in feel</a:t>
            </a:r>
          </a:p>
        </p:txBody>
      </p:sp>
      <p:sp>
        <p:nvSpPr>
          <p:cNvPr id="7" name="Text Placeholder 6">
            <a:extLst>
              <a:ext uri="{FF2B5EF4-FFF2-40B4-BE49-F238E27FC236}">
                <a16:creationId xmlns:a16="http://schemas.microsoft.com/office/drawing/2014/main" id="{B5B41421-DD3C-0470-CC91-23208E5A6881}"/>
              </a:ext>
            </a:extLst>
          </p:cNvPr>
          <p:cNvSpPr>
            <a:spLocks noGrp="1"/>
          </p:cNvSpPr>
          <p:nvPr>
            <p:ph type="body" sz="quarter" idx="15"/>
          </p:nvPr>
        </p:nvSpPr>
        <p:spPr>
          <a:xfrm>
            <a:off x="491784" y="4475747"/>
            <a:ext cx="4385830" cy="1817476"/>
          </a:xfrm>
        </p:spPr>
        <p:txBody>
          <a:bodyPr>
            <a:normAutofit/>
          </a:bodyPr>
          <a:lstStyle/>
          <a:p>
            <a:r>
              <a:rPr lang="en-US" sz="2400" dirty="0"/>
              <a:t>Elastic webbing used inside, together with layered foam construction, ensures a high level of comfort.</a:t>
            </a:r>
            <a:endParaRPr lang="lt-LT" sz="2400" dirty="0"/>
          </a:p>
        </p:txBody>
      </p:sp>
      <p:pic>
        <p:nvPicPr>
          <p:cNvPr id="8" name="Picture Placeholder 7">
            <a:extLst>
              <a:ext uri="{FF2B5EF4-FFF2-40B4-BE49-F238E27FC236}">
                <a16:creationId xmlns:a16="http://schemas.microsoft.com/office/drawing/2014/main" id="{49245431-D4F5-2AFD-782C-E926864F48E8}"/>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794" r="18246"/>
          <a:stretch>
            <a:fillRect/>
          </a:stretch>
        </p:blipFill>
        <p:spPr>
          <a:xfrm>
            <a:off x="5303838" y="0"/>
            <a:ext cx="6888162" cy="6858000"/>
          </a:xfrm>
          <a:prstGeom prst="rect">
            <a:avLst/>
          </a:prstGeom>
          <a:gradFill>
            <a:gsLst>
              <a:gs pos="0">
                <a:srgbClr val="FFFFFF">
                  <a:lumMod val="95000"/>
                </a:srgbClr>
              </a:gs>
              <a:gs pos="100000">
                <a:srgbClr val="FFFFFF">
                  <a:lumMod val="85000"/>
                </a:srgbClr>
              </a:gs>
            </a:gsLst>
            <a:lin ang="5400000" scaled="1"/>
          </a:gradFill>
        </p:spPr>
      </p:pic>
      <p:sp>
        <p:nvSpPr>
          <p:cNvPr id="9" name="Text Placeholder 3">
            <a:extLst>
              <a:ext uri="{FF2B5EF4-FFF2-40B4-BE49-F238E27FC236}">
                <a16:creationId xmlns:a16="http://schemas.microsoft.com/office/drawing/2014/main" id="{4A9A8C8D-164E-9739-9AB3-C6E382F53835}"/>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1423193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4CC67-3403-37B6-1F1F-AE97C81F772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E574FB-64A8-A876-FA8D-2CE5C93B76ED}"/>
              </a:ext>
            </a:extLst>
          </p:cNvPr>
          <p:cNvSpPr>
            <a:spLocks noGrp="1"/>
          </p:cNvSpPr>
          <p:nvPr>
            <p:ph type="body" sz="quarter" idx="13"/>
          </p:nvPr>
        </p:nvSpPr>
        <p:spPr/>
        <p:txBody>
          <a:bodyPr>
            <a:normAutofit/>
          </a:bodyPr>
          <a:lstStyle/>
          <a:p>
            <a:r>
              <a:rPr lang="en-US" dirty="0"/>
              <a:t>Armrest shape supports seating freedom</a:t>
            </a:r>
          </a:p>
        </p:txBody>
      </p:sp>
      <p:pic>
        <p:nvPicPr>
          <p:cNvPr id="5" name="Picture Placeholder 13">
            <a:extLst>
              <a:ext uri="{FF2B5EF4-FFF2-40B4-BE49-F238E27FC236}">
                <a16:creationId xmlns:a16="http://schemas.microsoft.com/office/drawing/2014/main" id="{8F66D24A-E051-9BE5-5554-68B601BB4E19}"/>
              </a:ext>
            </a:extLst>
          </p:cNvPr>
          <p:cNvPicPr>
            <a:picLocks noChangeAspect="1"/>
          </p:cNvPicPr>
          <p:nvPr/>
        </p:nvPicPr>
        <p:blipFill>
          <a:blip r:embed="rId3" cstate="print">
            <a:extLst>
              <a:ext uri="{28A0092B-C50C-407E-A947-70E740481C1C}">
                <a14:useLocalDpi xmlns:a14="http://schemas.microsoft.com/office/drawing/2010/main" val="0"/>
              </a:ext>
            </a:extLst>
          </a:blip>
          <a:srcRect l="16853" t="3537" r="10878" b="3537"/>
          <a:stretch>
            <a:fillRect/>
          </a:stretch>
        </p:blipFill>
        <p:spPr>
          <a:xfrm>
            <a:off x="0" y="1700213"/>
            <a:ext cx="6016752" cy="5157787"/>
          </a:xfrm>
          <a:prstGeom prst="rect">
            <a:avLst/>
          </a:prstGeom>
          <a:gradFill>
            <a:gsLst>
              <a:gs pos="0">
                <a:srgbClr val="FFFFFF">
                  <a:lumMod val="95000"/>
                </a:srgbClr>
              </a:gs>
              <a:gs pos="100000">
                <a:srgbClr val="FFFFFF">
                  <a:lumMod val="85000"/>
                </a:srgbClr>
              </a:gs>
            </a:gsLst>
            <a:lin ang="5400000" scaled="1"/>
          </a:gradFill>
        </p:spPr>
      </p:pic>
      <p:sp>
        <p:nvSpPr>
          <p:cNvPr id="9" name="Text Placeholder 3">
            <a:extLst>
              <a:ext uri="{FF2B5EF4-FFF2-40B4-BE49-F238E27FC236}">
                <a16:creationId xmlns:a16="http://schemas.microsoft.com/office/drawing/2014/main" id="{2D1C800D-7402-EECB-9229-9B4B570CCBC8}"/>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pic>
        <p:nvPicPr>
          <p:cNvPr id="7" name="Picture Placeholder 7">
            <a:extLst>
              <a:ext uri="{FF2B5EF4-FFF2-40B4-BE49-F238E27FC236}">
                <a16:creationId xmlns:a16="http://schemas.microsoft.com/office/drawing/2014/main" id="{C8E5FDFF-CC0A-DED8-0AD0-6562AE3399BD}"/>
              </a:ext>
            </a:extLst>
          </p:cNvPr>
          <p:cNvPicPr>
            <a:picLocks noGrp="1" noChangeAspect="1"/>
          </p:cNvPicPr>
          <p:nvPr>
            <p:ph type="pic" sz="quarter" idx="25"/>
          </p:nvPr>
        </p:nvPicPr>
        <p:blipFill>
          <a:blip r:embed="rId4" cstate="print">
            <a:extLst>
              <a:ext uri="{28A0092B-C50C-407E-A947-70E740481C1C}">
                <a14:useLocalDpi xmlns:a14="http://schemas.microsoft.com/office/drawing/2010/main" val="0"/>
              </a:ext>
            </a:extLst>
          </a:blip>
          <a:srcRect l="8388" t="6761" r="23567" b="6880"/>
          <a:stretch>
            <a:fillRect/>
          </a:stretch>
        </p:blipFill>
        <p:spPr>
          <a:xfrm>
            <a:off x="6096000" y="1700213"/>
            <a:ext cx="6096000" cy="5157787"/>
          </a:xfrm>
          <a:prstGeom prst="rect">
            <a:avLst/>
          </a:prstGeom>
          <a:gradFill>
            <a:gsLst>
              <a:gs pos="0">
                <a:srgbClr val="FFFFFF">
                  <a:lumMod val="95000"/>
                </a:srgbClr>
              </a:gs>
              <a:gs pos="100000">
                <a:srgbClr val="FFFFFF">
                  <a:lumMod val="85000"/>
                </a:srgbClr>
              </a:gs>
            </a:gsLst>
            <a:lin ang="5400000" scaled="1"/>
          </a:gradFill>
        </p:spPr>
      </p:pic>
    </p:spTree>
    <p:extLst>
      <p:ext uri="{BB962C8B-B14F-4D97-AF65-F5344CB8AC3E}">
        <p14:creationId xmlns:p14="http://schemas.microsoft.com/office/powerpoint/2010/main" val="2616664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C89DD-6B33-30AB-FD51-C9DE7BFD3A7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3B1574C-8B0A-17A4-2B12-F632A5C2C13D}"/>
              </a:ext>
            </a:extLst>
          </p:cNvPr>
          <p:cNvSpPr>
            <a:spLocks noGrp="1"/>
          </p:cNvSpPr>
          <p:nvPr>
            <p:ph type="body" sz="quarter" idx="13"/>
          </p:nvPr>
        </p:nvSpPr>
        <p:spPr>
          <a:xfrm>
            <a:off x="491784" y="1066165"/>
            <a:ext cx="4385831" cy="2193692"/>
          </a:xfrm>
        </p:spPr>
        <p:txBody>
          <a:bodyPr>
            <a:normAutofit lnSpcReduction="10000"/>
          </a:bodyPr>
          <a:lstStyle/>
          <a:p>
            <a:r>
              <a:rPr lang="en-US" dirty="0"/>
              <a:t>Armchair backrest adapts to the back</a:t>
            </a:r>
          </a:p>
        </p:txBody>
      </p:sp>
      <p:sp>
        <p:nvSpPr>
          <p:cNvPr id="9" name="Text Placeholder 8">
            <a:extLst>
              <a:ext uri="{FF2B5EF4-FFF2-40B4-BE49-F238E27FC236}">
                <a16:creationId xmlns:a16="http://schemas.microsoft.com/office/drawing/2014/main" id="{3BEFBFE6-6456-3088-4E0C-BA498B813D59}"/>
              </a:ext>
            </a:extLst>
          </p:cNvPr>
          <p:cNvSpPr>
            <a:spLocks noGrp="1"/>
          </p:cNvSpPr>
          <p:nvPr>
            <p:ph type="body" sz="quarter" idx="15"/>
          </p:nvPr>
        </p:nvSpPr>
        <p:spPr>
          <a:xfrm>
            <a:off x="491784" y="4099531"/>
            <a:ext cx="4385830" cy="2193692"/>
          </a:xfrm>
        </p:spPr>
        <p:txBody>
          <a:bodyPr>
            <a:normAutofit/>
          </a:bodyPr>
          <a:lstStyle/>
          <a:p>
            <a:r>
              <a:rPr lang="en-US" sz="2400" dirty="0"/>
              <a:t>Thanks to a </a:t>
            </a:r>
            <a:r>
              <a:rPr lang="en-US" sz="2400" dirty="0" err="1"/>
              <a:t>specialised</a:t>
            </a:r>
            <a:r>
              <a:rPr lang="en-US" sz="2400" dirty="0"/>
              <a:t> technology with a zigzag spring, the backrest adapts to the back, providing support and comfort while seated.</a:t>
            </a:r>
            <a:endParaRPr lang="lt-LT" sz="2400" dirty="0"/>
          </a:p>
        </p:txBody>
      </p:sp>
      <p:sp>
        <p:nvSpPr>
          <p:cNvPr id="7" name="Text Placeholder 3">
            <a:extLst>
              <a:ext uri="{FF2B5EF4-FFF2-40B4-BE49-F238E27FC236}">
                <a16:creationId xmlns:a16="http://schemas.microsoft.com/office/drawing/2014/main" id="{716B313D-C39C-EC9B-8EE1-CE98DA67FA00}"/>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pic>
        <p:nvPicPr>
          <p:cNvPr id="10" name="Picture Placeholder 9">
            <a:extLst>
              <a:ext uri="{FF2B5EF4-FFF2-40B4-BE49-F238E27FC236}">
                <a16:creationId xmlns:a16="http://schemas.microsoft.com/office/drawing/2014/main" id="{C5BF0088-2A1F-53D8-C1BF-2616D14EAAAC}"/>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6697" t="7587" r="21954" b="794"/>
          <a:stretch>
            <a:fillRect/>
          </a:stretch>
        </p:blipFill>
        <p:spPr>
          <a:xfrm>
            <a:off x="5303838" y="0"/>
            <a:ext cx="6888162" cy="6858000"/>
          </a:xfrm>
          <a:prstGeom prst="rect">
            <a:avLst/>
          </a:prstGeom>
          <a:gradFill>
            <a:gsLst>
              <a:gs pos="0">
                <a:srgbClr val="FFFFFF">
                  <a:lumMod val="95000"/>
                </a:srgbClr>
              </a:gs>
              <a:gs pos="100000">
                <a:srgbClr val="FFFFFF">
                  <a:lumMod val="85000"/>
                </a:srgbClr>
              </a:gs>
            </a:gsLst>
            <a:lin ang="5400000" scaled="1"/>
          </a:gradFill>
        </p:spPr>
      </p:pic>
    </p:spTree>
    <p:extLst>
      <p:ext uri="{BB962C8B-B14F-4D97-AF65-F5344CB8AC3E}">
        <p14:creationId xmlns:p14="http://schemas.microsoft.com/office/powerpoint/2010/main" val="2704790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AD506-BFCD-38C5-51F2-D9756981C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0597B-9EBD-C4B9-D04B-77209B6A7A97}"/>
              </a:ext>
            </a:extLst>
          </p:cNvPr>
          <p:cNvSpPr>
            <a:spLocks noGrp="1"/>
          </p:cNvSpPr>
          <p:nvPr>
            <p:ph type="ctrTitle"/>
          </p:nvPr>
        </p:nvSpPr>
        <p:spPr>
          <a:xfrm>
            <a:off x="2425701" y="546100"/>
            <a:ext cx="6402388" cy="2882899"/>
          </a:xfrm>
        </p:spPr>
        <p:txBody>
          <a:bodyPr>
            <a:normAutofit/>
          </a:bodyPr>
          <a:lstStyle/>
          <a:p>
            <a:r>
              <a:rPr lang="en-US" dirty="0">
                <a:solidFill>
                  <a:schemeClr val="tx1"/>
                </a:solidFill>
              </a:rPr>
              <a:t>Consistent style across different office spaces</a:t>
            </a:r>
          </a:p>
        </p:txBody>
      </p:sp>
      <p:sp>
        <p:nvSpPr>
          <p:cNvPr id="4" name="Text Placeholder 3">
            <a:extLst>
              <a:ext uri="{FF2B5EF4-FFF2-40B4-BE49-F238E27FC236}">
                <a16:creationId xmlns:a16="http://schemas.microsoft.com/office/drawing/2014/main" id="{230F5219-1505-825C-8BA8-5B51DAE9FC51}"/>
              </a:ext>
            </a:extLst>
          </p:cNvPr>
          <p:cNvSpPr>
            <a:spLocks noGrp="1"/>
          </p:cNvSpPr>
          <p:nvPr>
            <p:ph type="body" sz="quarter" idx="10"/>
          </p:nvPr>
        </p:nvSpPr>
        <p:spPr>
          <a:xfrm>
            <a:off x="2425700" y="5053013"/>
            <a:ext cx="2638425" cy="1263650"/>
          </a:xfrm>
        </p:spPr>
        <p:txBody>
          <a:bodyPr/>
          <a:lstStyle/>
          <a:p>
            <a:pPr>
              <a:lnSpc>
                <a:spcPct val="107000"/>
              </a:lnSpc>
              <a:spcAft>
                <a:spcPts val="800"/>
              </a:spcAft>
            </a:pPr>
            <a:r>
              <a:rPr lang="en-US" dirty="0">
                <a:solidFill>
                  <a:schemeClr val="tx1"/>
                </a:solidFill>
              </a:rPr>
              <a:t>KOPA allows comfort and style to be maintained consistently across different office environments.</a:t>
            </a:r>
            <a:endParaRPr lang="lt-LT" sz="1800" dirty="0">
              <a:solidFill>
                <a:srgbClr val="76717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3">
            <a:extLst>
              <a:ext uri="{FF2B5EF4-FFF2-40B4-BE49-F238E27FC236}">
                <a16:creationId xmlns:a16="http://schemas.microsoft.com/office/drawing/2014/main" id="{171B5FCE-87D1-5C5D-BD7A-6C2719324CC3}"/>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3470695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275D3-F0CA-09AA-7D3C-A6462106CF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D01FC9F-694F-5C7C-99F5-E2F5FE5C7EB5}"/>
              </a:ext>
            </a:extLst>
          </p:cNvPr>
          <p:cNvSpPr>
            <a:spLocks noGrp="1"/>
          </p:cNvSpPr>
          <p:nvPr>
            <p:ph type="body" sz="quarter" idx="13"/>
          </p:nvPr>
        </p:nvSpPr>
        <p:spPr>
          <a:xfrm>
            <a:off x="491785" y="1066164"/>
            <a:ext cx="4385830" cy="2321547"/>
          </a:xfrm>
        </p:spPr>
        <p:txBody>
          <a:bodyPr>
            <a:normAutofit/>
          </a:bodyPr>
          <a:lstStyle/>
          <a:p>
            <a:r>
              <a:rPr lang="en-US" dirty="0"/>
              <a:t>Choice of bases for various looks</a:t>
            </a:r>
            <a:endParaRPr lang="lt-LT" dirty="0"/>
          </a:p>
        </p:txBody>
      </p:sp>
      <p:sp>
        <p:nvSpPr>
          <p:cNvPr id="3" name="Text Placeholder 2">
            <a:extLst>
              <a:ext uri="{FF2B5EF4-FFF2-40B4-BE49-F238E27FC236}">
                <a16:creationId xmlns:a16="http://schemas.microsoft.com/office/drawing/2014/main" id="{C69E3691-430E-1C0A-0926-E3102BC2B2FC}"/>
              </a:ext>
            </a:extLst>
          </p:cNvPr>
          <p:cNvSpPr>
            <a:spLocks noGrp="1"/>
          </p:cNvSpPr>
          <p:nvPr>
            <p:ph type="body" sz="quarter" idx="15"/>
          </p:nvPr>
        </p:nvSpPr>
        <p:spPr>
          <a:xfrm>
            <a:off x="491784" y="4860758"/>
            <a:ext cx="4099266" cy="1432465"/>
          </a:xfrm>
        </p:spPr>
        <p:txBody>
          <a:bodyPr>
            <a:normAutofit/>
          </a:bodyPr>
          <a:lstStyle/>
          <a:p>
            <a:r>
              <a:rPr lang="en-US" sz="2400" dirty="0"/>
              <a:t>The sofa and lounge chair can be configured with two types of bases.</a:t>
            </a:r>
            <a:endParaRPr lang="lt-LT" sz="2000" dirty="0"/>
          </a:p>
        </p:txBody>
      </p:sp>
      <p:sp>
        <p:nvSpPr>
          <p:cNvPr id="7" name="Text Placeholder 3">
            <a:extLst>
              <a:ext uri="{FF2B5EF4-FFF2-40B4-BE49-F238E27FC236}">
                <a16:creationId xmlns:a16="http://schemas.microsoft.com/office/drawing/2014/main" id="{85109A8A-F051-C3C4-1B10-8A4588C9DFA3}"/>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pic>
        <p:nvPicPr>
          <p:cNvPr id="1028" name="Picture 4">
            <a:extLst>
              <a:ext uri="{FF2B5EF4-FFF2-40B4-BE49-F238E27FC236}">
                <a16:creationId xmlns:a16="http://schemas.microsoft.com/office/drawing/2014/main" id="{755F5114-18C3-2DD4-1702-BCF7E5B4FD14}"/>
              </a:ext>
            </a:extLst>
          </p:cNvPr>
          <p:cNvPicPr>
            <a:picLocks noGrp="1" noChangeAspect="1" noChangeArrowheads="1"/>
          </p:cNvPicPr>
          <p:nvPr>
            <p:ph type="pic" sz="quarter" idx="23"/>
          </p:nvPr>
        </p:nvPicPr>
        <p:blipFill>
          <a:blip r:embed="rId3">
            <a:extLst>
              <a:ext uri="{28A0092B-C50C-407E-A947-70E740481C1C}">
                <a14:useLocalDpi xmlns:a14="http://schemas.microsoft.com/office/drawing/2010/main" val="0"/>
              </a:ext>
            </a:extLst>
          </a:blip>
          <a:srcRect t="219" b="21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596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14B22-8089-91EB-23F5-B6DF99CE539E}"/>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BE65413-E4E6-1937-19F2-DDBBF6E263A4}"/>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219" b="219"/>
          <a:stretch/>
        </p:blipFill>
        <p:spPr>
          <a:xfrm>
            <a:off x="5303837" y="0"/>
            <a:ext cx="6888163" cy="6858000"/>
          </a:xfrm>
          <a:prstGeom prst="rect">
            <a:avLst/>
          </a:prstGeom>
          <a:gradFill>
            <a:gsLst>
              <a:gs pos="0">
                <a:srgbClr val="FFFFFF">
                  <a:lumMod val="95000"/>
                </a:srgbClr>
              </a:gs>
              <a:gs pos="100000">
                <a:srgbClr val="FFFFFF">
                  <a:lumMod val="85000"/>
                </a:srgbClr>
              </a:gs>
            </a:gsLst>
            <a:lin ang="5400000" scaled="1"/>
          </a:gradFill>
        </p:spPr>
      </p:pic>
      <p:sp>
        <p:nvSpPr>
          <p:cNvPr id="6" name="Text Placeholder 3">
            <a:extLst>
              <a:ext uri="{FF2B5EF4-FFF2-40B4-BE49-F238E27FC236}">
                <a16:creationId xmlns:a16="http://schemas.microsoft.com/office/drawing/2014/main" id="{1046A99C-FFB4-3411-1BB9-8ABBD5D48A78}"/>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
        <p:nvSpPr>
          <p:cNvPr id="2" name="Text Placeholder 1">
            <a:extLst>
              <a:ext uri="{FF2B5EF4-FFF2-40B4-BE49-F238E27FC236}">
                <a16:creationId xmlns:a16="http://schemas.microsoft.com/office/drawing/2014/main" id="{1AAD7A9E-A4D1-ED2F-A792-0DD0C0B57110}"/>
              </a:ext>
            </a:extLst>
          </p:cNvPr>
          <p:cNvSpPr>
            <a:spLocks noGrp="1"/>
          </p:cNvSpPr>
          <p:nvPr>
            <p:ph type="body" sz="quarter" idx="13"/>
          </p:nvPr>
        </p:nvSpPr>
        <p:spPr>
          <a:xfrm>
            <a:off x="491784" y="1066164"/>
            <a:ext cx="4385831" cy="2321547"/>
          </a:xfrm>
        </p:spPr>
        <p:txBody>
          <a:bodyPr>
            <a:normAutofit/>
          </a:bodyPr>
          <a:lstStyle/>
          <a:p>
            <a:r>
              <a:rPr lang="en-US" dirty="0"/>
              <a:t>Choice of bases for various looks</a:t>
            </a:r>
            <a:endParaRPr lang="lt-LT" dirty="0"/>
          </a:p>
        </p:txBody>
      </p:sp>
      <p:sp>
        <p:nvSpPr>
          <p:cNvPr id="4" name="Text Placeholder 2">
            <a:extLst>
              <a:ext uri="{FF2B5EF4-FFF2-40B4-BE49-F238E27FC236}">
                <a16:creationId xmlns:a16="http://schemas.microsoft.com/office/drawing/2014/main" id="{82A6F966-1E91-3F41-0D8A-E997298C75FD}"/>
              </a:ext>
            </a:extLst>
          </p:cNvPr>
          <p:cNvSpPr txBox="1">
            <a:spLocks/>
          </p:cNvSpPr>
          <p:nvPr/>
        </p:nvSpPr>
        <p:spPr>
          <a:xfrm>
            <a:off x="491784" y="4860758"/>
            <a:ext cx="4137366" cy="143246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32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Armchairs are available with up to six options.</a:t>
            </a:r>
            <a:endParaRPr lang="lt-LT" sz="2000" dirty="0"/>
          </a:p>
        </p:txBody>
      </p:sp>
    </p:spTree>
    <p:extLst>
      <p:ext uri="{BB962C8B-B14F-4D97-AF65-F5344CB8AC3E}">
        <p14:creationId xmlns:p14="http://schemas.microsoft.com/office/powerpoint/2010/main" val="1899727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7F73-EF5C-F510-86E3-F70CDC4F2CB0}"/>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BF930C8-0368-E3A1-075C-F49E4BF63229}"/>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a:xfrm>
            <a:off x="0" y="5081"/>
            <a:ext cx="12192000" cy="6858000"/>
          </a:xfrm>
          <a:prstGeom prst="rect">
            <a:avLst/>
          </a:prstGeom>
          <a:gradFill>
            <a:gsLst>
              <a:gs pos="0">
                <a:srgbClr val="FFFFFF">
                  <a:lumMod val="95000"/>
                </a:srgbClr>
              </a:gs>
              <a:gs pos="100000">
                <a:srgbClr val="FFFFFF">
                  <a:lumMod val="85000"/>
                </a:srgbClr>
              </a:gs>
            </a:gsLst>
            <a:lin ang="5400000" scaled="1"/>
          </a:gradFill>
        </p:spPr>
      </p:pic>
      <p:sp>
        <p:nvSpPr>
          <p:cNvPr id="4" name="Text Placeholder 3">
            <a:extLst>
              <a:ext uri="{FF2B5EF4-FFF2-40B4-BE49-F238E27FC236}">
                <a16:creationId xmlns:a16="http://schemas.microsoft.com/office/drawing/2014/main" id="{AAF4A053-2A84-1381-C2AB-EFF36A7DBE25}"/>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solidFill>
                  <a:schemeClr val="accent4"/>
                </a:solidFill>
                <a:latin typeface="Visuelt Pro" panose="020B0503040202040104" pitchFamily="34" charset="0"/>
              </a:rPr>
              <a:t>KOPA</a:t>
            </a:r>
          </a:p>
        </p:txBody>
      </p:sp>
    </p:spTree>
    <p:extLst>
      <p:ext uri="{BB962C8B-B14F-4D97-AF65-F5344CB8AC3E}">
        <p14:creationId xmlns:p14="http://schemas.microsoft.com/office/powerpoint/2010/main" val="1328654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DDBE81-4500-ED0A-EB8B-A241B5C88AD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3D3278F-A7FB-4C8A-7887-5FAD07803ABD}"/>
              </a:ext>
            </a:extLst>
          </p:cNvPr>
          <p:cNvSpPr>
            <a:spLocks noGrp="1"/>
          </p:cNvSpPr>
          <p:nvPr>
            <p:ph type="body" sz="quarter" idx="13"/>
          </p:nvPr>
        </p:nvSpPr>
        <p:spPr>
          <a:xfrm>
            <a:off x="491784" y="1066164"/>
            <a:ext cx="4385831" cy="1900060"/>
          </a:xfrm>
        </p:spPr>
        <p:txBody>
          <a:bodyPr>
            <a:normAutofit/>
          </a:bodyPr>
          <a:lstStyle/>
          <a:p>
            <a:r>
              <a:rPr lang="en-US" dirty="0"/>
              <a:t>A response to today’s pace</a:t>
            </a:r>
            <a:endParaRPr lang="lt-LT" dirty="0"/>
          </a:p>
        </p:txBody>
      </p:sp>
      <p:sp>
        <p:nvSpPr>
          <p:cNvPr id="2" name="Text Placeholder 1">
            <a:extLst>
              <a:ext uri="{FF2B5EF4-FFF2-40B4-BE49-F238E27FC236}">
                <a16:creationId xmlns:a16="http://schemas.microsoft.com/office/drawing/2014/main" id="{12C963CF-98E4-AC03-9939-330149DB6DB6}"/>
              </a:ext>
            </a:extLst>
          </p:cNvPr>
          <p:cNvSpPr>
            <a:spLocks noGrp="1"/>
          </p:cNvSpPr>
          <p:nvPr>
            <p:ph type="body" sz="quarter" idx="15"/>
          </p:nvPr>
        </p:nvSpPr>
        <p:spPr>
          <a:xfrm>
            <a:off x="491784" y="3891777"/>
            <a:ext cx="4481660" cy="2511163"/>
          </a:xfrm>
        </p:spPr>
        <p:txBody>
          <a:bodyPr vert="horz" lIns="0" tIns="45720" rIns="0" bIns="45720" rtlCol="0" anchor="t">
            <a:normAutofit lnSpcReduction="10000"/>
          </a:bodyPr>
          <a:lstStyle/>
          <a:p>
            <a:r>
              <a:rPr lang="en-US" sz="2400" dirty="0"/>
              <a:t>In a fast-paced environment, moments of calm and emotional comfort are increasingly rare. Soft furniture becomes a subtle form of everyday luxury, inviting people to pause, slow down, and feel at ease.</a:t>
            </a:r>
            <a:endParaRPr lang="en-US" sz="1800" dirty="0"/>
          </a:p>
        </p:txBody>
      </p:sp>
      <p:sp>
        <p:nvSpPr>
          <p:cNvPr id="4" name="Text Placeholder 3">
            <a:extLst>
              <a:ext uri="{FF2B5EF4-FFF2-40B4-BE49-F238E27FC236}">
                <a16:creationId xmlns:a16="http://schemas.microsoft.com/office/drawing/2014/main" id="{A1EAC604-5014-72B3-624A-0AD98209166B}"/>
              </a:ext>
            </a:extLst>
          </p:cNvPr>
          <p:cNvSpPr>
            <a:spLocks noGrp="1"/>
          </p:cNvSpPr>
          <p:nvPr>
            <p:ph type="body" sz="quarter" idx="24"/>
          </p:nvPr>
        </p:nvSpPr>
        <p:spPr/>
        <p:txBody>
          <a:bodyPr/>
          <a:lstStyle/>
          <a:p>
            <a:r>
              <a:rPr lang="lt-LT" dirty="0"/>
              <a:t>KOPA</a:t>
            </a:r>
          </a:p>
        </p:txBody>
      </p:sp>
      <p:pic>
        <p:nvPicPr>
          <p:cNvPr id="7" name="Picture Placeholder 6">
            <a:extLst>
              <a:ext uri="{FF2B5EF4-FFF2-40B4-BE49-F238E27FC236}">
                <a16:creationId xmlns:a16="http://schemas.microsoft.com/office/drawing/2014/main" id="{C8243DCE-9CAA-562E-4F01-BB7AEC958576}"/>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32314" t="12220" r="14836" b="8856"/>
          <a:stretch>
            <a:fillRect/>
          </a:stretch>
        </p:blipFill>
        <p:spPr>
          <a:xfrm>
            <a:off x="5303838" y="0"/>
            <a:ext cx="6888162" cy="6858000"/>
          </a:xfrm>
          <a:prstGeom prst="rect">
            <a:avLst/>
          </a:prstGeom>
          <a:gradFill>
            <a:gsLst>
              <a:gs pos="0">
                <a:srgbClr val="FFFFFF">
                  <a:lumMod val="95000"/>
                </a:srgbClr>
              </a:gs>
              <a:gs pos="100000">
                <a:srgbClr val="FFFFFF">
                  <a:lumMod val="85000"/>
                </a:srgbClr>
              </a:gs>
            </a:gsLst>
            <a:lin ang="5400000" scaled="1"/>
          </a:gradFill>
        </p:spPr>
      </p:pic>
    </p:spTree>
    <p:extLst>
      <p:ext uri="{BB962C8B-B14F-4D97-AF65-F5344CB8AC3E}">
        <p14:creationId xmlns:p14="http://schemas.microsoft.com/office/powerpoint/2010/main" val="304428265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B8C7F-CF99-72EB-B45B-EE74D8F1E0D6}"/>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B000EF9-9301-5ED7-63FD-B597EE624544}"/>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p:pic>
      <p:sp>
        <p:nvSpPr>
          <p:cNvPr id="4" name="Text Placeholder 3">
            <a:extLst>
              <a:ext uri="{FF2B5EF4-FFF2-40B4-BE49-F238E27FC236}">
                <a16:creationId xmlns:a16="http://schemas.microsoft.com/office/drawing/2014/main" id="{1D6B23C9-2C43-EE5F-1038-A62594E9CD63}"/>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a:solidFill>
                  <a:schemeClr val="accent4"/>
                </a:solidFill>
                <a:latin typeface="Visuelt Pro" panose="020B0503040202040104" pitchFamily="34" charset="0"/>
              </a:rPr>
              <a:t>KOPA</a:t>
            </a:r>
            <a:endParaRPr lang="lt-LT" sz="1100" dirty="0">
              <a:solidFill>
                <a:schemeClr val="accent4"/>
              </a:solidFill>
              <a:latin typeface="Visuelt Pro" panose="020B0503040202040104" pitchFamily="34" charset="0"/>
            </a:endParaRPr>
          </a:p>
        </p:txBody>
      </p:sp>
    </p:spTree>
    <p:extLst>
      <p:ext uri="{BB962C8B-B14F-4D97-AF65-F5344CB8AC3E}">
        <p14:creationId xmlns:p14="http://schemas.microsoft.com/office/powerpoint/2010/main" val="450596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F6D0F-44A6-B080-4AD4-928036DB8671}"/>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EEEBF8E-D353-5A2D-0350-21330A0E1BD9}"/>
              </a:ext>
            </a:extLst>
          </p:cNvPr>
          <p:cNvPicPr>
            <a:picLocks noGrp="1" noChangeAspect="1"/>
          </p:cNvPicPr>
          <p:nvPr>
            <p:ph type="pic" sz="quarter" idx="25"/>
          </p:nvPr>
        </p:nvPicPr>
        <p:blipFill>
          <a:blip r:embed="rId2" cstate="print">
            <a:extLst>
              <a:ext uri="{28A0092B-C50C-407E-A947-70E740481C1C}">
                <a14:useLocalDpi xmlns:a14="http://schemas.microsoft.com/office/drawing/2010/main" val="0"/>
              </a:ext>
            </a:extLst>
          </a:blip>
          <a:srcRect/>
          <a:stretch/>
        </p:blipFill>
        <p:spPr>
          <a:xfrm>
            <a:off x="0" y="1"/>
            <a:ext cx="12192000" cy="6858000"/>
          </a:xfrm>
          <a:prstGeom prst="rect">
            <a:avLst/>
          </a:prstGeom>
          <a:gradFill>
            <a:gsLst>
              <a:gs pos="0">
                <a:srgbClr val="FFFFFF">
                  <a:lumMod val="95000"/>
                </a:srgbClr>
              </a:gs>
              <a:gs pos="100000">
                <a:srgbClr val="FFFFFF">
                  <a:lumMod val="85000"/>
                </a:srgbClr>
              </a:gs>
            </a:gsLst>
            <a:lin ang="5400000" scaled="1"/>
          </a:gradFill>
        </p:spPr>
      </p:pic>
      <p:sp>
        <p:nvSpPr>
          <p:cNvPr id="8" name="Text Placeholder 3">
            <a:extLst>
              <a:ext uri="{FF2B5EF4-FFF2-40B4-BE49-F238E27FC236}">
                <a16:creationId xmlns:a16="http://schemas.microsoft.com/office/drawing/2014/main" id="{D0F5842F-B607-DFD0-E369-45D07FBAFCBD}"/>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4147809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E368-5D54-BA00-D44E-91A799A1698D}"/>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A53B8E-A230-0327-78EB-F82A0FC3169E}"/>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a:gradFill>
            <a:gsLst>
              <a:gs pos="0">
                <a:srgbClr val="FFFFFF">
                  <a:lumMod val="95000"/>
                </a:srgbClr>
              </a:gs>
              <a:gs pos="100000">
                <a:srgbClr val="FFFFFF">
                  <a:lumMod val="85000"/>
                </a:srgbClr>
              </a:gs>
            </a:gsLst>
            <a:lin ang="5400000" scaled="1"/>
          </a:gradFill>
        </p:spPr>
      </p:pic>
      <p:sp>
        <p:nvSpPr>
          <p:cNvPr id="6" name="Text Placeholder 3">
            <a:extLst>
              <a:ext uri="{FF2B5EF4-FFF2-40B4-BE49-F238E27FC236}">
                <a16:creationId xmlns:a16="http://schemas.microsoft.com/office/drawing/2014/main" id="{4A16E05B-6348-7D4C-A28C-277552E24FF3}"/>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1545506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49E7B-CC1B-26DA-0BC3-90950C560F12}"/>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C6ADC58-E5CD-E7AA-3755-0DC56646DCC9}"/>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a:gradFill>
            <a:gsLst>
              <a:gs pos="0">
                <a:srgbClr val="FFFFFF">
                  <a:lumMod val="95000"/>
                </a:srgbClr>
              </a:gs>
              <a:gs pos="100000">
                <a:srgbClr val="FFFFFF">
                  <a:lumMod val="85000"/>
                </a:srgbClr>
              </a:gs>
            </a:gsLst>
            <a:lin ang="5400000" scaled="1"/>
          </a:gradFill>
        </p:spPr>
      </p:pic>
      <p:sp>
        <p:nvSpPr>
          <p:cNvPr id="6" name="Text Placeholder 3">
            <a:extLst>
              <a:ext uri="{FF2B5EF4-FFF2-40B4-BE49-F238E27FC236}">
                <a16:creationId xmlns:a16="http://schemas.microsoft.com/office/drawing/2014/main" id="{9057E7EB-4EBA-CD8E-41F6-392F4218BD41}"/>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solidFill>
                  <a:schemeClr val="bg2"/>
                </a:solidFill>
                <a:latin typeface="Visuelt Pro" panose="020B0503040202040104" pitchFamily="34" charset="0"/>
              </a:rPr>
              <a:t>KOPA</a:t>
            </a:r>
          </a:p>
        </p:txBody>
      </p:sp>
    </p:spTree>
    <p:extLst>
      <p:ext uri="{BB962C8B-B14F-4D97-AF65-F5344CB8AC3E}">
        <p14:creationId xmlns:p14="http://schemas.microsoft.com/office/powerpoint/2010/main" val="1744635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A9406-8888-5297-A80B-3EA81DED1FBB}"/>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362DC5E-8588-F473-3754-5D06F5475ECB}"/>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5" name="Text Placeholder 3">
            <a:extLst>
              <a:ext uri="{FF2B5EF4-FFF2-40B4-BE49-F238E27FC236}">
                <a16:creationId xmlns:a16="http://schemas.microsoft.com/office/drawing/2014/main" id="{9A0036F8-E3AF-3788-29FE-DD8280D2E40B}"/>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3182538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366CCF9-CD5F-10A9-A34B-642F1CE0EDCD}"/>
              </a:ext>
            </a:extLst>
          </p:cNvPr>
          <p:cNvPicPr>
            <a:picLocks noGrp="1" noChangeAspect="1"/>
          </p:cNvPicPr>
          <p:nvPr>
            <p:ph type="pic" sz="quarter" idx="25"/>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
        <p:nvSpPr>
          <p:cNvPr id="13" name="Text Placeholder 3">
            <a:extLst>
              <a:ext uri="{FF2B5EF4-FFF2-40B4-BE49-F238E27FC236}">
                <a16:creationId xmlns:a16="http://schemas.microsoft.com/office/drawing/2014/main" id="{A3C7B4AD-B8BF-6E57-2C75-AA962FA5CE9B}"/>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192660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A7C0E-5586-DDEB-7EE8-6DA57E1B1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AC058-CA43-AD89-CD67-35FFAFD0C7CA}"/>
              </a:ext>
            </a:extLst>
          </p:cNvPr>
          <p:cNvSpPr>
            <a:spLocks noGrp="1"/>
          </p:cNvSpPr>
          <p:nvPr>
            <p:ph type="ctrTitle"/>
          </p:nvPr>
        </p:nvSpPr>
        <p:spPr>
          <a:xfrm>
            <a:off x="2425701" y="546100"/>
            <a:ext cx="6402388" cy="2882899"/>
          </a:xfrm>
        </p:spPr>
        <p:txBody>
          <a:bodyPr>
            <a:normAutofit/>
          </a:bodyPr>
          <a:lstStyle/>
          <a:p>
            <a:r>
              <a:rPr lang="lt-LT" dirty="0">
                <a:solidFill>
                  <a:schemeClr val="tx1"/>
                </a:solidFill>
              </a:rPr>
              <a:t>Range</a:t>
            </a:r>
            <a:endParaRPr lang="en-US" dirty="0">
              <a:solidFill>
                <a:schemeClr val="tx1"/>
              </a:solidFill>
            </a:endParaRPr>
          </a:p>
        </p:txBody>
      </p:sp>
      <p:sp>
        <p:nvSpPr>
          <p:cNvPr id="3" name="Text Placeholder 3">
            <a:extLst>
              <a:ext uri="{FF2B5EF4-FFF2-40B4-BE49-F238E27FC236}">
                <a16:creationId xmlns:a16="http://schemas.microsoft.com/office/drawing/2014/main" id="{4666B60D-D2A4-B88F-2FD3-DC0578C36A03}"/>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718030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1522458722"/>
              </p:ext>
            </p:extLst>
          </p:nvPr>
        </p:nvGraphicFramePr>
        <p:xfrm>
          <a:off x="-1" y="1186948"/>
          <a:ext cx="12199114" cy="5671052"/>
        </p:xfrm>
        <a:graphic>
          <a:graphicData uri="http://schemas.openxmlformats.org/drawingml/2006/table">
            <a:tbl>
              <a:tblPr firstRow="1" bandRow="1">
                <a:tableStyleId>{5C22544A-7EE6-4342-B048-85BDC9FD1C3A}</a:tableStyleId>
              </a:tblPr>
              <a:tblGrid>
                <a:gridCol w="2665670">
                  <a:extLst>
                    <a:ext uri="{9D8B030D-6E8A-4147-A177-3AD203B41FA5}">
                      <a16:colId xmlns:a16="http://schemas.microsoft.com/office/drawing/2014/main" val="3109617654"/>
                    </a:ext>
                  </a:extLst>
                </a:gridCol>
                <a:gridCol w="2213975">
                  <a:extLst>
                    <a:ext uri="{9D8B030D-6E8A-4147-A177-3AD203B41FA5}">
                      <a16:colId xmlns:a16="http://schemas.microsoft.com/office/drawing/2014/main" val="2339250288"/>
                    </a:ext>
                  </a:extLst>
                </a:gridCol>
                <a:gridCol w="2439823">
                  <a:extLst>
                    <a:ext uri="{9D8B030D-6E8A-4147-A177-3AD203B41FA5}">
                      <a16:colId xmlns:a16="http://schemas.microsoft.com/office/drawing/2014/main" val="1184969364"/>
                    </a:ext>
                  </a:extLst>
                </a:gridCol>
                <a:gridCol w="2439823">
                  <a:extLst>
                    <a:ext uri="{9D8B030D-6E8A-4147-A177-3AD203B41FA5}">
                      <a16:colId xmlns:a16="http://schemas.microsoft.com/office/drawing/2014/main" val="2809780820"/>
                    </a:ext>
                  </a:extLst>
                </a:gridCol>
                <a:gridCol w="2439823">
                  <a:extLst>
                    <a:ext uri="{9D8B030D-6E8A-4147-A177-3AD203B41FA5}">
                      <a16:colId xmlns:a16="http://schemas.microsoft.com/office/drawing/2014/main" val="3643027158"/>
                    </a:ext>
                  </a:extLst>
                </a:gridCol>
              </a:tblGrid>
              <a:tr h="515880">
                <a:tc>
                  <a:txBody>
                    <a:bodyPr/>
                    <a:lstStyle/>
                    <a:p>
                      <a:pPr algn="ctr"/>
                      <a:r>
                        <a:rPr lang="lt-LT" sz="1600" b="0" dirty="0" err="1">
                          <a:solidFill>
                            <a:schemeClr val="tx1"/>
                          </a:solidFill>
                        </a:rPr>
                        <a:t>Soft</a:t>
                      </a:r>
                      <a:r>
                        <a:rPr lang="lt-LT" sz="1600" b="0" dirty="0">
                          <a:solidFill>
                            <a:schemeClr val="tx1"/>
                          </a:solidFill>
                        </a:rPr>
                        <a:t> </a:t>
                      </a:r>
                      <a:r>
                        <a:rPr lang="lt-LT" sz="1600" b="0" dirty="0" err="1">
                          <a:solidFill>
                            <a:schemeClr val="tx1"/>
                          </a:solidFill>
                        </a:rPr>
                        <a:t>furniture</a:t>
                      </a:r>
                      <a:endParaRPr lang="lt-LT" sz="16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err="1">
                          <a:solidFill>
                            <a:schemeClr val="tx1"/>
                          </a:solidFill>
                        </a:rPr>
                        <a:t>Fabrics</a:t>
                      </a:r>
                      <a:r>
                        <a:rPr lang="lt-LT" sz="1600" b="0" dirty="0">
                          <a:solidFill>
                            <a:schemeClr val="tx1"/>
                          </a:solidFill>
                        </a:rPr>
                        <a:t>*</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a:solidFill>
                            <a:schemeClr val="tx1"/>
                          </a:solidFill>
                        </a:rPr>
                        <a:t>Bases</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a:solidFill>
                            <a:schemeClr val="tx1"/>
                          </a:solidFill>
                        </a:rPr>
                        <a:t>Base </a:t>
                      </a:r>
                      <a:r>
                        <a:rPr lang="lt-LT" sz="1600" b="0" dirty="0" err="1">
                          <a:solidFill>
                            <a:schemeClr val="tx1"/>
                          </a:solidFill>
                        </a:rPr>
                        <a:t>colours</a:t>
                      </a:r>
                      <a:endParaRPr lang="lt-LT" sz="1600" b="0" dirty="0">
                        <a:solidFill>
                          <a:schemeClr val="tx1"/>
                        </a:solidFill>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err="1">
                          <a:solidFill>
                            <a:schemeClr val="tx1"/>
                          </a:solidFill>
                        </a:rPr>
                        <a:t>Glides</a:t>
                      </a:r>
                      <a:endParaRPr lang="lt-LT" sz="1600" b="0" dirty="0">
                        <a:solidFill>
                          <a:schemeClr val="tx1"/>
                        </a:solidFill>
                      </a:endParaRPr>
                    </a:p>
                  </a:txBody>
                  <a:tcPr marL="0" marR="0" marT="0" marB="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2577586">
                <a:tc rowSpan="2">
                  <a:txBody>
                    <a:bodyPr/>
                    <a:lstStyle/>
                    <a:p>
                      <a:endParaRPr lang="lt-LT" sz="1800" dirty="0"/>
                    </a:p>
                  </a:txBody>
                  <a:tcPr marL="91530" marR="91530" marT="45765" marB="45765">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lt-LT" sz="1200" dirty="0"/>
                        <a:t> Berta</a:t>
                      </a:r>
                    </a:p>
                    <a:p>
                      <a:pPr algn="ctr"/>
                      <a:r>
                        <a:rPr lang="lt-LT" sz="1200" dirty="0" err="1"/>
                        <a:t>Step</a:t>
                      </a:r>
                      <a:r>
                        <a:rPr lang="lt-LT" sz="1200" dirty="0"/>
                        <a:t> </a:t>
                      </a:r>
                      <a:r>
                        <a:rPr lang="lt-LT" sz="1200" dirty="0" err="1"/>
                        <a:t>Melange</a:t>
                      </a:r>
                      <a:endParaRPr lang="lt-LT" sz="1200" dirty="0"/>
                    </a:p>
                    <a:p>
                      <a:pPr algn="ctr"/>
                      <a:r>
                        <a:rPr lang="lt-LT" sz="1200" dirty="0" err="1"/>
                        <a:t>Austea</a:t>
                      </a:r>
                      <a:endParaRPr lang="lt-LT" sz="1200" dirty="0"/>
                    </a:p>
                    <a:p>
                      <a:pPr algn="ctr"/>
                      <a:r>
                        <a:rPr lang="lt-LT" sz="1200" dirty="0" err="1"/>
                        <a:t>Cyber</a:t>
                      </a:r>
                      <a:endParaRPr lang="lt-LT" sz="1200" dirty="0"/>
                    </a:p>
                    <a:p>
                      <a:pPr algn="ctr"/>
                      <a:r>
                        <a:rPr lang="lt-LT" sz="1200" dirty="0" err="1"/>
                        <a:t>Velito</a:t>
                      </a:r>
                      <a:endParaRPr lang="lt-LT" sz="1200" dirty="0"/>
                    </a:p>
                    <a:p>
                      <a:pPr algn="ctr"/>
                      <a:r>
                        <a:rPr lang="lt-LT" sz="1200" dirty="0" err="1"/>
                        <a:t>Synergy</a:t>
                      </a:r>
                      <a:endParaRPr lang="lt-LT" sz="1200" dirty="0"/>
                    </a:p>
                    <a:p>
                      <a:pPr algn="ctr"/>
                      <a:r>
                        <a:rPr lang="lt-LT" sz="1200" u="none" dirty="0" err="1"/>
                        <a:t>Dream</a:t>
                      </a:r>
                      <a:endParaRPr lang="lt-LT" sz="1200" u="none" dirty="0"/>
                    </a:p>
                    <a:p>
                      <a:pPr algn="ctr"/>
                      <a:r>
                        <a:rPr lang="lt-LT" sz="1200" u="none" dirty="0" err="1"/>
                        <a:t>Steelcut</a:t>
                      </a:r>
                      <a:r>
                        <a:rPr lang="lt-LT" sz="1200" u="none" dirty="0"/>
                        <a:t> Trio 3</a:t>
                      </a:r>
                    </a:p>
                    <a:p>
                      <a:pPr algn="ctr"/>
                      <a:r>
                        <a:rPr lang="lt-LT" sz="1200" u="none" dirty="0"/>
                        <a:t>DNN</a:t>
                      </a:r>
                    </a:p>
                  </a:txBody>
                  <a:tcPr marL="91530" marR="9153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p>
                  </a:txBody>
                  <a:tcPr marL="0" marR="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rgbClr val="FF0000"/>
                        </a:solidFill>
                      </a:endParaRPr>
                    </a:p>
                  </a:txBody>
                  <a:tcPr marL="0" marR="0" marT="180000" marB="4576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lt-LT" sz="1400" dirty="0">
                        <a:solidFill>
                          <a:schemeClr val="tx1"/>
                        </a:solidFill>
                      </a:endParaRPr>
                    </a:p>
                  </a:txBody>
                  <a:tcPr marL="90000" marR="91530" marT="108000" marB="45765">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2577586">
                <a:tc vMerge="1">
                  <a:txBody>
                    <a:bodyPr/>
                    <a:lstStyle/>
                    <a:p>
                      <a:endParaRPr lang="lt-LT"/>
                    </a:p>
                  </a:txBody>
                  <a:tcPr>
                    <a:lnT w="12700" cap="flat" cmpd="sng" algn="ctr">
                      <a:noFill/>
                      <a:prstDash val="solid"/>
                      <a:round/>
                      <a:headEnd type="none" w="med" len="med"/>
                      <a:tailEnd type="none" w="med" len="med"/>
                    </a:lnT>
                  </a:tcPr>
                </a:tc>
                <a:tc vMerge="1">
                  <a:txBody>
                    <a:bodyPr/>
                    <a:lstStyle/>
                    <a:p>
                      <a:endParaRPr lang="lt-LT"/>
                    </a:p>
                  </a:txBody>
                  <a:tcPr>
                    <a:lnT w="12700" cmpd="sng">
                      <a:noFill/>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p>
                  </a:txBody>
                  <a:tcPr marL="0" marR="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dirty="0"/>
                    </a:p>
                  </a:txBody>
                  <a:tcPr marL="0" marR="0" marT="180000" marB="4576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dirty="0"/>
                    </a:p>
                  </a:txBody>
                  <a:tcPr marL="90000" marR="91530" marT="108000" marB="45765">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3941377"/>
                  </a:ext>
                </a:extLst>
              </a:tr>
            </a:tbl>
          </a:graphicData>
        </a:graphic>
      </p:graphicFrame>
      <p:sp>
        <p:nvSpPr>
          <p:cNvPr id="75" name="TextBox 74">
            <a:extLst>
              <a:ext uri="{FF2B5EF4-FFF2-40B4-BE49-F238E27FC236}">
                <a16:creationId xmlns:a16="http://schemas.microsoft.com/office/drawing/2014/main" id="{00BA0D6F-C669-BFB2-9184-2F474ACFE51C}"/>
              </a:ext>
            </a:extLst>
          </p:cNvPr>
          <p:cNvSpPr txBox="1"/>
          <p:nvPr/>
        </p:nvSpPr>
        <p:spPr>
          <a:xfrm>
            <a:off x="10178091" y="3084413"/>
            <a:ext cx="1661525" cy="276999"/>
          </a:xfrm>
          <a:prstGeom prst="rect">
            <a:avLst/>
          </a:prstGeom>
          <a:noFill/>
        </p:spPr>
        <p:txBody>
          <a:bodyPr wrap="square" rtlCol="0">
            <a:spAutoFit/>
          </a:bodyPr>
          <a:lstStyle/>
          <a:p>
            <a:pPr algn="ctr"/>
            <a:r>
              <a:rPr lang="en-US" sz="1200" dirty="0"/>
              <a:t>For hard or soft floor</a:t>
            </a:r>
            <a:r>
              <a:rPr lang="lt-LT" sz="1200" dirty="0"/>
              <a:t>s</a:t>
            </a:r>
            <a:endParaRPr lang="en-US" sz="1200" dirty="0"/>
          </a:p>
        </p:txBody>
      </p:sp>
      <p:sp>
        <p:nvSpPr>
          <p:cNvPr id="17" name="TextBox 16">
            <a:extLst>
              <a:ext uri="{FF2B5EF4-FFF2-40B4-BE49-F238E27FC236}">
                <a16:creationId xmlns:a16="http://schemas.microsoft.com/office/drawing/2014/main" id="{D86126BF-6C86-8232-37C5-2909CDB1ACE3}"/>
              </a:ext>
            </a:extLst>
          </p:cNvPr>
          <p:cNvSpPr txBox="1"/>
          <p:nvPr/>
        </p:nvSpPr>
        <p:spPr>
          <a:xfrm>
            <a:off x="479425" y="5887598"/>
            <a:ext cx="1728549" cy="276999"/>
          </a:xfrm>
          <a:prstGeom prst="rect">
            <a:avLst/>
          </a:prstGeom>
          <a:noFill/>
        </p:spPr>
        <p:txBody>
          <a:bodyPr wrap="square">
            <a:spAutoFit/>
          </a:bodyPr>
          <a:lstStyle/>
          <a:p>
            <a:pPr lvl="0" algn="ctr">
              <a:defRPr/>
            </a:pPr>
            <a:r>
              <a:rPr lang="lt-LT" sz="1200" dirty="0" err="1"/>
              <a:t>Two-seater</a:t>
            </a:r>
            <a:r>
              <a:rPr lang="lt-LT" sz="1200" dirty="0"/>
              <a:t> sofa</a:t>
            </a:r>
          </a:p>
        </p:txBody>
      </p:sp>
      <p:sp>
        <p:nvSpPr>
          <p:cNvPr id="18" name="TextBox 17">
            <a:extLst>
              <a:ext uri="{FF2B5EF4-FFF2-40B4-BE49-F238E27FC236}">
                <a16:creationId xmlns:a16="http://schemas.microsoft.com/office/drawing/2014/main" id="{A42EC7E2-81C9-9DF0-F660-82B061439A42}"/>
              </a:ext>
            </a:extLst>
          </p:cNvPr>
          <p:cNvSpPr txBox="1"/>
          <p:nvPr/>
        </p:nvSpPr>
        <p:spPr>
          <a:xfrm>
            <a:off x="827109" y="3467026"/>
            <a:ext cx="1163284" cy="276999"/>
          </a:xfrm>
          <a:prstGeom prst="rect">
            <a:avLst/>
          </a:prstGeom>
          <a:noFill/>
        </p:spPr>
        <p:txBody>
          <a:bodyPr wrap="square">
            <a:spAutoFit/>
          </a:bodyPr>
          <a:lstStyle/>
          <a:p>
            <a:pPr lvl="0">
              <a:defRPr/>
            </a:pPr>
            <a:r>
              <a:rPr lang="en-GB" sz="1200" dirty="0">
                <a:solidFill>
                  <a:schemeClr val="dk1"/>
                </a:solidFill>
              </a:rPr>
              <a:t>Lounge chair </a:t>
            </a:r>
            <a:endParaRPr lang="lt-LT" sz="1100" dirty="0"/>
          </a:p>
        </p:txBody>
      </p:sp>
      <p:pic>
        <p:nvPicPr>
          <p:cNvPr id="4" name="Picture 3">
            <a:extLst>
              <a:ext uri="{FF2B5EF4-FFF2-40B4-BE49-F238E27FC236}">
                <a16:creationId xmlns:a16="http://schemas.microsoft.com/office/drawing/2014/main" id="{C0DFF6F5-082F-0243-499B-5A1868BEEB03}"/>
              </a:ext>
            </a:extLst>
          </p:cNvPr>
          <p:cNvPicPr>
            <a:picLocks noChangeAspect="1"/>
          </p:cNvPicPr>
          <p:nvPr/>
        </p:nvPicPr>
        <p:blipFill>
          <a:blip r:embed="rId3" cstate="print">
            <a:extLst>
              <a:ext uri="{28A0092B-C50C-407E-A947-70E740481C1C}">
                <a14:useLocalDpi xmlns:a14="http://schemas.microsoft.com/office/drawing/2010/main" val="0"/>
              </a:ext>
            </a:extLst>
          </a:blip>
          <a:srcRect t="23215" b="1655"/>
          <a:stretch>
            <a:fillRect/>
          </a:stretch>
        </p:blipFill>
        <p:spPr>
          <a:xfrm>
            <a:off x="417812" y="4603301"/>
            <a:ext cx="1790162" cy="1344949"/>
          </a:xfrm>
          <a:prstGeom prst="rect">
            <a:avLst/>
          </a:prstGeom>
        </p:spPr>
      </p:pic>
      <p:sp>
        <p:nvSpPr>
          <p:cNvPr id="29" name="TextBox 28">
            <a:extLst>
              <a:ext uri="{FF2B5EF4-FFF2-40B4-BE49-F238E27FC236}">
                <a16:creationId xmlns:a16="http://schemas.microsoft.com/office/drawing/2014/main" id="{65DACB2C-7D88-36FD-CFA7-D1252679A9E6}"/>
              </a:ext>
            </a:extLst>
          </p:cNvPr>
          <p:cNvSpPr txBox="1"/>
          <p:nvPr/>
        </p:nvSpPr>
        <p:spPr>
          <a:xfrm>
            <a:off x="5279105" y="3269079"/>
            <a:ext cx="1633790" cy="461665"/>
          </a:xfrm>
          <a:prstGeom prst="rect">
            <a:avLst/>
          </a:prstGeom>
          <a:noFill/>
        </p:spPr>
        <p:txBody>
          <a:bodyPr wrap="square">
            <a:spAutoFit/>
          </a:bodyPr>
          <a:lstStyle/>
          <a:p>
            <a:pPr lvl="0" algn="ctr">
              <a:defRPr/>
            </a:pPr>
            <a:r>
              <a:rPr lang="lt-LT" sz="1200" dirty="0" err="1"/>
              <a:t>Powder-coated</a:t>
            </a:r>
            <a:r>
              <a:rPr lang="lt-LT" sz="1200" dirty="0"/>
              <a:t> </a:t>
            </a:r>
            <a:r>
              <a:rPr lang="lt-LT" sz="1200" dirty="0" err="1"/>
              <a:t>metal</a:t>
            </a:r>
            <a:r>
              <a:rPr lang="lt-LT" sz="1200" dirty="0"/>
              <a:t> </a:t>
            </a:r>
            <a:r>
              <a:rPr lang="lt-LT" sz="1200" dirty="0" err="1"/>
              <a:t>legs</a:t>
            </a:r>
            <a:endParaRPr lang="lt-LT" sz="1200" dirty="0"/>
          </a:p>
        </p:txBody>
      </p:sp>
      <p:sp>
        <p:nvSpPr>
          <p:cNvPr id="30" name="TextBox 29">
            <a:extLst>
              <a:ext uri="{FF2B5EF4-FFF2-40B4-BE49-F238E27FC236}">
                <a16:creationId xmlns:a16="http://schemas.microsoft.com/office/drawing/2014/main" id="{38C8DFEB-E655-C129-711C-140F2C6F1DE7}"/>
              </a:ext>
            </a:extLst>
          </p:cNvPr>
          <p:cNvSpPr txBox="1"/>
          <p:nvPr/>
        </p:nvSpPr>
        <p:spPr>
          <a:xfrm>
            <a:off x="5279104" y="5887598"/>
            <a:ext cx="1606619" cy="276999"/>
          </a:xfrm>
          <a:prstGeom prst="rect">
            <a:avLst/>
          </a:prstGeom>
          <a:noFill/>
        </p:spPr>
        <p:txBody>
          <a:bodyPr wrap="square">
            <a:spAutoFit/>
          </a:bodyPr>
          <a:lstStyle/>
          <a:p>
            <a:pPr lvl="0" algn="ctr">
              <a:defRPr/>
            </a:pPr>
            <a:r>
              <a:rPr lang="lt-LT" sz="1200" dirty="0"/>
              <a:t> </a:t>
            </a:r>
            <a:r>
              <a:rPr lang="lt-LT" sz="1200" dirty="0" err="1"/>
              <a:t>Solid</a:t>
            </a:r>
            <a:r>
              <a:rPr lang="lt-LT" sz="1200" dirty="0"/>
              <a:t> </a:t>
            </a:r>
            <a:r>
              <a:rPr lang="lt-LT" sz="1200" dirty="0" err="1"/>
              <a:t>ash</a:t>
            </a:r>
            <a:r>
              <a:rPr lang="lt-LT" sz="1200" dirty="0"/>
              <a:t> </a:t>
            </a:r>
            <a:r>
              <a:rPr lang="lt-LT" sz="1200" dirty="0" err="1"/>
              <a:t>wood</a:t>
            </a:r>
            <a:r>
              <a:rPr lang="lt-LT" sz="1200" dirty="0"/>
              <a:t> </a:t>
            </a:r>
            <a:r>
              <a:rPr lang="lt-LT" sz="1200" dirty="0" err="1"/>
              <a:t>legs</a:t>
            </a:r>
            <a:endParaRPr lang="lt-LT" sz="1200" dirty="0"/>
          </a:p>
        </p:txBody>
      </p:sp>
      <p:sp>
        <p:nvSpPr>
          <p:cNvPr id="41" name="TextBox 40">
            <a:extLst>
              <a:ext uri="{FF2B5EF4-FFF2-40B4-BE49-F238E27FC236}">
                <a16:creationId xmlns:a16="http://schemas.microsoft.com/office/drawing/2014/main" id="{6B6C1692-49DD-E5AF-E695-4ADBEC04E0B1}"/>
              </a:ext>
            </a:extLst>
          </p:cNvPr>
          <p:cNvSpPr txBox="1"/>
          <p:nvPr/>
        </p:nvSpPr>
        <p:spPr>
          <a:xfrm>
            <a:off x="10199104" y="5744102"/>
            <a:ext cx="1661525" cy="461665"/>
          </a:xfrm>
          <a:prstGeom prst="rect">
            <a:avLst/>
          </a:prstGeom>
          <a:noFill/>
        </p:spPr>
        <p:txBody>
          <a:bodyPr wrap="square" rtlCol="0">
            <a:spAutoFit/>
          </a:bodyPr>
          <a:lstStyle/>
          <a:p>
            <a:pPr lvl="0" algn="ctr">
              <a:defRPr/>
            </a:pPr>
            <a:r>
              <a:rPr lang="lt-LT" sz="1200" dirty="0" err="1">
                <a:solidFill>
                  <a:schemeClr val="dk1"/>
                </a:solidFill>
              </a:rPr>
              <a:t>Double-sided</a:t>
            </a:r>
            <a:r>
              <a:rPr lang="lt-LT" sz="1200" dirty="0">
                <a:solidFill>
                  <a:schemeClr val="dk1"/>
                </a:solidFill>
              </a:rPr>
              <a:t> </a:t>
            </a:r>
            <a:r>
              <a:rPr lang="lt-LT" sz="1200" dirty="0" err="1">
                <a:solidFill>
                  <a:schemeClr val="dk1"/>
                </a:solidFill>
              </a:rPr>
              <a:t>glides</a:t>
            </a:r>
            <a:r>
              <a:rPr lang="en-US" sz="1200" dirty="0">
                <a:solidFill>
                  <a:schemeClr val="dk1"/>
                </a:solidFill>
              </a:rPr>
              <a:t> </a:t>
            </a:r>
            <a:r>
              <a:rPr lang="lt-LT" sz="1200" dirty="0" err="1">
                <a:solidFill>
                  <a:schemeClr val="dk1"/>
                </a:solidFill>
              </a:rPr>
              <a:t>for</a:t>
            </a:r>
            <a:r>
              <a:rPr lang="lt-LT" sz="1200" dirty="0">
                <a:solidFill>
                  <a:schemeClr val="dk1"/>
                </a:solidFill>
              </a:rPr>
              <a:t> </a:t>
            </a:r>
            <a:r>
              <a:rPr lang="en-US" sz="1200" dirty="0"/>
              <a:t>hard or soft floor</a:t>
            </a:r>
            <a:r>
              <a:rPr lang="lt-LT" sz="1200" dirty="0"/>
              <a:t>s</a:t>
            </a:r>
            <a:endParaRPr lang="lt-LT" sz="1200" dirty="0">
              <a:solidFill>
                <a:schemeClr val="dk1"/>
              </a:solidFill>
            </a:endParaRPr>
          </a:p>
        </p:txBody>
      </p:sp>
      <p:pic>
        <p:nvPicPr>
          <p:cNvPr id="5" name="Picture 4">
            <a:extLst>
              <a:ext uri="{FF2B5EF4-FFF2-40B4-BE49-F238E27FC236}">
                <a16:creationId xmlns:a16="http://schemas.microsoft.com/office/drawing/2014/main" id="{8A2E4A2B-D969-C4C0-44DA-F7321F5928FC}"/>
              </a:ext>
            </a:extLst>
          </p:cNvPr>
          <p:cNvPicPr>
            <a:picLocks noChangeAspect="1"/>
          </p:cNvPicPr>
          <p:nvPr/>
        </p:nvPicPr>
        <p:blipFill>
          <a:blip r:embed="rId4" cstate="print">
            <a:extLst>
              <a:ext uri="{28A0092B-C50C-407E-A947-70E740481C1C}">
                <a14:useLocalDpi xmlns:a14="http://schemas.microsoft.com/office/drawing/2010/main" val="0"/>
              </a:ext>
            </a:extLst>
          </a:blip>
          <a:srcRect l="15899" t="65113" r="8668" b="10080"/>
          <a:stretch>
            <a:fillRect/>
          </a:stretch>
        </p:blipFill>
        <p:spPr>
          <a:xfrm>
            <a:off x="5230308" y="2675544"/>
            <a:ext cx="1879956" cy="618284"/>
          </a:xfrm>
          <a:prstGeom prst="rect">
            <a:avLst/>
          </a:prstGeom>
        </p:spPr>
      </p:pic>
      <p:pic>
        <p:nvPicPr>
          <p:cNvPr id="8" name="Picture 7">
            <a:extLst>
              <a:ext uri="{FF2B5EF4-FFF2-40B4-BE49-F238E27FC236}">
                <a16:creationId xmlns:a16="http://schemas.microsoft.com/office/drawing/2014/main" id="{AE887D59-6E03-E65C-859F-76409CBE18E8}"/>
              </a:ext>
            </a:extLst>
          </p:cNvPr>
          <p:cNvPicPr>
            <a:picLocks noChangeAspect="1"/>
          </p:cNvPicPr>
          <p:nvPr/>
        </p:nvPicPr>
        <p:blipFill>
          <a:blip r:embed="rId5" cstate="print">
            <a:extLst>
              <a:ext uri="{28A0092B-C50C-407E-A947-70E740481C1C}">
                <a14:useLocalDpi xmlns:a14="http://schemas.microsoft.com/office/drawing/2010/main" val="0"/>
              </a:ext>
            </a:extLst>
          </a:blip>
          <a:srcRect t="12538" b="12538"/>
          <a:stretch/>
        </p:blipFill>
        <p:spPr>
          <a:xfrm>
            <a:off x="10777475" y="1999147"/>
            <a:ext cx="1496940" cy="1121574"/>
          </a:xfrm>
          <a:prstGeom prst="rect">
            <a:avLst/>
          </a:prstGeom>
        </p:spPr>
      </p:pic>
      <p:pic>
        <p:nvPicPr>
          <p:cNvPr id="11" name="Picture 10">
            <a:extLst>
              <a:ext uri="{FF2B5EF4-FFF2-40B4-BE49-F238E27FC236}">
                <a16:creationId xmlns:a16="http://schemas.microsoft.com/office/drawing/2014/main" id="{E6A3D5BB-96C9-B8A8-0CFD-44738A1FDA53}"/>
              </a:ext>
            </a:extLst>
          </p:cNvPr>
          <p:cNvPicPr>
            <a:picLocks noChangeAspect="1"/>
          </p:cNvPicPr>
          <p:nvPr/>
        </p:nvPicPr>
        <p:blipFill>
          <a:blip r:embed="rId6" cstate="print">
            <a:extLst>
              <a:ext uri="{28A0092B-C50C-407E-A947-70E740481C1C}">
                <a14:useLocalDpi xmlns:a14="http://schemas.microsoft.com/office/drawing/2010/main" val="0"/>
              </a:ext>
            </a:extLst>
          </a:blip>
          <a:srcRect t="12538" b="12538"/>
          <a:stretch/>
        </p:blipFill>
        <p:spPr>
          <a:xfrm>
            <a:off x="9616777" y="1989666"/>
            <a:ext cx="1496940" cy="1121574"/>
          </a:xfrm>
          <a:prstGeom prst="rect">
            <a:avLst/>
          </a:prstGeom>
        </p:spPr>
      </p:pic>
      <p:pic>
        <p:nvPicPr>
          <p:cNvPr id="7" name="Picture 6">
            <a:extLst>
              <a:ext uri="{FF2B5EF4-FFF2-40B4-BE49-F238E27FC236}">
                <a16:creationId xmlns:a16="http://schemas.microsoft.com/office/drawing/2014/main" id="{64CF7AED-D744-1841-2177-BE7C02D0A80E}"/>
              </a:ext>
            </a:extLst>
          </p:cNvPr>
          <p:cNvPicPr>
            <a:picLocks noChangeAspect="1"/>
          </p:cNvPicPr>
          <p:nvPr/>
        </p:nvPicPr>
        <p:blipFill>
          <a:blip r:embed="rId7" cstate="print">
            <a:extLst>
              <a:ext uri="{28A0092B-C50C-407E-A947-70E740481C1C}">
                <a14:useLocalDpi xmlns:a14="http://schemas.microsoft.com/office/drawing/2010/main" val="0"/>
              </a:ext>
            </a:extLst>
          </a:blip>
          <a:srcRect t="12538" b="12538"/>
          <a:stretch/>
        </p:blipFill>
        <p:spPr>
          <a:xfrm>
            <a:off x="10619031" y="4333426"/>
            <a:ext cx="1870144" cy="1401195"/>
          </a:xfrm>
          <a:prstGeom prst="rect">
            <a:avLst/>
          </a:prstGeom>
        </p:spPr>
      </p:pic>
      <p:pic>
        <p:nvPicPr>
          <p:cNvPr id="13" name="Picture 12">
            <a:extLst>
              <a:ext uri="{FF2B5EF4-FFF2-40B4-BE49-F238E27FC236}">
                <a16:creationId xmlns:a16="http://schemas.microsoft.com/office/drawing/2014/main" id="{C843A42D-A5AB-545F-F327-D5DABFAA3414}"/>
              </a:ext>
            </a:extLst>
          </p:cNvPr>
          <p:cNvPicPr>
            <a:picLocks noChangeAspect="1"/>
          </p:cNvPicPr>
          <p:nvPr/>
        </p:nvPicPr>
        <p:blipFill>
          <a:blip r:embed="rId8" cstate="print">
            <a:extLst>
              <a:ext uri="{28A0092B-C50C-407E-A947-70E740481C1C}">
                <a14:useLocalDpi xmlns:a14="http://schemas.microsoft.com/office/drawing/2010/main" val="0"/>
              </a:ext>
            </a:extLst>
          </a:blip>
          <a:srcRect t="12538" b="12538"/>
          <a:stretch/>
        </p:blipFill>
        <p:spPr>
          <a:xfrm>
            <a:off x="9458333" y="4323945"/>
            <a:ext cx="1870144" cy="1401195"/>
          </a:xfrm>
          <a:prstGeom prst="rect">
            <a:avLst/>
          </a:prstGeom>
        </p:spPr>
      </p:pic>
      <p:pic>
        <p:nvPicPr>
          <p:cNvPr id="19" name="Picture 18">
            <a:extLst>
              <a:ext uri="{FF2B5EF4-FFF2-40B4-BE49-F238E27FC236}">
                <a16:creationId xmlns:a16="http://schemas.microsoft.com/office/drawing/2014/main" id="{324024CE-B9F8-2336-878F-3426E3379252}"/>
              </a:ext>
            </a:extLst>
          </p:cNvPr>
          <p:cNvPicPr>
            <a:picLocks noChangeAspect="1"/>
          </p:cNvPicPr>
          <p:nvPr/>
        </p:nvPicPr>
        <p:blipFill>
          <a:blip r:embed="rId9" cstate="print">
            <a:extLst>
              <a:ext uri="{28A0092B-C50C-407E-A947-70E740481C1C}">
                <a14:useLocalDpi xmlns:a14="http://schemas.microsoft.com/office/drawing/2010/main" val="0"/>
              </a:ext>
            </a:extLst>
          </a:blip>
          <a:srcRect t="21457" b="3414"/>
          <a:stretch>
            <a:fillRect/>
          </a:stretch>
        </p:blipFill>
        <p:spPr>
          <a:xfrm>
            <a:off x="439149" y="2195808"/>
            <a:ext cx="1790162" cy="1344949"/>
          </a:xfrm>
          <a:prstGeom prst="rect">
            <a:avLst/>
          </a:prstGeom>
        </p:spPr>
      </p:pic>
      <p:pic>
        <p:nvPicPr>
          <p:cNvPr id="23" name="Picture 22">
            <a:extLst>
              <a:ext uri="{FF2B5EF4-FFF2-40B4-BE49-F238E27FC236}">
                <a16:creationId xmlns:a16="http://schemas.microsoft.com/office/drawing/2014/main" id="{F9909BC8-9731-015F-E3FD-6B3D3A57DC70}"/>
              </a:ext>
            </a:extLst>
          </p:cNvPr>
          <p:cNvPicPr>
            <a:picLocks noChangeAspect="1"/>
          </p:cNvPicPr>
          <p:nvPr/>
        </p:nvPicPr>
        <p:blipFill>
          <a:blip r:embed="rId10" cstate="print">
            <a:extLst>
              <a:ext uri="{28A0092B-C50C-407E-A947-70E740481C1C}">
                <a14:useLocalDpi xmlns:a14="http://schemas.microsoft.com/office/drawing/2010/main" val="0"/>
              </a:ext>
            </a:extLst>
          </a:blip>
          <a:srcRect l="16035" t="66793" r="10206" b="8949"/>
          <a:stretch>
            <a:fillRect/>
          </a:stretch>
        </p:blipFill>
        <p:spPr>
          <a:xfrm>
            <a:off x="5230308" y="5318217"/>
            <a:ext cx="1879956" cy="618284"/>
          </a:xfrm>
          <a:prstGeom prst="rect">
            <a:avLst/>
          </a:prstGeom>
        </p:spPr>
      </p:pic>
      <p:sp>
        <p:nvSpPr>
          <p:cNvPr id="27" name="TextBox 26">
            <a:extLst>
              <a:ext uri="{FF2B5EF4-FFF2-40B4-BE49-F238E27FC236}">
                <a16:creationId xmlns:a16="http://schemas.microsoft.com/office/drawing/2014/main" id="{6BB806A6-5506-C40B-2619-EEA100F8348B}"/>
              </a:ext>
            </a:extLst>
          </p:cNvPr>
          <p:cNvSpPr txBox="1"/>
          <p:nvPr/>
        </p:nvSpPr>
        <p:spPr>
          <a:xfrm>
            <a:off x="2809960" y="6277107"/>
            <a:ext cx="1797900" cy="553998"/>
          </a:xfrm>
          <a:prstGeom prst="rect">
            <a:avLst/>
          </a:prstGeom>
          <a:noFill/>
        </p:spPr>
        <p:txBody>
          <a:bodyPr wrap="square">
            <a:spAutoFit/>
          </a:bodyPr>
          <a:lstStyle/>
          <a:p>
            <a:r>
              <a:rPr lang="lt-LT" sz="1000" dirty="0"/>
              <a:t>* </a:t>
            </a:r>
            <a:r>
              <a:rPr lang="en-US" sz="1000" dirty="0"/>
              <a:t>For two-tone </a:t>
            </a:r>
            <a:r>
              <a:rPr lang="lt-LT" sz="1000" dirty="0" err="1"/>
              <a:t>combinations</a:t>
            </a:r>
            <a:r>
              <a:rPr lang="en-US" sz="1000" dirty="0"/>
              <a:t>, fabrics can only be selected from the same collection.</a:t>
            </a:r>
            <a:endParaRPr lang="lt-LT" sz="1000" dirty="0"/>
          </a:p>
        </p:txBody>
      </p:sp>
      <p:pic>
        <p:nvPicPr>
          <p:cNvPr id="32" name="Picture 31">
            <a:extLst>
              <a:ext uri="{FF2B5EF4-FFF2-40B4-BE49-F238E27FC236}">
                <a16:creationId xmlns:a16="http://schemas.microsoft.com/office/drawing/2014/main" id="{AB4694D9-9EC3-F930-E62A-E40FD36D46E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515263" y="2605396"/>
            <a:ext cx="383717" cy="383717"/>
          </a:xfrm>
          <a:prstGeom prst="rect">
            <a:avLst/>
          </a:prstGeom>
        </p:spPr>
      </p:pic>
      <p:pic>
        <p:nvPicPr>
          <p:cNvPr id="34" name="Picture 33">
            <a:extLst>
              <a:ext uri="{FF2B5EF4-FFF2-40B4-BE49-F238E27FC236}">
                <a16:creationId xmlns:a16="http://schemas.microsoft.com/office/drawing/2014/main" id="{6BE4FA35-EAD6-A93F-6D42-0294A27A7CF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937413" y="2605396"/>
            <a:ext cx="383717" cy="383717"/>
          </a:xfrm>
          <a:prstGeom prst="rect">
            <a:avLst/>
          </a:prstGeom>
        </p:spPr>
      </p:pic>
      <p:pic>
        <p:nvPicPr>
          <p:cNvPr id="35" name="Picture 34">
            <a:extLst>
              <a:ext uri="{FF2B5EF4-FFF2-40B4-BE49-F238E27FC236}">
                <a16:creationId xmlns:a16="http://schemas.microsoft.com/office/drawing/2014/main" id="{E628A629-128F-961F-8902-FC3CF2662D10}"/>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359563" y="2605396"/>
            <a:ext cx="383717" cy="383717"/>
          </a:xfrm>
          <a:prstGeom prst="rect">
            <a:avLst/>
          </a:prstGeom>
        </p:spPr>
      </p:pic>
      <p:pic>
        <p:nvPicPr>
          <p:cNvPr id="36" name="Picture 35">
            <a:extLst>
              <a:ext uri="{FF2B5EF4-FFF2-40B4-BE49-F238E27FC236}">
                <a16:creationId xmlns:a16="http://schemas.microsoft.com/office/drawing/2014/main" id="{07927FE9-96BA-F4AE-B5F3-3380C3E9C9A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778738" y="2605397"/>
            <a:ext cx="383717" cy="383717"/>
          </a:xfrm>
          <a:prstGeom prst="rect">
            <a:avLst/>
          </a:prstGeom>
        </p:spPr>
      </p:pic>
      <p:pic>
        <p:nvPicPr>
          <p:cNvPr id="37" name="Picture 36">
            <a:extLst>
              <a:ext uri="{FF2B5EF4-FFF2-40B4-BE49-F238E27FC236}">
                <a16:creationId xmlns:a16="http://schemas.microsoft.com/office/drawing/2014/main" id="{43B74CDD-5703-0F83-52C8-902BF3891A9B}"/>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200888" y="2605396"/>
            <a:ext cx="383717" cy="383717"/>
          </a:xfrm>
          <a:prstGeom prst="rect">
            <a:avLst/>
          </a:prstGeom>
        </p:spPr>
      </p:pic>
      <p:pic>
        <p:nvPicPr>
          <p:cNvPr id="38" name="Picture 37">
            <a:extLst>
              <a:ext uri="{FF2B5EF4-FFF2-40B4-BE49-F238E27FC236}">
                <a16:creationId xmlns:a16="http://schemas.microsoft.com/office/drawing/2014/main" id="{E71697CF-4CCD-B8A7-9BBD-644039FB8BB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7515263" y="3034245"/>
            <a:ext cx="383717" cy="383717"/>
          </a:xfrm>
          <a:prstGeom prst="rect">
            <a:avLst/>
          </a:prstGeom>
        </p:spPr>
      </p:pic>
      <p:pic>
        <p:nvPicPr>
          <p:cNvPr id="39" name="Picture 38">
            <a:extLst>
              <a:ext uri="{FF2B5EF4-FFF2-40B4-BE49-F238E27FC236}">
                <a16:creationId xmlns:a16="http://schemas.microsoft.com/office/drawing/2014/main" id="{5CD6E430-1613-57DF-19D5-BADC217506C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937413" y="3034245"/>
            <a:ext cx="383717" cy="383717"/>
          </a:xfrm>
          <a:prstGeom prst="rect">
            <a:avLst/>
          </a:prstGeom>
        </p:spPr>
      </p:pic>
      <p:pic>
        <p:nvPicPr>
          <p:cNvPr id="40" name="Picture 39">
            <a:extLst>
              <a:ext uri="{FF2B5EF4-FFF2-40B4-BE49-F238E27FC236}">
                <a16:creationId xmlns:a16="http://schemas.microsoft.com/office/drawing/2014/main" id="{683F100B-F35D-F9E8-8C29-5FB28A2FCF8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8359563" y="3034245"/>
            <a:ext cx="383717" cy="383717"/>
          </a:xfrm>
          <a:prstGeom prst="rect">
            <a:avLst/>
          </a:prstGeom>
        </p:spPr>
      </p:pic>
      <p:pic>
        <p:nvPicPr>
          <p:cNvPr id="42" name="Picture 41">
            <a:extLst>
              <a:ext uri="{FF2B5EF4-FFF2-40B4-BE49-F238E27FC236}">
                <a16:creationId xmlns:a16="http://schemas.microsoft.com/office/drawing/2014/main" id="{49BA3335-B85D-9C34-BFFC-9ECC7AFEEEDA}"/>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8778738" y="3034246"/>
            <a:ext cx="383717" cy="383717"/>
          </a:xfrm>
          <a:prstGeom prst="rect">
            <a:avLst/>
          </a:prstGeom>
        </p:spPr>
      </p:pic>
      <p:pic>
        <p:nvPicPr>
          <p:cNvPr id="43" name="Picture 42">
            <a:extLst>
              <a:ext uri="{FF2B5EF4-FFF2-40B4-BE49-F238E27FC236}">
                <a16:creationId xmlns:a16="http://schemas.microsoft.com/office/drawing/2014/main" id="{8091F3BF-A43E-A4B8-F23B-605959AA85DE}"/>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9200888" y="3034245"/>
            <a:ext cx="383717" cy="383717"/>
          </a:xfrm>
          <a:prstGeom prst="rect">
            <a:avLst/>
          </a:prstGeom>
        </p:spPr>
      </p:pic>
      <p:pic>
        <p:nvPicPr>
          <p:cNvPr id="45" name="Picture 44">
            <a:extLst>
              <a:ext uri="{FF2B5EF4-FFF2-40B4-BE49-F238E27FC236}">
                <a16:creationId xmlns:a16="http://schemas.microsoft.com/office/drawing/2014/main" id="{36D9F828-430C-EA93-EAF7-277470BB9FCD}"/>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8155794" y="5382112"/>
            <a:ext cx="383717" cy="383717"/>
          </a:xfrm>
          <a:prstGeom prst="rect">
            <a:avLst/>
          </a:prstGeom>
        </p:spPr>
      </p:pic>
      <p:pic>
        <p:nvPicPr>
          <p:cNvPr id="46" name="Picture 45">
            <a:extLst>
              <a:ext uri="{FF2B5EF4-FFF2-40B4-BE49-F238E27FC236}">
                <a16:creationId xmlns:a16="http://schemas.microsoft.com/office/drawing/2014/main" id="{E074C44D-9C18-D65E-948A-6CA5EB2265D2}"/>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8586879" y="5382112"/>
            <a:ext cx="383717" cy="383717"/>
          </a:xfrm>
          <a:prstGeom prst="rect">
            <a:avLst/>
          </a:prstGeom>
        </p:spPr>
      </p:pic>
      <p:sp>
        <p:nvSpPr>
          <p:cNvPr id="2" name="Text Placeholder 3">
            <a:extLst>
              <a:ext uri="{FF2B5EF4-FFF2-40B4-BE49-F238E27FC236}">
                <a16:creationId xmlns:a16="http://schemas.microsoft.com/office/drawing/2014/main" id="{B6AFE248-928E-F86E-566B-45A8D33B51E5}"/>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1702300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8A1D8-AA57-0546-B2D5-DD070E06E118}"/>
            </a:ext>
          </a:extLst>
        </p:cNvPr>
        <p:cNvGrpSpPr/>
        <p:nvPr/>
      </p:nvGrpSpPr>
      <p:grpSpPr>
        <a:xfrm>
          <a:off x="0" y="0"/>
          <a:ext cx="0" cy="0"/>
          <a:chOff x="0" y="0"/>
          <a:chExt cx="0" cy="0"/>
        </a:xfrm>
      </p:grpSpPr>
      <p:graphicFrame>
        <p:nvGraphicFramePr>
          <p:cNvPr id="16" name="Table 3">
            <a:extLst>
              <a:ext uri="{FF2B5EF4-FFF2-40B4-BE49-F238E27FC236}">
                <a16:creationId xmlns:a16="http://schemas.microsoft.com/office/drawing/2014/main" id="{53E84B84-4DD2-5EE3-2F28-F51E00854C31}"/>
              </a:ext>
            </a:extLst>
          </p:cNvPr>
          <p:cNvGraphicFramePr>
            <a:graphicFrameLocks noGrp="1"/>
          </p:cNvGraphicFramePr>
          <p:nvPr>
            <p:extLst>
              <p:ext uri="{D42A27DB-BD31-4B8C-83A1-F6EECF244321}">
                <p14:modId xmlns:p14="http://schemas.microsoft.com/office/powerpoint/2010/main" val="2146044279"/>
              </p:ext>
            </p:extLst>
          </p:nvPr>
        </p:nvGraphicFramePr>
        <p:xfrm>
          <a:off x="-1" y="1186948"/>
          <a:ext cx="12199114" cy="5660498"/>
        </p:xfrm>
        <a:graphic>
          <a:graphicData uri="http://schemas.openxmlformats.org/drawingml/2006/table">
            <a:tbl>
              <a:tblPr firstRow="1" bandRow="1">
                <a:tableStyleId>{5C22544A-7EE6-4342-B048-85BDC9FD1C3A}</a:tableStyleId>
              </a:tblPr>
              <a:tblGrid>
                <a:gridCol w="2665670">
                  <a:extLst>
                    <a:ext uri="{9D8B030D-6E8A-4147-A177-3AD203B41FA5}">
                      <a16:colId xmlns:a16="http://schemas.microsoft.com/office/drawing/2014/main" val="3109617654"/>
                    </a:ext>
                  </a:extLst>
                </a:gridCol>
                <a:gridCol w="2213975">
                  <a:extLst>
                    <a:ext uri="{9D8B030D-6E8A-4147-A177-3AD203B41FA5}">
                      <a16:colId xmlns:a16="http://schemas.microsoft.com/office/drawing/2014/main" val="2339250288"/>
                    </a:ext>
                  </a:extLst>
                </a:gridCol>
                <a:gridCol w="2439823">
                  <a:extLst>
                    <a:ext uri="{9D8B030D-6E8A-4147-A177-3AD203B41FA5}">
                      <a16:colId xmlns:a16="http://schemas.microsoft.com/office/drawing/2014/main" val="1184969364"/>
                    </a:ext>
                  </a:extLst>
                </a:gridCol>
                <a:gridCol w="2439823">
                  <a:extLst>
                    <a:ext uri="{9D8B030D-6E8A-4147-A177-3AD203B41FA5}">
                      <a16:colId xmlns:a16="http://schemas.microsoft.com/office/drawing/2014/main" val="2809780820"/>
                    </a:ext>
                  </a:extLst>
                </a:gridCol>
                <a:gridCol w="2439823">
                  <a:extLst>
                    <a:ext uri="{9D8B030D-6E8A-4147-A177-3AD203B41FA5}">
                      <a16:colId xmlns:a16="http://schemas.microsoft.com/office/drawing/2014/main" val="3643027158"/>
                    </a:ext>
                  </a:extLst>
                </a:gridCol>
              </a:tblGrid>
              <a:tr h="510807">
                <a:tc>
                  <a:txBody>
                    <a:bodyPr/>
                    <a:lstStyle/>
                    <a:p>
                      <a:pPr algn="ctr"/>
                      <a:r>
                        <a:rPr lang="lt-LT" sz="1600" b="0" kern="1200" baseline="0" dirty="0" err="1">
                          <a:solidFill>
                            <a:schemeClr val="tx1"/>
                          </a:solidFill>
                          <a:latin typeface="+mn-lt"/>
                          <a:ea typeface="+mn-ea"/>
                          <a:cs typeface="+mn-cs"/>
                        </a:rPr>
                        <a:t>Soft</a:t>
                      </a:r>
                      <a:r>
                        <a:rPr lang="lt-LT" sz="1600" b="0" kern="1200" baseline="0" dirty="0">
                          <a:solidFill>
                            <a:schemeClr val="tx1"/>
                          </a:solidFill>
                          <a:latin typeface="+mn-lt"/>
                          <a:ea typeface="+mn-ea"/>
                          <a:cs typeface="+mn-cs"/>
                        </a:rPr>
                        <a:t> </a:t>
                      </a:r>
                      <a:r>
                        <a:rPr lang="lt-LT" sz="1600" b="0" kern="1200" baseline="0" dirty="0" err="1">
                          <a:solidFill>
                            <a:schemeClr val="tx1"/>
                          </a:solidFill>
                          <a:latin typeface="+mn-lt"/>
                          <a:ea typeface="+mn-ea"/>
                          <a:cs typeface="+mn-cs"/>
                        </a:rPr>
                        <a:t>furniture</a:t>
                      </a:r>
                      <a:endParaRPr lang="lt-LT" sz="1600" b="0" kern="1200" baseline="0" dirty="0">
                        <a:solidFill>
                          <a:schemeClr val="tx1"/>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kern="1200" baseline="0" dirty="0" err="1">
                          <a:solidFill>
                            <a:schemeClr val="tx1"/>
                          </a:solidFill>
                          <a:latin typeface="+mn-lt"/>
                          <a:ea typeface="+mn-ea"/>
                          <a:cs typeface="+mn-cs"/>
                        </a:rPr>
                        <a:t>Swivel</a:t>
                      </a:r>
                      <a:r>
                        <a:rPr lang="lt-LT" sz="1600" b="0" kern="1200" baseline="0" dirty="0">
                          <a:solidFill>
                            <a:schemeClr val="tx1"/>
                          </a:solidFill>
                          <a:latin typeface="+mn-lt"/>
                          <a:ea typeface="+mn-ea"/>
                          <a:cs typeface="+mn-cs"/>
                        </a:rPr>
                        <a:t> </a:t>
                      </a:r>
                      <a:r>
                        <a:rPr lang="lt-LT" sz="1600" b="0" kern="1200" baseline="0" dirty="0" err="1">
                          <a:solidFill>
                            <a:schemeClr val="tx1"/>
                          </a:solidFill>
                          <a:latin typeface="+mn-lt"/>
                          <a:ea typeface="+mn-ea"/>
                          <a:cs typeface="+mn-cs"/>
                        </a:rPr>
                        <a:t>function</a:t>
                      </a:r>
                      <a:endParaRPr lang="lt-LT" sz="1600" b="0" kern="1200" baseline="0" dirty="0">
                        <a:solidFill>
                          <a:schemeClr val="tx1"/>
                        </a:solidFill>
                        <a:latin typeface="+mn-lt"/>
                        <a:ea typeface="+mn-ea"/>
                        <a:cs typeface="+mn-cs"/>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600" b="0" kern="1200" baseline="0" dirty="0" err="1">
                          <a:solidFill>
                            <a:schemeClr val="tx1"/>
                          </a:solidFill>
                          <a:latin typeface="+mn-lt"/>
                          <a:ea typeface="+mn-ea"/>
                          <a:cs typeface="+mn-cs"/>
                        </a:rPr>
                        <a:t>Height</a:t>
                      </a:r>
                      <a:r>
                        <a:rPr lang="lt-LT" sz="1600" b="0" kern="1200" baseline="0" dirty="0">
                          <a:solidFill>
                            <a:schemeClr val="tx1"/>
                          </a:solidFill>
                          <a:latin typeface="+mn-lt"/>
                          <a:ea typeface="+mn-ea"/>
                          <a:cs typeface="+mn-cs"/>
                        </a:rPr>
                        <a:t> </a:t>
                      </a:r>
                      <a:r>
                        <a:rPr lang="lt-LT" sz="1600" b="0" kern="1200" baseline="0" dirty="0" err="1">
                          <a:solidFill>
                            <a:schemeClr val="tx1"/>
                          </a:solidFill>
                          <a:latin typeface="+mn-lt"/>
                          <a:ea typeface="+mn-ea"/>
                          <a:cs typeface="+mn-cs"/>
                        </a:rPr>
                        <a:t>adjustment</a:t>
                      </a:r>
                      <a:endParaRPr lang="lt-LT" sz="1600" b="0" kern="1200" baseline="0" dirty="0">
                        <a:solidFill>
                          <a:schemeClr val="tx1"/>
                        </a:solidFill>
                        <a:latin typeface="+mn-lt"/>
                        <a:ea typeface="+mn-ea"/>
                        <a:cs typeface="+mn-cs"/>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kern="1200" baseline="0" dirty="0">
                          <a:solidFill>
                            <a:schemeClr val="tx1"/>
                          </a:solidFill>
                          <a:latin typeface="+mn-lt"/>
                          <a:ea typeface="+mn-ea"/>
                          <a:cs typeface="+mn-cs"/>
                        </a:rPr>
                        <a:t>Base </a:t>
                      </a:r>
                      <a:r>
                        <a:rPr lang="lt-LT" sz="1600" b="0" kern="1200" baseline="0" dirty="0" err="1">
                          <a:solidFill>
                            <a:schemeClr val="tx1"/>
                          </a:solidFill>
                          <a:latin typeface="+mn-lt"/>
                          <a:ea typeface="+mn-ea"/>
                          <a:cs typeface="+mn-cs"/>
                        </a:rPr>
                        <a:t>colours</a:t>
                      </a:r>
                      <a:endParaRPr lang="lt-LT" sz="1600" b="0" kern="1200" baseline="0" dirty="0">
                        <a:solidFill>
                          <a:schemeClr val="tx1"/>
                        </a:solidFill>
                        <a:latin typeface="+mn-lt"/>
                        <a:ea typeface="+mn-ea"/>
                        <a:cs typeface="+mn-cs"/>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kern="1200" baseline="0" dirty="0" err="1">
                          <a:solidFill>
                            <a:schemeClr val="tx1"/>
                          </a:solidFill>
                          <a:latin typeface="+mn-lt"/>
                          <a:ea typeface="+mn-ea"/>
                          <a:cs typeface="+mn-cs"/>
                        </a:rPr>
                        <a:t>Glides</a:t>
                      </a:r>
                      <a:r>
                        <a:rPr lang="lt-LT" sz="1600" b="0" kern="1200" baseline="0" dirty="0">
                          <a:solidFill>
                            <a:schemeClr val="tx1"/>
                          </a:solidFill>
                          <a:latin typeface="+mn-lt"/>
                          <a:ea typeface="+mn-ea"/>
                          <a:cs typeface="+mn-cs"/>
                        </a:rPr>
                        <a:t>  </a:t>
                      </a:r>
                      <a:r>
                        <a:rPr lang="en-US" sz="1600" b="0" kern="1200" baseline="0" dirty="0">
                          <a:solidFill>
                            <a:schemeClr val="tx1"/>
                          </a:solidFill>
                          <a:latin typeface="+mn-lt"/>
                          <a:ea typeface="+mn-ea"/>
                          <a:cs typeface="+mn-cs"/>
                        </a:rPr>
                        <a:t>/ </a:t>
                      </a:r>
                      <a:r>
                        <a:rPr lang="lt-LT" sz="1600" b="0" kern="1200" baseline="0" dirty="0" err="1">
                          <a:solidFill>
                            <a:schemeClr val="tx1"/>
                          </a:solidFill>
                          <a:latin typeface="+mn-lt"/>
                          <a:ea typeface="+mn-ea"/>
                          <a:cs typeface="+mn-cs"/>
                        </a:rPr>
                        <a:t>Castors</a:t>
                      </a:r>
                      <a:endParaRPr lang="lt-LT" sz="1600" b="0" kern="1200" baseline="0" dirty="0">
                        <a:solidFill>
                          <a:schemeClr val="tx1"/>
                        </a:solidFill>
                        <a:latin typeface="+mn-lt"/>
                        <a:ea typeface="+mn-ea"/>
                        <a:cs typeface="+mn-cs"/>
                      </a:endParaRPr>
                    </a:p>
                  </a:txBody>
                  <a:tcPr marL="0" marR="0" marT="0" marB="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859286">
                <a:tc>
                  <a:txBody>
                    <a:bodyPr/>
                    <a:lstStyle/>
                    <a:p>
                      <a:endParaRPr lang="lt-LT" sz="1800" dirty="0"/>
                    </a:p>
                  </a:txBody>
                  <a:tcPr marL="91530" marR="91530" marT="45765" marB="45765">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t>-</a:t>
                      </a:r>
                    </a:p>
                  </a:txBody>
                  <a:tcPr marL="91530" marR="9153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t>-</a:t>
                      </a:r>
                    </a:p>
                  </a:txBody>
                  <a:tcPr marL="0" marR="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rgbClr val="FF0000"/>
                        </a:solidFill>
                      </a:endParaRPr>
                    </a:p>
                  </a:txBody>
                  <a:tcPr marL="0" marR="0" marT="180000" marB="4576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endParaRPr lang="lt-LT" sz="1400" dirty="0">
                        <a:solidFill>
                          <a:schemeClr val="tx1"/>
                        </a:solidFill>
                      </a:endParaRPr>
                    </a:p>
                  </a:txBody>
                  <a:tcPr marL="90000" marR="91530" marT="108000" marB="45765">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848732">
                <a:tc>
                  <a:txBody>
                    <a:bodyPr/>
                    <a:lstStyle/>
                    <a:p>
                      <a:endParaRPr lang="lt-LT" sz="1800" dirty="0"/>
                    </a:p>
                  </a:txBody>
                  <a:tcPr marL="91530" marR="91530" marT="45765" marB="45765">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t>-</a:t>
                      </a:r>
                    </a:p>
                  </a:txBody>
                  <a:tcPr marL="91530" marR="9153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t>-</a:t>
                      </a:r>
                    </a:p>
                  </a:txBody>
                  <a:tcPr marL="0" marR="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851486120"/>
                  </a:ext>
                </a:extLst>
              </a:tr>
              <a:tr h="859285">
                <a:tc>
                  <a:txBody>
                    <a:bodyPr/>
                    <a:lstStyle/>
                    <a:p>
                      <a:endParaRPr lang="lt-LT" sz="1800" dirty="0"/>
                    </a:p>
                  </a:txBody>
                  <a:tcPr marL="91530" marR="91530" marT="45765" marB="45765">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t>-</a:t>
                      </a:r>
                    </a:p>
                  </a:txBody>
                  <a:tcPr marL="91530" marR="9153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t>-</a:t>
                      </a:r>
                    </a:p>
                  </a:txBody>
                  <a:tcPr marL="0" marR="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dirty="0"/>
                    </a:p>
                  </a:txBody>
                  <a:tcPr marL="0" marR="0" marT="180000" marB="4576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dirty="0"/>
                    </a:p>
                  </a:txBody>
                  <a:tcPr marL="90000" marR="91530" marT="108000" marB="45765">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5480183"/>
                  </a:ext>
                </a:extLst>
              </a:tr>
              <a:tr h="863816">
                <a:tc>
                  <a:txBody>
                    <a:bodyPr/>
                    <a:lstStyle/>
                    <a:p>
                      <a:endParaRPr lang="lt-LT" sz="1800" dirty="0"/>
                    </a:p>
                  </a:txBody>
                  <a:tcPr marL="91530" marR="91530" marT="45765" marB="45765">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lt-LT" sz="1200" dirty="0"/>
                    </a:p>
                  </a:txBody>
                  <a:tcPr marL="91530" marR="9153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t>-</a:t>
                      </a:r>
                    </a:p>
                  </a:txBody>
                  <a:tcPr marL="0" marR="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endParaRPr lang="lt-LT" dirty="0"/>
                    </a:p>
                  </a:txBody>
                  <a:tcPr marL="0" marR="0" marT="180000" marB="4576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dirty="0"/>
                    </a:p>
                  </a:txBody>
                  <a:tcPr marL="90000" marR="91530" marT="108000" marB="45765">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3921479"/>
                  </a:ext>
                </a:extLst>
              </a:tr>
              <a:tr h="859286">
                <a:tc>
                  <a:txBody>
                    <a:bodyPr/>
                    <a:lstStyle/>
                    <a:p>
                      <a:endParaRPr lang="lt-LT" sz="1800" dirty="0"/>
                    </a:p>
                  </a:txBody>
                  <a:tcPr marL="91530" marR="91530" marT="45765" marB="45765">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lt-LT" sz="1200" dirty="0"/>
                    </a:p>
                  </a:txBody>
                  <a:tcPr marL="91530" marR="9153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t>-</a:t>
                      </a:r>
                    </a:p>
                  </a:txBody>
                  <a:tcPr marL="0" marR="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lnL w="12700" cap="flat" cmpd="sng" algn="ctr">
                      <a:solidFill>
                        <a:schemeClr val="accent1"/>
                      </a:solidFill>
                      <a:prstDash val="solid"/>
                      <a:round/>
                      <a:headEnd type="none" w="med" len="med"/>
                      <a:tailEnd type="none" w="med" len="med"/>
                    </a:lnL>
                    <a:lnT w="12700" cmpd="sng">
                      <a:noFill/>
                    </a:lnT>
                  </a:tcPr>
                </a:tc>
                <a:tc>
                  <a:txBody>
                    <a:bodyPr/>
                    <a:lstStyle/>
                    <a:p>
                      <a:endParaRPr lang="lt-LT" dirty="0"/>
                    </a:p>
                  </a:txBody>
                  <a:tcPr marL="90000" marR="91530" marT="108000" marB="45765">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8684238"/>
                  </a:ext>
                </a:extLst>
              </a:tr>
              <a:tr h="859286">
                <a:tc>
                  <a:txBody>
                    <a:bodyPr/>
                    <a:lstStyle/>
                    <a:p>
                      <a:endParaRPr lang="lt-LT" sz="1800" dirty="0"/>
                    </a:p>
                  </a:txBody>
                  <a:tcPr marL="91530" marR="91530" marT="45765" marB="45765">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lt-LT" sz="1200" dirty="0"/>
                    </a:p>
                  </a:txBody>
                  <a:tcPr marL="91530" marR="9153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200" dirty="0"/>
                    </a:p>
                  </a:txBody>
                  <a:tcPr marL="0" marR="0" marT="180000" marB="4576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lnL w="12700" cap="flat" cmpd="sng" algn="ctr">
                      <a:solidFill>
                        <a:schemeClr val="accent1"/>
                      </a:solidFill>
                      <a:prstDash val="solid"/>
                      <a:round/>
                      <a:headEnd type="none" w="med" len="med"/>
                      <a:tailEnd type="none" w="med" len="med"/>
                    </a:lnL>
                    <a:lnT w="12700" cmpd="sng">
                      <a:noFill/>
                    </a:lnT>
                  </a:tcPr>
                </a:tc>
                <a:tc>
                  <a:txBody>
                    <a:bodyPr/>
                    <a:lstStyle/>
                    <a:p>
                      <a:endParaRPr lang="lt-LT" dirty="0"/>
                    </a:p>
                  </a:txBody>
                  <a:tcPr marL="90000" marR="91530" marT="108000" marB="45765">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064549"/>
                  </a:ext>
                </a:extLst>
              </a:tr>
            </a:tbl>
          </a:graphicData>
        </a:graphic>
      </p:graphicFrame>
      <p:sp>
        <p:nvSpPr>
          <p:cNvPr id="75" name="TextBox 74">
            <a:extLst>
              <a:ext uri="{FF2B5EF4-FFF2-40B4-BE49-F238E27FC236}">
                <a16:creationId xmlns:a16="http://schemas.microsoft.com/office/drawing/2014/main" id="{D2DF1756-50E6-3504-8F3A-3673D97FE5AB}"/>
              </a:ext>
            </a:extLst>
          </p:cNvPr>
          <p:cNvSpPr txBox="1"/>
          <p:nvPr/>
        </p:nvSpPr>
        <p:spPr>
          <a:xfrm>
            <a:off x="10257033" y="2383686"/>
            <a:ext cx="1545665" cy="461665"/>
          </a:xfrm>
          <a:prstGeom prst="rect">
            <a:avLst/>
          </a:prstGeom>
          <a:noFill/>
        </p:spPr>
        <p:txBody>
          <a:bodyPr wrap="square" rtlCol="0">
            <a:spAutoFit/>
          </a:bodyPr>
          <a:lstStyle/>
          <a:p>
            <a:pPr lvl="0" algn="ctr">
              <a:defRPr/>
            </a:pPr>
            <a:r>
              <a:rPr lang="lt-LT" sz="1200" dirty="0" err="1"/>
              <a:t>Glides</a:t>
            </a:r>
            <a:r>
              <a:rPr lang="lt-LT" sz="1200" dirty="0"/>
              <a:t> f</a:t>
            </a:r>
            <a:r>
              <a:rPr lang="en-US" sz="1200" dirty="0"/>
              <a:t>or hard or soft floors</a:t>
            </a:r>
            <a:endParaRPr lang="lt-LT" sz="1200" dirty="0"/>
          </a:p>
        </p:txBody>
      </p:sp>
      <p:sp>
        <p:nvSpPr>
          <p:cNvPr id="41" name="TextBox 40">
            <a:extLst>
              <a:ext uri="{FF2B5EF4-FFF2-40B4-BE49-F238E27FC236}">
                <a16:creationId xmlns:a16="http://schemas.microsoft.com/office/drawing/2014/main" id="{B8C6C8E9-6DFB-0B0F-C6E5-D0AC6E3F97FB}"/>
              </a:ext>
            </a:extLst>
          </p:cNvPr>
          <p:cNvSpPr txBox="1"/>
          <p:nvPr/>
        </p:nvSpPr>
        <p:spPr>
          <a:xfrm>
            <a:off x="10199104" y="4499466"/>
            <a:ext cx="1661525" cy="461665"/>
          </a:xfrm>
          <a:prstGeom prst="rect">
            <a:avLst/>
          </a:prstGeom>
          <a:noFill/>
        </p:spPr>
        <p:txBody>
          <a:bodyPr wrap="square" rtlCol="0">
            <a:spAutoFit/>
          </a:bodyPr>
          <a:lstStyle/>
          <a:p>
            <a:pPr lvl="0" algn="ctr">
              <a:defRPr/>
            </a:pPr>
            <a:r>
              <a:rPr lang="lt-LT" sz="1200" dirty="0" err="1"/>
              <a:t>Glides</a:t>
            </a:r>
            <a:r>
              <a:rPr lang="lt-LT" sz="1200" dirty="0"/>
              <a:t> f</a:t>
            </a:r>
            <a:r>
              <a:rPr lang="en-US" sz="1200" dirty="0"/>
              <a:t>or hard or soft floors</a:t>
            </a:r>
          </a:p>
        </p:txBody>
      </p:sp>
      <p:pic>
        <p:nvPicPr>
          <p:cNvPr id="4" name="Picture 3">
            <a:extLst>
              <a:ext uri="{FF2B5EF4-FFF2-40B4-BE49-F238E27FC236}">
                <a16:creationId xmlns:a16="http://schemas.microsoft.com/office/drawing/2014/main" id="{B65B559B-EDE8-66B8-4329-DC4741BB4248}"/>
              </a:ext>
            </a:extLst>
          </p:cNvPr>
          <p:cNvPicPr>
            <a:picLocks noChangeAspect="1"/>
          </p:cNvPicPr>
          <p:nvPr/>
        </p:nvPicPr>
        <p:blipFill>
          <a:blip r:embed="rId3" cstate="print">
            <a:extLst>
              <a:ext uri="{28A0092B-C50C-407E-A947-70E740481C1C}">
                <a14:useLocalDpi xmlns:a14="http://schemas.microsoft.com/office/drawing/2010/main" val="0"/>
              </a:ext>
            </a:extLst>
          </a:blip>
          <a:srcRect t="14693" b="14693"/>
          <a:stretch/>
        </p:blipFill>
        <p:spPr>
          <a:xfrm>
            <a:off x="1519530" y="1686539"/>
            <a:ext cx="1131170" cy="798773"/>
          </a:xfrm>
          <a:prstGeom prst="rect">
            <a:avLst/>
          </a:prstGeom>
        </p:spPr>
      </p:pic>
      <p:pic>
        <p:nvPicPr>
          <p:cNvPr id="9" name="Picture 8">
            <a:extLst>
              <a:ext uri="{FF2B5EF4-FFF2-40B4-BE49-F238E27FC236}">
                <a16:creationId xmlns:a16="http://schemas.microsoft.com/office/drawing/2014/main" id="{DE5624FE-9940-17B0-6BD2-11176E8276C0}"/>
              </a:ext>
            </a:extLst>
          </p:cNvPr>
          <p:cNvPicPr>
            <a:picLocks noChangeAspect="1"/>
          </p:cNvPicPr>
          <p:nvPr/>
        </p:nvPicPr>
        <p:blipFill>
          <a:blip r:embed="rId4" cstate="print">
            <a:extLst>
              <a:ext uri="{28A0092B-C50C-407E-A947-70E740481C1C}">
                <a14:useLocalDpi xmlns:a14="http://schemas.microsoft.com/office/drawing/2010/main" val="0"/>
              </a:ext>
            </a:extLst>
          </a:blip>
          <a:srcRect t="14693" b="14693"/>
          <a:stretch/>
        </p:blipFill>
        <p:spPr>
          <a:xfrm>
            <a:off x="1519530" y="2527967"/>
            <a:ext cx="1131170" cy="798773"/>
          </a:xfrm>
          <a:prstGeom prst="rect">
            <a:avLst/>
          </a:prstGeom>
        </p:spPr>
      </p:pic>
      <p:pic>
        <p:nvPicPr>
          <p:cNvPr id="12" name="Picture 11">
            <a:extLst>
              <a:ext uri="{FF2B5EF4-FFF2-40B4-BE49-F238E27FC236}">
                <a16:creationId xmlns:a16="http://schemas.microsoft.com/office/drawing/2014/main" id="{718422E0-9887-B1C8-2133-175A1199478C}"/>
              </a:ext>
            </a:extLst>
          </p:cNvPr>
          <p:cNvPicPr>
            <a:picLocks noChangeAspect="1"/>
          </p:cNvPicPr>
          <p:nvPr/>
        </p:nvPicPr>
        <p:blipFill>
          <a:blip r:embed="rId5" cstate="print">
            <a:extLst>
              <a:ext uri="{28A0092B-C50C-407E-A947-70E740481C1C}">
                <a14:useLocalDpi xmlns:a14="http://schemas.microsoft.com/office/drawing/2010/main" val="0"/>
              </a:ext>
            </a:extLst>
          </a:blip>
          <a:srcRect t="14693" b="14693"/>
          <a:stretch/>
        </p:blipFill>
        <p:spPr>
          <a:xfrm>
            <a:off x="1519530" y="3382849"/>
            <a:ext cx="1131170" cy="798773"/>
          </a:xfrm>
          <a:prstGeom prst="rect">
            <a:avLst/>
          </a:prstGeom>
        </p:spPr>
      </p:pic>
      <p:pic>
        <p:nvPicPr>
          <p:cNvPr id="19" name="Picture 18">
            <a:extLst>
              <a:ext uri="{FF2B5EF4-FFF2-40B4-BE49-F238E27FC236}">
                <a16:creationId xmlns:a16="http://schemas.microsoft.com/office/drawing/2014/main" id="{660C0DFD-AAC8-456D-BE78-97A88FD864A5}"/>
              </a:ext>
            </a:extLst>
          </p:cNvPr>
          <p:cNvPicPr>
            <a:picLocks noChangeAspect="1"/>
          </p:cNvPicPr>
          <p:nvPr/>
        </p:nvPicPr>
        <p:blipFill>
          <a:blip r:embed="rId6" cstate="print">
            <a:extLst>
              <a:ext uri="{28A0092B-C50C-407E-A947-70E740481C1C}">
                <a14:useLocalDpi xmlns:a14="http://schemas.microsoft.com/office/drawing/2010/main" val="0"/>
              </a:ext>
            </a:extLst>
          </a:blip>
          <a:srcRect t="14693" b="14693"/>
          <a:stretch/>
        </p:blipFill>
        <p:spPr>
          <a:xfrm>
            <a:off x="1519530" y="4261096"/>
            <a:ext cx="1131170" cy="798773"/>
          </a:xfrm>
          <a:prstGeom prst="rect">
            <a:avLst/>
          </a:prstGeom>
        </p:spPr>
      </p:pic>
      <p:pic>
        <p:nvPicPr>
          <p:cNvPr id="22" name="Picture 21">
            <a:extLst>
              <a:ext uri="{FF2B5EF4-FFF2-40B4-BE49-F238E27FC236}">
                <a16:creationId xmlns:a16="http://schemas.microsoft.com/office/drawing/2014/main" id="{29D82873-8A02-3F27-1DAC-4B378CB0229E}"/>
              </a:ext>
            </a:extLst>
          </p:cNvPr>
          <p:cNvPicPr>
            <a:picLocks noChangeAspect="1"/>
          </p:cNvPicPr>
          <p:nvPr/>
        </p:nvPicPr>
        <p:blipFill>
          <a:blip r:embed="rId7" cstate="print">
            <a:extLst>
              <a:ext uri="{28A0092B-C50C-407E-A947-70E740481C1C}">
                <a14:useLocalDpi xmlns:a14="http://schemas.microsoft.com/office/drawing/2010/main" val="0"/>
              </a:ext>
            </a:extLst>
          </a:blip>
          <a:srcRect t="14693" b="14693"/>
          <a:stretch/>
        </p:blipFill>
        <p:spPr>
          <a:xfrm>
            <a:off x="1519530" y="5122030"/>
            <a:ext cx="1131170" cy="798773"/>
          </a:xfrm>
          <a:prstGeom prst="rect">
            <a:avLst/>
          </a:prstGeom>
        </p:spPr>
      </p:pic>
      <p:pic>
        <p:nvPicPr>
          <p:cNvPr id="23" name="Picture 22">
            <a:extLst>
              <a:ext uri="{FF2B5EF4-FFF2-40B4-BE49-F238E27FC236}">
                <a16:creationId xmlns:a16="http://schemas.microsoft.com/office/drawing/2014/main" id="{7A88FB64-8273-F53D-6DD2-B7BA321EACAB}"/>
              </a:ext>
            </a:extLst>
          </p:cNvPr>
          <p:cNvPicPr>
            <a:picLocks noChangeAspect="1"/>
          </p:cNvPicPr>
          <p:nvPr/>
        </p:nvPicPr>
        <p:blipFill>
          <a:blip r:embed="rId8" cstate="print">
            <a:extLst>
              <a:ext uri="{28A0092B-C50C-407E-A947-70E740481C1C}">
                <a14:useLocalDpi xmlns:a14="http://schemas.microsoft.com/office/drawing/2010/main" val="0"/>
              </a:ext>
            </a:extLst>
          </a:blip>
          <a:srcRect t="14693" b="14693"/>
          <a:stretch/>
        </p:blipFill>
        <p:spPr>
          <a:xfrm>
            <a:off x="1519530" y="5984344"/>
            <a:ext cx="1131170" cy="798773"/>
          </a:xfrm>
          <a:prstGeom prst="rect">
            <a:avLst/>
          </a:prstGeom>
        </p:spPr>
      </p:pic>
      <p:sp>
        <p:nvSpPr>
          <p:cNvPr id="24" name="TextBox 23">
            <a:extLst>
              <a:ext uri="{FF2B5EF4-FFF2-40B4-BE49-F238E27FC236}">
                <a16:creationId xmlns:a16="http://schemas.microsoft.com/office/drawing/2014/main" id="{26F3B0AC-3C1B-BCF4-C20F-23677FF11189}"/>
              </a:ext>
            </a:extLst>
          </p:cNvPr>
          <p:cNvSpPr txBox="1"/>
          <p:nvPr/>
        </p:nvSpPr>
        <p:spPr>
          <a:xfrm>
            <a:off x="152156" y="1922021"/>
            <a:ext cx="1531963" cy="461665"/>
          </a:xfrm>
          <a:prstGeom prst="rect">
            <a:avLst/>
          </a:prstGeom>
          <a:noFill/>
        </p:spPr>
        <p:txBody>
          <a:bodyPr wrap="square">
            <a:spAutoFit/>
          </a:bodyPr>
          <a:lstStyle/>
          <a:p>
            <a:pPr lvl="0">
              <a:defRPr/>
            </a:pPr>
            <a:r>
              <a:rPr lang="lt-LT" sz="1200" dirty="0" err="1"/>
              <a:t>Armchairs</a:t>
            </a:r>
            <a:r>
              <a:rPr lang="lt-LT" sz="1200" dirty="0"/>
              <a:t> </a:t>
            </a:r>
            <a:r>
              <a:rPr lang="lt-LT" sz="1200" dirty="0" err="1"/>
              <a:t>with</a:t>
            </a:r>
            <a:r>
              <a:rPr lang="lt-LT" sz="1200" dirty="0"/>
              <a:t> </a:t>
            </a:r>
            <a:r>
              <a:rPr lang="lt-LT" sz="1200" dirty="0" err="1"/>
              <a:t>metal</a:t>
            </a:r>
            <a:r>
              <a:rPr lang="lt-LT" sz="1200" dirty="0"/>
              <a:t> </a:t>
            </a:r>
            <a:r>
              <a:rPr lang="lt-LT" sz="1200" dirty="0" err="1"/>
              <a:t>legs</a:t>
            </a:r>
            <a:endParaRPr lang="lt-LT" sz="1200" dirty="0"/>
          </a:p>
        </p:txBody>
      </p:sp>
      <p:sp>
        <p:nvSpPr>
          <p:cNvPr id="27" name="TextBox 26">
            <a:extLst>
              <a:ext uri="{FF2B5EF4-FFF2-40B4-BE49-F238E27FC236}">
                <a16:creationId xmlns:a16="http://schemas.microsoft.com/office/drawing/2014/main" id="{32C5A9CF-2A70-F4FE-E93B-DD3DDAD8824A}"/>
              </a:ext>
            </a:extLst>
          </p:cNvPr>
          <p:cNvSpPr txBox="1"/>
          <p:nvPr/>
        </p:nvSpPr>
        <p:spPr>
          <a:xfrm>
            <a:off x="152156" y="2792374"/>
            <a:ext cx="1239988" cy="461665"/>
          </a:xfrm>
          <a:prstGeom prst="rect">
            <a:avLst/>
          </a:prstGeom>
          <a:noFill/>
        </p:spPr>
        <p:txBody>
          <a:bodyPr wrap="square">
            <a:spAutoFit/>
          </a:bodyPr>
          <a:lstStyle/>
          <a:p>
            <a:r>
              <a:rPr lang="lt-LT" sz="1200" dirty="0" err="1"/>
              <a:t>Armchairs</a:t>
            </a:r>
            <a:r>
              <a:rPr lang="lt-LT" sz="1200" dirty="0"/>
              <a:t> </a:t>
            </a:r>
            <a:r>
              <a:rPr lang="lt-LT" sz="1200" dirty="0" err="1"/>
              <a:t>with</a:t>
            </a:r>
            <a:r>
              <a:rPr lang="lt-LT" sz="1200" dirty="0"/>
              <a:t> “</a:t>
            </a:r>
            <a:r>
              <a:rPr lang="lt-LT" sz="1200" dirty="0" err="1"/>
              <a:t>sled</a:t>
            </a:r>
            <a:r>
              <a:rPr lang="lt-LT" sz="1200" dirty="0"/>
              <a:t>” </a:t>
            </a:r>
            <a:r>
              <a:rPr lang="lt-LT" sz="1200" dirty="0" err="1"/>
              <a:t>legs</a:t>
            </a:r>
            <a:endParaRPr lang="lt-LT" sz="1200" dirty="0"/>
          </a:p>
        </p:txBody>
      </p:sp>
      <p:sp>
        <p:nvSpPr>
          <p:cNvPr id="28" name="TextBox 27">
            <a:extLst>
              <a:ext uri="{FF2B5EF4-FFF2-40B4-BE49-F238E27FC236}">
                <a16:creationId xmlns:a16="http://schemas.microsoft.com/office/drawing/2014/main" id="{0E3BC731-8AFD-8A8B-5DC3-F94AD5C2F184}"/>
              </a:ext>
            </a:extLst>
          </p:cNvPr>
          <p:cNvSpPr txBox="1"/>
          <p:nvPr/>
        </p:nvSpPr>
        <p:spPr>
          <a:xfrm>
            <a:off x="152156" y="3639629"/>
            <a:ext cx="1456726" cy="461665"/>
          </a:xfrm>
          <a:prstGeom prst="rect">
            <a:avLst/>
          </a:prstGeom>
          <a:noFill/>
        </p:spPr>
        <p:txBody>
          <a:bodyPr wrap="square">
            <a:spAutoFit/>
          </a:bodyPr>
          <a:lstStyle/>
          <a:p>
            <a:r>
              <a:rPr lang="en-US" sz="1200" dirty="0"/>
              <a:t>Armchairs with solid ash wood legs</a:t>
            </a:r>
            <a:endParaRPr lang="lt-LT" sz="1200" dirty="0"/>
          </a:p>
        </p:txBody>
      </p:sp>
      <p:sp>
        <p:nvSpPr>
          <p:cNvPr id="34" name="TextBox 33">
            <a:extLst>
              <a:ext uri="{FF2B5EF4-FFF2-40B4-BE49-F238E27FC236}">
                <a16:creationId xmlns:a16="http://schemas.microsoft.com/office/drawing/2014/main" id="{5A39F74C-1C0A-305B-6AFF-57DC9F88F62A}"/>
              </a:ext>
            </a:extLst>
          </p:cNvPr>
          <p:cNvSpPr txBox="1"/>
          <p:nvPr/>
        </p:nvSpPr>
        <p:spPr>
          <a:xfrm>
            <a:off x="152155" y="4525141"/>
            <a:ext cx="1456727" cy="461665"/>
          </a:xfrm>
          <a:prstGeom prst="rect">
            <a:avLst/>
          </a:prstGeom>
          <a:noFill/>
        </p:spPr>
        <p:txBody>
          <a:bodyPr wrap="square">
            <a:spAutoFit/>
          </a:bodyPr>
          <a:lstStyle/>
          <a:p>
            <a:r>
              <a:rPr lang="en-US" sz="1200" dirty="0"/>
              <a:t>Armchairs with a pyramid-type base</a:t>
            </a:r>
          </a:p>
        </p:txBody>
      </p:sp>
      <p:sp>
        <p:nvSpPr>
          <p:cNvPr id="35" name="TextBox 34">
            <a:extLst>
              <a:ext uri="{FF2B5EF4-FFF2-40B4-BE49-F238E27FC236}">
                <a16:creationId xmlns:a16="http://schemas.microsoft.com/office/drawing/2014/main" id="{74E7AE9B-7463-79F9-B8E8-1AF652138398}"/>
              </a:ext>
            </a:extLst>
          </p:cNvPr>
          <p:cNvSpPr txBox="1"/>
          <p:nvPr/>
        </p:nvSpPr>
        <p:spPr>
          <a:xfrm>
            <a:off x="152156" y="5250853"/>
            <a:ext cx="1456726" cy="646331"/>
          </a:xfrm>
          <a:prstGeom prst="rect">
            <a:avLst/>
          </a:prstGeom>
          <a:noFill/>
        </p:spPr>
        <p:txBody>
          <a:bodyPr wrap="square">
            <a:spAutoFit/>
          </a:bodyPr>
          <a:lstStyle/>
          <a:p>
            <a:pPr lvl="0">
              <a:defRPr/>
            </a:pPr>
            <a:r>
              <a:rPr lang="en-US" sz="1200" dirty="0"/>
              <a:t>Armchairs with a pyramid-type base and castors</a:t>
            </a:r>
            <a:endParaRPr lang="lt-LT" sz="1200" dirty="0"/>
          </a:p>
        </p:txBody>
      </p:sp>
      <p:sp>
        <p:nvSpPr>
          <p:cNvPr id="36" name="TextBox 35">
            <a:extLst>
              <a:ext uri="{FF2B5EF4-FFF2-40B4-BE49-F238E27FC236}">
                <a16:creationId xmlns:a16="http://schemas.microsoft.com/office/drawing/2014/main" id="{E664ECF1-70D8-9328-87C7-37F4E99CE96E}"/>
              </a:ext>
            </a:extLst>
          </p:cNvPr>
          <p:cNvSpPr txBox="1"/>
          <p:nvPr/>
        </p:nvSpPr>
        <p:spPr>
          <a:xfrm>
            <a:off x="152155" y="6136786"/>
            <a:ext cx="1289295" cy="646331"/>
          </a:xfrm>
          <a:prstGeom prst="rect">
            <a:avLst/>
          </a:prstGeom>
          <a:noFill/>
        </p:spPr>
        <p:txBody>
          <a:bodyPr wrap="square">
            <a:spAutoFit/>
          </a:bodyPr>
          <a:lstStyle/>
          <a:p>
            <a:r>
              <a:rPr lang="en-US" sz="1200" dirty="0"/>
              <a:t>Armchairs with a 5-star base</a:t>
            </a:r>
            <a:r>
              <a:rPr lang="lt-LT" sz="1200" dirty="0"/>
              <a:t> </a:t>
            </a:r>
            <a:r>
              <a:rPr lang="lt-LT" sz="1200" dirty="0" err="1"/>
              <a:t>and</a:t>
            </a:r>
            <a:r>
              <a:rPr lang="lt-LT" sz="1200" dirty="0"/>
              <a:t> </a:t>
            </a:r>
            <a:r>
              <a:rPr lang="lt-LT" sz="1200" dirty="0" err="1"/>
              <a:t>castors</a:t>
            </a:r>
            <a:endParaRPr lang="en-US" sz="1200" dirty="0"/>
          </a:p>
        </p:txBody>
      </p:sp>
      <p:pic>
        <p:nvPicPr>
          <p:cNvPr id="37" name="Graphic 36" descr="Badge Tick1 with solid fill">
            <a:extLst>
              <a:ext uri="{FF2B5EF4-FFF2-40B4-BE49-F238E27FC236}">
                <a16:creationId xmlns:a16="http://schemas.microsoft.com/office/drawing/2014/main" id="{050CBBFC-B411-352E-C5BE-A326A5A4CE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9681" y="4525141"/>
            <a:ext cx="447286" cy="447286"/>
          </a:xfrm>
          <a:prstGeom prst="rect">
            <a:avLst/>
          </a:prstGeom>
        </p:spPr>
      </p:pic>
      <p:pic>
        <p:nvPicPr>
          <p:cNvPr id="38" name="Graphic 37" descr="Badge Tick1 with solid fill">
            <a:extLst>
              <a:ext uri="{FF2B5EF4-FFF2-40B4-BE49-F238E27FC236}">
                <a16:creationId xmlns:a16="http://schemas.microsoft.com/office/drawing/2014/main" id="{7AC2165D-4001-7EA1-DC19-013AE618A9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9681" y="5352730"/>
            <a:ext cx="447286" cy="447286"/>
          </a:xfrm>
          <a:prstGeom prst="rect">
            <a:avLst/>
          </a:prstGeom>
        </p:spPr>
      </p:pic>
      <p:pic>
        <p:nvPicPr>
          <p:cNvPr id="39" name="Graphic 38" descr="Badge Tick1 with solid fill">
            <a:extLst>
              <a:ext uri="{FF2B5EF4-FFF2-40B4-BE49-F238E27FC236}">
                <a16:creationId xmlns:a16="http://schemas.microsoft.com/office/drawing/2014/main" id="{661232A5-723E-4C1A-E403-F21DCB98FC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9681" y="6232406"/>
            <a:ext cx="447286" cy="447286"/>
          </a:xfrm>
          <a:prstGeom prst="rect">
            <a:avLst/>
          </a:prstGeom>
        </p:spPr>
      </p:pic>
      <p:pic>
        <p:nvPicPr>
          <p:cNvPr id="43" name="Graphic 42" descr="Badge Tick1 with solid fill">
            <a:extLst>
              <a:ext uri="{FF2B5EF4-FFF2-40B4-BE49-F238E27FC236}">
                <a16:creationId xmlns:a16="http://schemas.microsoft.com/office/drawing/2014/main" id="{2906BB9E-1589-78D4-C441-EC1D1188C6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6704" y="6232406"/>
            <a:ext cx="447286" cy="447286"/>
          </a:xfrm>
          <a:prstGeom prst="rect">
            <a:avLst/>
          </a:prstGeom>
        </p:spPr>
      </p:pic>
      <p:sp>
        <p:nvSpPr>
          <p:cNvPr id="45" name="TextBox 44">
            <a:extLst>
              <a:ext uri="{FF2B5EF4-FFF2-40B4-BE49-F238E27FC236}">
                <a16:creationId xmlns:a16="http://schemas.microsoft.com/office/drawing/2014/main" id="{53F86D82-E3C5-7345-1E5C-1156BDA16C98}"/>
              </a:ext>
            </a:extLst>
          </p:cNvPr>
          <p:cNvSpPr txBox="1"/>
          <p:nvPr/>
        </p:nvSpPr>
        <p:spPr>
          <a:xfrm>
            <a:off x="10003515" y="3593562"/>
            <a:ext cx="1931164" cy="461665"/>
          </a:xfrm>
          <a:prstGeom prst="rect">
            <a:avLst/>
          </a:prstGeom>
          <a:noFill/>
        </p:spPr>
        <p:txBody>
          <a:bodyPr wrap="square" rtlCol="0">
            <a:spAutoFit/>
          </a:bodyPr>
          <a:lstStyle/>
          <a:p>
            <a:pPr lvl="0" algn="ctr">
              <a:defRPr/>
            </a:pPr>
            <a:r>
              <a:rPr lang="lt-LT" sz="1200" dirty="0" err="1">
                <a:solidFill>
                  <a:schemeClr val="dk1"/>
                </a:solidFill>
              </a:rPr>
              <a:t>Double-sided</a:t>
            </a:r>
            <a:r>
              <a:rPr lang="lt-LT" sz="1200" dirty="0">
                <a:solidFill>
                  <a:schemeClr val="dk1"/>
                </a:solidFill>
              </a:rPr>
              <a:t> </a:t>
            </a:r>
            <a:r>
              <a:rPr lang="lt-LT" sz="1200" dirty="0" err="1">
                <a:solidFill>
                  <a:schemeClr val="dk1"/>
                </a:solidFill>
              </a:rPr>
              <a:t>glides</a:t>
            </a:r>
            <a:r>
              <a:rPr lang="en-US" sz="1200" dirty="0">
                <a:solidFill>
                  <a:schemeClr val="dk1"/>
                </a:solidFill>
              </a:rPr>
              <a:t> </a:t>
            </a:r>
            <a:r>
              <a:rPr lang="lt-LT" sz="1200" dirty="0" err="1">
                <a:solidFill>
                  <a:schemeClr val="dk1"/>
                </a:solidFill>
              </a:rPr>
              <a:t>for</a:t>
            </a:r>
            <a:r>
              <a:rPr lang="lt-LT" sz="1200" dirty="0">
                <a:solidFill>
                  <a:schemeClr val="dk1"/>
                </a:solidFill>
              </a:rPr>
              <a:t> </a:t>
            </a:r>
            <a:r>
              <a:rPr lang="en-US" sz="1200" dirty="0"/>
              <a:t>hard or soft floor</a:t>
            </a:r>
            <a:r>
              <a:rPr lang="lt-LT" sz="1200" dirty="0"/>
              <a:t>s</a:t>
            </a:r>
            <a:endParaRPr lang="lt-LT" sz="1200" dirty="0">
              <a:solidFill>
                <a:schemeClr val="dk1"/>
              </a:solidFill>
            </a:endParaRPr>
          </a:p>
        </p:txBody>
      </p:sp>
      <p:sp>
        <p:nvSpPr>
          <p:cNvPr id="46" name="TextBox 45">
            <a:extLst>
              <a:ext uri="{FF2B5EF4-FFF2-40B4-BE49-F238E27FC236}">
                <a16:creationId xmlns:a16="http://schemas.microsoft.com/office/drawing/2014/main" id="{3966964B-CD5F-8CC1-4148-B7490B2EF54B}"/>
              </a:ext>
            </a:extLst>
          </p:cNvPr>
          <p:cNvSpPr txBox="1"/>
          <p:nvPr/>
        </p:nvSpPr>
        <p:spPr>
          <a:xfrm>
            <a:off x="10064284" y="5323680"/>
            <a:ext cx="1931164" cy="461665"/>
          </a:xfrm>
          <a:prstGeom prst="rect">
            <a:avLst/>
          </a:prstGeom>
          <a:noFill/>
        </p:spPr>
        <p:txBody>
          <a:bodyPr wrap="square" rtlCol="0">
            <a:spAutoFit/>
          </a:bodyPr>
          <a:lstStyle/>
          <a:p>
            <a:pPr lvl="0" algn="ctr">
              <a:defRPr/>
            </a:pPr>
            <a:r>
              <a:rPr lang="en-US" sz="1200" dirty="0"/>
              <a:t>Castors for hard or soft floors, without brakes</a:t>
            </a:r>
            <a:endParaRPr lang="lt-LT" sz="1200" dirty="0"/>
          </a:p>
        </p:txBody>
      </p:sp>
      <p:sp>
        <p:nvSpPr>
          <p:cNvPr id="47" name="TextBox 46">
            <a:extLst>
              <a:ext uri="{FF2B5EF4-FFF2-40B4-BE49-F238E27FC236}">
                <a16:creationId xmlns:a16="http://schemas.microsoft.com/office/drawing/2014/main" id="{ECE2EC1A-C9A4-8BD4-BD40-F7A9E904717F}"/>
              </a:ext>
            </a:extLst>
          </p:cNvPr>
          <p:cNvSpPr txBox="1"/>
          <p:nvPr/>
        </p:nvSpPr>
        <p:spPr>
          <a:xfrm>
            <a:off x="10064284" y="6197569"/>
            <a:ext cx="1931164" cy="461665"/>
          </a:xfrm>
          <a:prstGeom prst="rect">
            <a:avLst/>
          </a:prstGeom>
          <a:noFill/>
        </p:spPr>
        <p:txBody>
          <a:bodyPr wrap="square" rtlCol="0">
            <a:spAutoFit/>
          </a:bodyPr>
          <a:lstStyle/>
          <a:p>
            <a:pPr lvl="0" algn="ctr">
              <a:defRPr/>
            </a:pPr>
            <a:r>
              <a:rPr lang="en-US" sz="1200" dirty="0"/>
              <a:t>Castors for hard or soft floors, without brakes</a:t>
            </a:r>
            <a:endParaRPr lang="lt-LT" sz="1200" dirty="0"/>
          </a:p>
        </p:txBody>
      </p:sp>
      <p:pic>
        <p:nvPicPr>
          <p:cNvPr id="3" name="Picture 2">
            <a:extLst>
              <a:ext uri="{FF2B5EF4-FFF2-40B4-BE49-F238E27FC236}">
                <a16:creationId xmlns:a16="http://schemas.microsoft.com/office/drawing/2014/main" id="{F98165D7-D1FB-B310-3F84-019886AABC4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124126" y="3661370"/>
            <a:ext cx="383717" cy="383717"/>
          </a:xfrm>
          <a:prstGeom prst="rect">
            <a:avLst/>
          </a:prstGeom>
        </p:spPr>
      </p:pic>
      <p:pic>
        <p:nvPicPr>
          <p:cNvPr id="5" name="Picture 4">
            <a:extLst>
              <a:ext uri="{FF2B5EF4-FFF2-40B4-BE49-F238E27FC236}">
                <a16:creationId xmlns:a16="http://schemas.microsoft.com/office/drawing/2014/main" id="{4CBAA1E9-EECB-5AD1-E867-A32E2AEF022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555211" y="3661370"/>
            <a:ext cx="383717" cy="383717"/>
          </a:xfrm>
          <a:prstGeom prst="rect">
            <a:avLst/>
          </a:prstGeom>
        </p:spPr>
      </p:pic>
      <p:pic>
        <p:nvPicPr>
          <p:cNvPr id="61" name="Picture 60">
            <a:extLst>
              <a:ext uri="{FF2B5EF4-FFF2-40B4-BE49-F238E27FC236}">
                <a16:creationId xmlns:a16="http://schemas.microsoft.com/office/drawing/2014/main" id="{9E6D7121-E995-2D20-01C6-7BDA59C8047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486129" y="2175184"/>
            <a:ext cx="383717" cy="383717"/>
          </a:xfrm>
          <a:prstGeom prst="rect">
            <a:avLst/>
          </a:prstGeom>
        </p:spPr>
      </p:pic>
      <p:pic>
        <p:nvPicPr>
          <p:cNvPr id="62" name="Picture 61">
            <a:extLst>
              <a:ext uri="{FF2B5EF4-FFF2-40B4-BE49-F238E27FC236}">
                <a16:creationId xmlns:a16="http://schemas.microsoft.com/office/drawing/2014/main" id="{E4FCC2A8-EAB5-DDD9-6041-E91D1FBDD83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908279" y="2175184"/>
            <a:ext cx="383717" cy="383717"/>
          </a:xfrm>
          <a:prstGeom prst="rect">
            <a:avLst/>
          </a:prstGeom>
        </p:spPr>
      </p:pic>
      <p:pic>
        <p:nvPicPr>
          <p:cNvPr id="63" name="Picture 62">
            <a:extLst>
              <a:ext uri="{FF2B5EF4-FFF2-40B4-BE49-F238E27FC236}">
                <a16:creationId xmlns:a16="http://schemas.microsoft.com/office/drawing/2014/main" id="{27667F91-06EE-3D72-589C-0E8D71481E9D}"/>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330429" y="2175184"/>
            <a:ext cx="383717" cy="383717"/>
          </a:xfrm>
          <a:prstGeom prst="rect">
            <a:avLst/>
          </a:prstGeom>
        </p:spPr>
      </p:pic>
      <p:pic>
        <p:nvPicPr>
          <p:cNvPr id="64" name="Picture 63">
            <a:extLst>
              <a:ext uri="{FF2B5EF4-FFF2-40B4-BE49-F238E27FC236}">
                <a16:creationId xmlns:a16="http://schemas.microsoft.com/office/drawing/2014/main" id="{5157C08A-5580-A827-A7C7-51D5E5690E1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8749604" y="2175185"/>
            <a:ext cx="383717" cy="383717"/>
          </a:xfrm>
          <a:prstGeom prst="rect">
            <a:avLst/>
          </a:prstGeom>
        </p:spPr>
      </p:pic>
      <p:pic>
        <p:nvPicPr>
          <p:cNvPr id="65" name="Picture 64">
            <a:extLst>
              <a:ext uri="{FF2B5EF4-FFF2-40B4-BE49-F238E27FC236}">
                <a16:creationId xmlns:a16="http://schemas.microsoft.com/office/drawing/2014/main" id="{97579064-F5CF-F6D0-10D2-3672A849CB0F}"/>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9171754" y="2175184"/>
            <a:ext cx="383717" cy="383717"/>
          </a:xfrm>
          <a:prstGeom prst="rect">
            <a:avLst/>
          </a:prstGeom>
        </p:spPr>
      </p:pic>
      <p:pic>
        <p:nvPicPr>
          <p:cNvPr id="66" name="Picture 65">
            <a:extLst>
              <a:ext uri="{FF2B5EF4-FFF2-40B4-BE49-F238E27FC236}">
                <a16:creationId xmlns:a16="http://schemas.microsoft.com/office/drawing/2014/main" id="{BF5D71C5-EA2E-DF80-1040-00AEB437845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486129" y="2604033"/>
            <a:ext cx="383717" cy="383717"/>
          </a:xfrm>
          <a:prstGeom prst="rect">
            <a:avLst/>
          </a:prstGeom>
        </p:spPr>
      </p:pic>
      <p:pic>
        <p:nvPicPr>
          <p:cNvPr id="67" name="Picture 66">
            <a:extLst>
              <a:ext uri="{FF2B5EF4-FFF2-40B4-BE49-F238E27FC236}">
                <a16:creationId xmlns:a16="http://schemas.microsoft.com/office/drawing/2014/main" id="{A1B61485-23C1-FB7A-75B8-FF6C67181D0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908279" y="2604033"/>
            <a:ext cx="383717" cy="383717"/>
          </a:xfrm>
          <a:prstGeom prst="rect">
            <a:avLst/>
          </a:prstGeom>
        </p:spPr>
      </p:pic>
      <p:pic>
        <p:nvPicPr>
          <p:cNvPr id="68" name="Picture 67">
            <a:extLst>
              <a:ext uri="{FF2B5EF4-FFF2-40B4-BE49-F238E27FC236}">
                <a16:creationId xmlns:a16="http://schemas.microsoft.com/office/drawing/2014/main" id="{0FE8A609-5A8C-2183-4BAC-A085F550901E}"/>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8330429" y="2604033"/>
            <a:ext cx="383717" cy="383717"/>
          </a:xfrm>
          <a:prstGeom prst="rect">
            <a:avLst/>
          </a:prstGeom>
        </p:spPr>
      </p:pic>
      <p:pic>
        <p:nvPicPr>
          <p:cNvPr id="69" name="Picture 68">
            <a:extLst>
              <a:ext uri="{FF2B5EF4-FFF2-40B4-BE49-F238E27FC236}">
                <a16:creationId xmlns:a16="http://schemas.microsoft.com/office/drawing/2014/main" id="{CF5E46BF-F5EB-25C6-9066-CF606E1036E5}"/>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8749604" y="2604034"/>
            <a:ext cx="383717" cy="383717"/>
          </a:xfrm>
          <a:prstGeom prst="rect">
            <a:avLst/>
          </a:prstGeom>
        </p:spPr>
      </p:pic>
      <p:pic>
        <p:nvPicPr>
          <p:cNvPr id="70" name="Picture 69">
            <a:extLst>
              <a:ext uri="{FF2B5EF4-FFF2-40B4-BE49-F238E27FC236}">
                <a16:creationId xmlns:a16="http://schemas.microsoft.com/office/drawing/2014/main" id="{FB246EED-E1BA-7E94-7321-63A497E8EFA9}"/>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9171754" y="2604033"/>
            <a:ext cx="383717" cy="383717"/>
          </a:xfrm>
          <a:prstGeom prst="rect">
            <a:avLst/>
          </a:prstGeom>
        </p:spPr>
      </p:pic>
      <p:pic>
        <p:nvPicPr>
          <p:cNvPr id="71" name="Picture 70">
            <a:extLst>
              <a:ext uri="{FF2B5EF4-FFF2-40B4-BE49-F238E27FC236}">
                <a16:creationId xmlns:a16="http://schemas.microsoft.com/office/drawing/2014/main" id="{3516AA96-DEB5-E48A-1409-93706F1899C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349666" y="5384698"/>
            <a:ext cx="383717" cy="383717"/>
          </a:xfrm>
          <a:prstGeom prst="rect">
            <a:avLst/>
          </a:prstGeom>
        </p:spPr>
      </p:pic>
      <p:sp>
        <p:nvSpPr>
          <p:cNvPr id="2" name="Text Placeholder 3">
            <a:extLst>
              <a:ext uri="{FF2B5EF4-FFF2-40B4-BE49-F238E27FC236}">
                <a16:creationId xmlns:a16="http://schemas.microsoft.com/office/drawing/2014/main" id="{030F8427-D7D8-72FB-C1A2-5F0D5DF4A511}"/>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322683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00897-0B5C-44FF-D951-EE105CEA2526}"/>
            </a:ext>
          </a:extLst>
        </p:cNvPr>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C033093A-ED96-0083-6F57-606D2BD9525C}"/>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4193" t="8512" r="10069" b="16624"/>
          <a:stretch>
            <a:fillRect/>
          </a:stretch>
        </p:blipFill>
        <p:spPr>
          <a:xfrm>
            <a:off x="0" y="0"/>
            <a:ext cx="12192000" cy="6858000"/>
          </a:xfrm>
          <a:prstGeom prst="rect">
            <a:avLst/>
          </a:prstGeom>
          <a:gradFill>
            <a:gsLst>
              <a:gs pos="0">
                <a:srgbClr val="FFFFFF">
                  <a:lumMod val="95000"/>
                </a:srgbClr>
              </a:gs>
              <a:gs pos="100000">
                <a:srgbClr val="FFFFFF">
                  <a:lumMod val="85000"/>
                </a:srgbClr>
              </a:gs>
            </a:gsLst>
            <a:lin ang="5400000" scaled="1"/>
          </a:gradFill>
        </p:spPr>
      </p:pic>
      <p:sp>
        <p:nvSpPr>
          <p:cNvPr id="3" name="Rectangle 2">
            <a:extLst>
              <a:ext uri="{FF2B5EF4-FFF2-40B4-BE49-F238E27FC236}">
                <a16:creationId xmlns:a16="http://schemas.microsoft.com/office/drawing/2014/main" id="{0C39AC3F-64CE-B3B3-1CE3-DFE48552844E}"/>
              </a:ext>
            </a:extLst>
          </p:cNvPr>
          <p:cNvSpPr/>
          <p:nvPr/>
        </p:nvSpPr>
        <p:spPr>
          <a:xfrm>
            <a:off x="266218" y="2106592"/>
            <a:ext cx="5121797" cy="4485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 Placeholder 4">
            <a:extLst>
              <a:ext uri="{FF2B5EF4-FFF2-40B4-BE49-F238E27FC236}">
                <a16:creationId xmlns:a16="http://schemas.microsoft.com/office/drawing/2014/main" id="{0B4174EC-C85C-11DE-E8BB-F4FB3DE52673}"/>
              </a:ext>
            </a:extLst>
          </p:cNvPr>
          <p:cNvSpPr>
            <a:spLocks noGrp="1"/>
          </p:cNvSpPr>
          <p:nvPr>
            <p:ph type="body" sz="quarter" idx="15"/>
          </p:nvPr>
        </p:nvSpPr>
        <p:spPr>
          <a:xfrm>
            <a:off x="485888" y="2384386"/>
            <a:ext cx="4546855" cy="3981690"/>
          </a:xfrm>
        </p:spPr>
        <p:txBody>
          <a:bodyPr>
            <a:noAutofit/>
          </a:bodyPr>
          <a:lstStyle/>
          <a:p>
            <a:pPr lvl="0"/>
            <a:r>
              <a:rPr lang="lt-LT" sz="1600" dirty="0" err="1"/>
              <a:t>Sophisticated</a:t>
            </a:r>
            <a:r>
              <a:rPr lang="lt-LT" sz="1600" dirty="0"/>
              <a:t> </a:t>
            </a:r>
            <a:r>
              <a:rPr lang="en-GB" sz="1600" dirty="0"/>
              <a:t>design by Orlandini Design</a:t>
            </a:r>
            <a:endParaRPr lang="lt-LT" sz="1600" dirty="0"/>
          </a:p>
          <a:p>
            <a:pPr lvl="0"/>
            <a:r>
              <a:rPr lang="en-GB" sz="1600" dirty="0"/>
              <a:t>The collection includes a sofa, a lounge chair and an armchair</a:t>
            </a:r>
            <a:endParaRPr lang="lt-LT" sz="1600" dirty="0"/>
          </a:p>
          <a:p>
            <a:pPr lvl="0"/>
            <a:r>
              <a:rPr lang="en-GB" sz="1600" dirty="0"/>
              <a:t>The sofa offers a pleasant sink-in feel — elastic webbing and layered foam construction ensure a high level of comfort</a:t>
            </a:r>
            <a:endParaRPr lang="lt-LT" sz="1600" dirty="0"/>
          </a:p>
          <a:p>
            <a:pPr lvl="0"/>
            <a:r>
              <a:rPr lang="en-GB" sz="1600" dirty="0"/>
              <a:t>The armchair adapts to the back thanks to a specialised technology with a zigzag spring</a:t>
            </a:r>
            <a:endParaRPr lang="lt-LT" sz="1600" dirty="0"/>
          </a:p>
          <a:p>
            <a:pPr lvl="0"/>
            <a:r>
              <a:rPr lang="en-GB" sz="1600" dirty="0"/>
              <a:t>A wide selection of base options and fabric collections</a:t>
            </a:r>
            <a:endParaRPr lang="lt-LT" sz="1600" dirty="0"/>
          </a:p>
          <a:p>
            <a:pPr lvl="0"/>
            <a:r>
              <a:rPr lang="en-GB" sz="1600" dirty="0"/>
              <a:t>Two-colour combinations are available</a:t>
            </a:r>
            <a:endParaRPr lang="lt-LT" sz="1600" dirty="0"/>
          </a:p>
        </p:txBody>
      </p:sp>
      <p:sp>
        <p:nvSpPr>
          <p:cNvPr id="9" name="Text Placeholder 2">
            <a:extLst>
              <a:ext uri="{FF2B5EF4-FFF2-40B4-BE49-F238E27FC236}">
                <a16:creationId xmlns:a16="http://schemas.microsoft.com/office/drawing/2014/main" id="{31793DB1-6A6E-F464-753F-C61EF5EFCD3D}"/>
              </a:ext>
            </a:extLst>
          </p:cNvPr>
          <p:cNvSpPr>
            <a:spLocks noGrp="1"/>
          </p:cNvSpPr>
          <p:nvPr>
            <p:ph type="body" sz="quarter" idx="13"/>
          </p:nvPr>
        </p:nvSpPr>
        <p:spPr>
          <a:xfrm>
            <a:off x="479425" y="1013891"/>
            <a:ext cx="8797683" cy="1046404"/>
          </a:xfrm>
        </p:spPr>
        <p:txBody>
          <a:bodyPr>
            <a:noAutofit/>
          </a:bodyPr>
          <a:lstStyle/>
          <a:p>
            <a:r>
              <a:rPr lang="en-US" dirty="0"/>
              <a:t>Overview of</a:t>
            </a:r>
            <a:r>
              <a:rPr lang="lt-LT" dirty="0"/>
              <a:t> KOPA </a:t>
            </a:r>
            <a:r>
              <a:rPr lang="lt-LT" dirty="0" err="1"/>
              <a:t>collection</a:t>
            </a:r>
            <a:endParaRPr lang="en-US" dirty="0"/>
          </a:p>
        </p:txBody>
      </p:sp>
      <p:sp>
        <p:nvSpPr>
          <p:cNvPr id="11" name="Text Placeholder 3">
            <a:extLst>
              <a:ext uri="{FF2B5EF4-FFF2-40B4-BE49-F238E27FC236}">
                <a16:creationId xmlns:a16="http://schemas.microsoft.com/office/drawing/2014/main" id="{AAC8F871-DD3B-BB17-4BB1-540C7DF23DD8}"/>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289038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71777E-CF0F-37D8-756B-3F70A4FB13CE}"/>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3064" t="30019" r="3055" b="-624"/>
          <a:stretch>
            <a:fillRect/>
          </a:stretch>
        </p:blipFill>
        <p:spPr>
          <a:xfrm>
            <a:off x="0" y="1700213"/>
            <a:ext cx="12192000" cy="5157787"/>
          </a:xfrm>
        </p:spPr>
      </p:pic>
      <p:sp>
        <p:nvSpPr>
          <p:cNvPr id="3" name="Text Placeholder 2">
            <a:extLst>
              <a:ext uri="{FF2B5EF4-FFF2-40B4-BE49-F238E27FC236}">
                <a16:creationId xmlns:a16="http://schemas.microsoft.com/office/drawing/2014/main" id="{BAF476EB-9444-EACA-CEC2-B72C7A56A793}"/>
              </a:ext>
            </a:extLst>
          </p:cNvPr>
          <p:cNvSpPr>
            <a:spLocks noGrp="1"/>
          </p:cNvSpPr>
          <p:nvPr>
            <p:ph type="body" sz="quarter" idx="13"/>
          </p:nvPr>
        </p:nvSpPr>
        <p:spPr>
          <a:xfrm>
            <a:off x="479425" y="896214"/>
            <a:ext cx="11232000" cy="668050"/>
          </a:xfrm>
        </p:spPr>
        <p:txBody>
          <a:bodyPr>
            <a:normAutofit fontScale="85000" lnSpcReduction="20000"/>
          </a:bodyPr>
          <a:lstStyle/>
          <a:p>
            <a:r>
              <a:rPr lang="en-US" dirty="0"/>
              <a:t>KOPA – sophisticated design, uplifting comfort</a:t>
            </a:r>
            <a:endParaRPr lang="lt-LT" dirty="0"/>
          </a:p>
        </p:txBody>
      </p:sp>
      <p:sp>
        <p:nvSpPr>
          <p:cNvPr id="2" name="Text Placeholder 3">
            <a:extLst>
              <a:ext uri="{FF2B5EF4-FFF2-40B4-BE49-F238E27FC236}">
                <a16:creationId xmlns:a16="http://schemas.microsoft.com/office/drawing/2014/main" id="{C35E0DF7-0F92-C872-990B-28BBCCDC82C2}"/>
              </a:ext>
            </a:extLst>
          </p:cNvPr>
          <p:cNvSpPr>
            <a:spLocks noGrp="1"/>
          </p:cNvSpPr>
          <p:nvPr>
            <p:ph type="body" sz="quarter" idx="24"/>
          </p:nvPr>
        </p:nvSpPr>
        <p:spPr>
          <a:xfrm>
            <a:off x="479425" y="418660"/>
            <a:ext cx="2880000" cy="285741"/>
          </a:xfrm>
        </p:spPr>
        <p:txBody>
          <a:bodyPr/>
          <a:lstStyle/>
          <a:p>
            <a:r>
              <a:rPr lang="lt-LT" dirty="0"/>
              <a:t>KOPA</a:t>
            </a:r>
          </a:p>
        </p:txBody>
      </p:sp>
    </p:spTree>
    <p:extLst>
      <p:ext uri="{BB962C8B-B14F-4D97-AF65-F5344CB8AC3E}">
        <p14:creationId xmlns:p14="http://schemas.microsoft.com/office/powerpoint/2010/main" val="1662180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F4619-002D-54C3-2777-96F135B69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4FB86-7166-A3FC-EF80-4E48A54DB574}"/>
              </a:ext>
            </a:extLst>
          </p:cNvPr>
          <p:cNvSpPr>
            <a:spLocks noGrp="1"/>
          </p:cNvSpPr>
          <p:nvPr>
            <p:ph type="ctrTitle"/>
          </p:nvPr>
        </p:nvSpPr>
        <p:spPr>
          <a:xfrm>
            <a:off x="2425701" y="546100"/>
            <a:ext cx="6402388" cy="2882899"/>
          </a:xfrm>
        </p:spPr>
        <p:txBody>
          <a:bodyPr>
            <a:normAutofit/>
          </a:bodyPr>
          <a:lstStyle/>
          <a:p>
            <a:r>
              <a:rPr lang="lt-LT" dirty="0" err="1">
                <a:solidFill>
                  <a:schemeClr val="tx1"/>
                </a:solidFill>
              </a:rPr>
              <a:t>Offer</a:t>
            </a:r>
            <a:r>
              <a:rPr lang="lt-LT" dirty="0">
                <a:solidFill>
                  <a:schemeClr val="tx1"/>
                </a:solidFill>
              </a:rPr>
              <a:t> </a:t>
            </a:r>
            <a:r>
              <a:rPr lang="lt-LT" dirty="0" err="1">
                <a:solidFill>
                  <a:schemeClr val="tx1"/>
                </a:solidFill>
              </a:rPr>
              <a:t>for</a:t>
            </a:r>
            <a:r>
              <a:rPr lang="lt-LT" dirty="0">
                <a:solidFill>
                  <a:schemeClr val="tx1"/>
                </a:solidFill>
              </a:rPr>
              <a:t> </a:t>
            </a:r>
            <a:r>
              <a:rPr lang="lt-LT" dirty="0" err="1">
                <a:solidFill>
                  <a:schemeClr val="tx1"/>
                </a:solidFill>
              </a:rPr>
              <a:t>showrooms</a:t>
            </a:r>
            <a:endParaRPr lang="lt-LT" dirty="0">
              <a:solidFill>
                <a:schemeClr val="tx1"/>
              </a:solidFill>
            </a:endParaRPr>
          </a:p>
        </p:txBody>
      </p:sp>
      <p:sp>
        <p:nvSpPr>
          <p:cNvPr id="3" name="Text Placeholder 3">
            <a:extLst>
              <a:ext uri="{FF2B5EF4-FFF2-40B4-BE49-F238E27FC236}">
                <a16:creationId xmlns:a16="http://schemas.microsoft.com/office/drawing/2014/main" id="{9C478DA9-8B65-B33A-F850-2551092882E8}"/>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2583785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9F58A-A1A1-016A-40C3-8D54D5209D6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426A6A-AC5F-27C8-D0C7-144221C89D47}"/>
              </a:ext>
            </a:extLst>
          </p:cNvPr>
          <p:cNvSpPr>
            <a:spLocks noGrp="1"/>
          </p:cNvSpPr>
          <p:nvPr>
            <p:ph type="body" sz="quarter" idx="13"/>
          </p:nvPr>
        </p:nvSpPr>
        <p:spPr>
          <a:xfrm>
            <a:off x="479426" y="1000639"/>
            <a:ext cx="5680074" cy="2428361"/>
          </a:xfrm>
        </p:spPr>
        <p:txBody>
          <a:bodyPr>
            <a:noAutofit/>
          </a:bodyPr>
          <a:lstStyle/>
          <a:p>
            <a:r>
              <a:rPr lang="en-US" dirty="0"/>
              <a:t>Special </a:t>
            </a:r>
            <a:r>
              <a:rPr lang="lt-LT" dirty="0"/>
              <a:t>KOPA</a:t>
            </a:r>
            <a:r>
              <a:rPr lang="en-US" dirty="0"/>
              <a:t> combinations selected by our designers</a:t>
            </a:r>
          </a:p>
        </p:txBody>
      </p:sp>
      <p:sp>
        <p:nvSpPr>
          <p:cNvPr id="2" name="Text Placeholder 1">
            <a:extLst>
              <a:ext uri="{FF2B5EF4-FFF2-40B4-BE49-F238E27FC236}">
                <a16:creationId xmlns:a16="http://schemas.microsoft.com/office/drawing/2014/main" id="{32EBDB4F-E92A-72F4-3A50-58D0BA6C9C28}"/>
              </a:ext>
            </a:extLst>
          </p:cNvPr>
          <p:cNvSpPr>
            <a:spLocks noGrp="1"/>
          </p:cNvSpPr>
          <p:nvPr>
            <p:ph type="body" sz="quarter" idx="15"/>
          </p:nvPr>
        </p:nvSpPr>
        <p:spPr>
          <a:xfrm>
            <a:off x="479424" y="3923414"/>
            <a:ext cx="5616576" cy="2509048"/>
          </a:xfrm>
        </p:spPr>
        <p:txBody>
          <a:bodyPr vert="horz" lIns="0" tIns="45720" rIns="0" bIns="45720" rtlCol="0" anchor="t">
            <a:noAutofit/>
          </a:bodyPr>
          <a:lstStyle/>
          <a:p>
            <a:r>
              <a:rPr lang="en-US" dirty="0"/>
              <a:t>Order </a:t>
            </a:r>
            <a:r>
              <a:rPr lang="lt-LT" dirty="0"/>
              <a:t>KOPA</a:t>
            </a:r>
            <a:r>
              <a:rPr lang="en-US" dirty="0"/>
              <a:t> for your showroom display.</a:t>
            </a:r>
          </a:p>
          <a:p>
            <a:r>
              <a:rPr lang="en-US" dirty="0"/>
              <a:t>Our designers have selected the best combinations of </a:t>
            </a:r>
            <a:r>
              <a:rPr lang="en-US" dirty="0" err="1"/>
              <a:t>colours</a:t>
            </a:r>
            <a:r>
              <a:rPr lang="en-US" dirty="0"/>
              <a:t> and features that are easy to order, implement, and showcase in your showroom.</a:t>
            </a:r>
          </a:p>
        </p:txBody>
      </p:sp>
      <p:sp>
        <p:nvSpPr>
          <p:cNvPr id="7" name="Text Placeholder 3">
            <a:extLst>
              <a:ext uri="{FF2B5EF4-FFF2-40B4-BE49-F238E27FC236}">
                <a16:creationId xmlns:a16="http://schemas.microsoft.com/office/drawing/2014/main" id="{9E42549A-2C6E-1077-B75C-2123EF801A5F}"/>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pic>
        <p:nvPicPr>
          <p:cNvPr id="8" name="Picture Placeholder 7">
            <a:extLst>
              <a:ext uri="{FF2B5EF4-FFF2-40B4-BE49-F238E27FC236}">
                <a16:creationId xmlns:a16="http://schemas.microsoft.com/office/drawing/2014/main" id="{6598670A-577B-469A-7D96-78E34233B8E9}"/>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22722" t="22432" r="41160" b="9590"/>
          <a:stretch>
            <a:fillRect/>
          </a:stretch>
        </p:blipFill>
        <p:spPr>
          <a:xfrm>
            <a:off x="6726248" y="0"/>
            <a:ext cx="5465752" cy="6858000"/>
          </a:xfrm>
          <a:prstGeom prst="rect">
            <a:avLst/>
          </a:prstGeom>
          <a:gradFill>
            <a:gsLst>
              <a:gs pos="0">
                <a:srgbClr val="FFFFFF">
                  <a:lumMod val="95000"/>
                </a:srgbClr>
              </a:gs>
              <a:gs pos="100000">
                <a:srgbClr val="FFFFFF">
                  <a:lumMod val="85000"/>
                </a:srgbClr>
              </a:gs>
            </a:gsLst>
            <a:lin ang="5400000" scaled="1"/>
          </a:gradFill>
        </p:spPr>
      </p:pic>
    </p:spTree>
    <p:extLst>
      <p:ext uri="{BB962C8B-B14F-4D97-AF65-F5344CB8AC3E}">
        <p14:creationId xmlns:p14="http://schemas.microsoft.com/office/powerpoint/2010/main" val="3702199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3F6C9-60BA-95D0-F679-63377D3985D1}"/>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55AE307F-FE67-AADD-B3FD-7AA469341EE2}"/>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4764" t="16101" r="9380" b="19330"/>
          <a:stretch>
            <a:fillRect/>
          </a:stretch>
        </p:blipFill>
        <p:spPr>
          <a:xfrm>
            <a:off x="0" y="1700213"/>
            <a:ext cx="12192000" cy="5157787"/>
          </a:xfrm>
        </p:spPr>
      </p:pic>
      <p:sp>
        <p:nvSpPr>
          <p:cNvPr id="3" name="Text Placeholder 2">
            <a:extLst>
              <a:ext uri="{FF2B5EF4-FFF2-40B4-BE49-F238E27FC236}">
                <a16:creationId xmlns:a16="http://schemas.microsoft.com/office/drawing/2014/main" id="{47D5AFF7-90BA-2BE4-4FDD-0B8E9F93F3DB}"/>
              </a:ext>
            </a:extLst>
          </p:cNvPr>
          <p:cNvSpPr>
            <a:spLocks noGrp="1"/>
          </p:cNvSpPr>
          <p:nvPr>
            <p:ph type="body" sz="quarter" idx="13"/>
          </p:nvPr>
        </p:nvSpPr>
        <p:spPr/>
        <p:txBody>
          <a:bodyPr>
            <a:normAutofit/>
          </a:bodyPr>
          <a:lstStyle/>
          <a:p>
            <a:r>
              <a:rPr lang="en-US" sz="3600" dirty="0">
                <a:ea typeface="+mn-lt"/>
                <a:cs typeface="+mn-lt"/>
              </a:rPr>
              <a:t>Order </a:t>
            </a:r>
            <a:r>
              <a:rPr lang="lt-LT" sz="3600" dirty="0">
                <a:ea typeface="+mn-lt"/>
                <a:cs typeface="+mn-lt"/>
              </a:rPr>
              <a:t>KOPA </a:t>
            </a:r>
            <a:r>
              <a:rPr lang="en-US" sz="3600" dirty="0">
                <a:ea typeface="+mn-lt"/>
                <a:cs typeface="+mn-lt"/>
              </a:rPr>
              <a:t>for your showroom display</a:t>
            </a:r>
          </a:p>
        </p:txBody>
      </p:sp>
      <p:sp>
        <p:nvSpPr>
          <p:cNvPr id="2" name="Text Placeholder 1">
            <a:extLst>
              <a:ext uri="{FF2B5EF4-FFF2-40B4-BE49-F238E27FC236}">
                <a16:creationId xmlns:a16="http://schemas.microsoft.com/office/drawing/2014/main" id="{49EFAD0C-9639-0E7D-8C9D-C4DB2D774B0C}"/>
              </a:ext>
            </a:extLst>
          </p:cNvPr>
          <p:cNvSpPr>
            <a:spLocks noGrp="1"/>
          </p:cNvSpPr>
          <p:nvPr>
            <p:ph type="body" sz="quarter" idx="24"/>
          </p:nvPr>
        </p:nvSpPr>
        <p:spPr/>
        <p:txBody>
          <a:bodyPr vert="horz" lIns="0" tIns="45720" rIns="0" bIns="45720" rtlCol="0" anchor="t">
            <a:normAutofit fontScale="25000" lnSpcReduction="20000"/>
          </a:bodyPr>
          <a:lstStyle/>
          <a:p>
            <a:br>
              <a:rPr lang="lt-LT" dirty="0">
                <a:ea typeface="+mn-lt"/>
                <a:cs typeface="+mn-lt"/>
              </a:rPr>
            </a:br>
            <a:r>
              <a:rPr lang="lt-LT" dirty="0">
                <a:ea typeface="+mn-lt"/>
                <a:cs typeface="+mn-lt"/>
              </a:rPr>
              <a:t> </a:t>
            </a:r>
            <a:endParaRPr lang="lt-LT" dirty="0"/>
          </a:p>
          <a:p>
            <a:endParaRPr lang="lt-LT" dirty="0"/>
          </a:p>
          <a:p>
            <a:endParaRPr lang="en-US" dirty="0"/>
          </a:p>
        </p:txBody>
      </p:sp>
      <p:sp>
        <p:nvSpPr>
          <p:cNvPr id="4" name="TextBox 3">
            <a:extLst>
              <a:ext uri="{FF2B5EF4-FFF2-40B4-BE49-F238E27FC236}">
                <a16:creationId xmlns:a16="http://schemas.microsoft.com/office/drawing/2014/main" id="{9C2D52A0-39C1-1EE5-004E-45E5128BDFA8}"/>
              </a:ext>
            </a:extLst>
          </p:cNvPr>
          <p:cNvSpPr txBox="1"/>
          <p:nvPr/>
        </p:nvSpPr>
        <p:spPr>
          <a:xfrm>
            <a:off x="5454650" y="6104641"/>
            <a:ext cx="2791629" cy="338554"/>
          </a:xfrm>
          <a:prstGeom prst="rect">
            <a:avLst/>
          </a:prstGeom>
          <a:noFill/>
        </p:spPr>
        <p:txBody>
          <a:bodyPr wrap="square" lIns="91440" tIns="45720" rIns="91440" bIns="45720" rtlCol="0" anchor="t">
            <a:spAutoFit/>
          </a:bodyPr>
          <a:lstStyle/>
          <a:p>
            <a:pPr algn="ctr"/>
            <a:r>
              <a:rPr lang="fr-FR" sz="1600" dirty="0"/>
              <a:t>G5R0032.GB17.GB10.MA11.1.0</a:t>
            </a:r>
          </a:p>
        </p:txBody>
      </p:sp>
      <p:sp>
        <p:nvSpPr>
          <p:cNvPr id="10" name="TextBox 9">
            <a:extLst>
              <a:ext uri="{FF2B5EF4-FFF2-40B4-BE49-F238E27FC236}">
                <a16:creationId xmlns:a16="http://schemas.microsoft.com/office/drawing/2014/main" id="{13B4F72C-4148-E283-C3AA-DA1F11247D24}"/>
              </a:ext>
            </a:extLst>
          </p:cNvPr>
          <p:cNvSpPr txBox="1"/>
          <p:nvPr/>
        </p:nvSpPr>
        <p:spPr>
          <a:xfrm>
            <a:off x="698500" y="6090083"/>
            <a:ext cx="4197350" cy="338554"/>
          </a:xfrm>
          <a:prstGeom prst="rect">
            <a:avLst/>
          </a:prstGeom>
          <a:noFill/>
        </p:spPr>
        <p:txBody>
          <a:bodyPr wrap="square" lIns="91440" tIns="45720" rIns="91440" bIns="45720" rtlCol="0" anchor="t">
            <a:spAutoFit/>
          </a:bodyPr>
          <a:lstStyle/>
          <a:p>
            <a:pPr algn="ctr"/>
            <a:r>
              <a:rPr lang="fr-FR" sz="1600" dirty="0">
                <a:ea typeface="+mn-lt"/>
                <a:cs typeface="+mn-lt"/>
              </a:rPr>
              <a:t>SDK002.GQ12.GQ13.MA14.1</a:t>
            </a:r>
            <a:endParaRPr lang="en-US" sz="1600" dirty="0"/>
          </a:p>
        </p:txBody>
      </p:sp>
      <p:sp>
        <p:nvSpPr>
          <p:cNvPr id="11" name="TextBox 10">
            <a:extLst>
              <a:ext uri="{FF2B5EF4-FFF2-40B4-BE49-F238E27FC236}">
                <a16:creationId xmlns:a16="http://schemas.microsoft.com/office/drawing/2014/main" id="{65486102-03D3-39BF-0197-D3135ADFDBAF}"/>
              </a:ext>
            </a:extLst>
          </p:cNvPr>
          <p:cNvSpPr txBox="1"/>
          <p:nvPr/>
        </p:nvSpPr>
        <p:spPr>
          <a:xfrm>
            <a:off x="8502423" y="6105365"/>
            <a:ext cx="3156177" cy="338554"/>
          </a:xfrm>
          <a:prstGeom prst="rect">
            <a:avLst/>
          </a:prstGeom>
          <a:noFill/>
        </p:spPr>
        <p:txBody>
          <a:bodyPr wrap="square" lIns="91440" tIns="45720" rIns="91440" bIns="45720" rtlCol="0" anchor="t">
            <a:spAutoFit/>
          </a:bodyPr>
          <a:lstStyle/>
          <a:p>
            <a:pPr algn="ctr"/>
            <a:r>
              <a:rPr lang="fr-FR" sz="1600" dirty="0"/>
              <a:t>G5R0035.GD01.GD02.TA09.1.F.0</a:t>
            </a:r>
          </a:p>
        </p:txBody>
      </p:sp>
      <p:sp>
        <p:nvSpPr>
          <p:cNvPr id="6" name="Text Placeholder 3">
            <a:extLst>
              <a:ext uri="{FF2B5EF4-FFF2-40B4-BE49-F238E27FC236}">
                <a16:creationId xmlns:a16="http://schemas.microsoft.com/office/drawing/2014/main" id="{8B93C526-3E8E-8B6A-513B-74D42B2A575C}"/>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1680276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1E3911-8944-B744-7C59-7BED596AC628}"/>
              </a:ext>
            </a:extLst>
          </p:cNvPr>
          <p:cNvSpPr>
            <a:spLocks noGrp="1"/>
          </p:cNvSpPr>
          <p:nvPr>
            <p:ph type="body" sz="quarter" idx="15"/>
          </p:nvPr>
        </p:nvSpPr>
        <p:spPr>
          <a:xfrm>
            <a:off x="479425" y="2475567"/>
            <a:ext cx="10556875" cy="3591859"/>
          </a:xfrm>
        </p:spPr>
        <p:txBody>
          <a:bodyPr>
            <a:normAutofit/>
          </a:bodyPr>
          <a:lstStyle/>
          <a:p>
            <a:pPr marL="457200" indent="-457200">
              <a:buFont typeface="Visuelt Pro Light" panose="020B0303040202040104" pitchFamily="34" charset="0"/>
              <a:buChar char="–"/>
            </a:pPr>
            <a:r>
              <a:rPr lang="en-US" sz="2400" dirty="0"/>
              <a:t>To place an order, please provide the full product code listed below </a:t>
            </a:r>
            <a:br>
              <a:rPr lang="en-US" sz="2400" dirty="0"/>
            </a:br>
            <a:r>
              <a:rPr lang="en-US" sz="2400" dirty="0"/>
              <a:t>the image to your customer support manager.</a:t>
            </a:r>
          </a:p>
          <a:p>
            <a:pPr marL="457200" indent="-457200">
              <a:buFont typeface="Visuelt Pro Light" panose="020B0303040202040104" pitchFamily="34" charset="0"/>
              <a:buChar char="–"/>
            </a:pPr>
            <a:endParaRPr lang="lt-LT" sz="2400" dirty="0"/>
          </a:p>
          <a:p>
            <a:pPr marL="457200" indent="-457200">
              <a:buFont typeface="Visuelt Pro Light" panose="020B0303040202040104" pitchFamily="34" charset="0"/>
              <a:buChar char="–"/>
            </a:pPr>
            <a:r>
              <a:rPr lang="en-US" sz="2400" dirty="0"/>
              <a:t>If you wish other material or </a:t>
            </a:r>
            <a:r>
              <a:rPr lang="en-US" sz="2400" dirty="0" err="1"/>
              <a:t>colour</a:t>
            </a:r>
            <a:r>
              <a:rPr lang="en-US" sz="2400" dirty="0"/>
              <a:t> combination, please order it through the </a:t>
            </a:r>
            <a:r>
              <a:rPr lang="en-US" sz="2400" dirty="0" err="1"/>
              <a:t>nSpace</a:t>
            </a:r>
            <a:r>
              <a:rPr lang="en-US" sz="2400" dirty="0"/>
              <a:t> platform or contact your customer support manager.</a:t>
            </a:r>
          </a:p>
          <a:p>
            <a:pPr marL="342900" indent="-342900">
              <a:buFont typeface="Visuelt Pro Light" panose="020B0303040202040104" pitchFamily="34" charset="0"/>
              <a:buChar char="–"/>
            </a:pPr>
            <a:endParaRPr lang="lt-LT" sz="2400" dirty="0"/>
          </a:p>
          <a:p>
            <a:pPr marL="457200" indent="-457200">
              <a:buFont typeface="Visuelt Pro Light" panose="020B0303040202040104" pitchFamily="34" charset="0"/>
              <a:buChar char="–"/>
            </a:pPr>
            <a:r>
              <a:rPr lang="en-US" sz="2400" dirty="0"/>
              <a:t>We offer special pricing for showroom orders. </a:t>
            </a:r>
          </a:p>
        </p:txBody>
      </p:sp>
      <p:sp>
        <p:nvSpPr>
          <p:cNvPr id="3" name="Text Placeholder 2">
            <a:extLst>
              <a:ext uri="{FF2B5EF4-FFF2-40B4-BE49-F238E27FC236}">
                <a16:creationId xmlns:a16="http://schemas.microsoft.com/office/drawing/2014/main" id="{3CAF6D01-F44B-B67B-793B-7203283174E8}"/>
              </a:ext>
            </a:extLst>
          </p:cNvPr>
          <p:cNvSpPr>
            <a:spLocks noGrp="1"/>
          </p:cNvSpPr>
          <p:nvPr>
            <p:ph type="body" sz="quarter" idx="13"/>
          </p:nvPr>
        </p:nvSpPr>
        <p:spPr>
          <a:xfrm>
            <a:off x="479425" y="1011967"/>
            <a:ext cx="11232000" cy="870885"/>
          </a:xfrm>
        </p:spPr>
        <p:txBody>
          <a:bodyPr>
            <a:normAutofit fontScale="85000" lnSpcReduction="10000"/>
          </a:bodyPr>
          <a:lstStyle/>
          <a:p>
            <a:r>
              <a:rPr lang="en-US" sz="3600" dirty="0"/>
              <a:t>What is the process of ordering </a:t>
            </a:r>
            <a:r>
              <a:rPr lang="lt-LT" sz="3600" dirty="0"/>
              <a:t>KOPA</a:t>
            </a:r>
            <a:r>
              <a:rPr lang="en-US" sz="3600" dirty="0"/>
              <a:t> for a showroom display</a:t>
            </a:r>
            <a:r>
              <a:rPr lang="lt-LT" sz="3600" dirty="0"/>
              <a:t>?</a:t>
            </a:r>
            <a:endParaRPr lang="en-US" sz="3600" dirty="0"/>
          </a:p>
        </p:txBody>
      </p:sp>
      <p:sp>
        <p:nvSpPr>
          <p:cNvPr id="7" name="Text Placeholder 8">
            <a:extLst>
              <a:ext uri="{FF2B5EF4-FFF2-40B4-BE49-F238E27FC236}">
                <a16:creationId xmlns:a16="http://schemas.microsoft.com/office/drawing/2014/main" id="{7036D94F-30A0-5D4E-E5FC-86538E102D9D}"/>
              </a:ext>
            </a:extLst>
          </p:cNvPr>
          <p:cNvSpPr>
            <a:spLocks noGrp="1"/>
          </p:cNvSpPr>
          <p:nvPr>
            <p:ph type="body" sz="quarter" idx="24"/>
          </p:nvPr>
        </p:nvSpPr>
        <p:spPr>
          <a:xfrm>
            <a:off x="479425" y="418660"/>
            <a:ext cx="2880000" cy="285741"/>
          </a:xfrm>
        </p:spPr>
        <p:txBody>
          <a:bodyPr/>
          <a:lstStyle/>
          <a:p>
            <a:r>
              <a:rPr lang="lt-LT" dirty="0"/>
              <a:t>KOPA</a:t>
            </a:r>
            <a:endParaRPr lang="en-US" dirty="0"/>
          </a:p>
        </p:txBody>
      </p:sp>
    </p:spTree>
    <p:extLst>
      <p:ext uri="{BB962C8B-B14F-4D97-AF65-F5344CB8AC3E}">
        <p14:creationId xmlns:p14="http://schemas.microsoft.com/office/powerpoint/2010/main" val="1745659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E6A79-0D0C-35A1-D591-82DAB06573A1}"/>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1A159FC-1E97-FA64-3F2B-0C69D485CB08}"/>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t="27824" b="14494"/>
          <a:stretch>
            <a:fillRect/>
          </a:stretch>
        </p:blipFill>
        <p:spPr>
          <a:xfrm>
            <a:off x="273049" y="273600"/>
            <a:ext cx="11645901" cy="4478400"/>
          </a:xfrm>
          <a:prstGeom prst="rect">
            <a:avLst/>
          </a:prstGeom>
          <a:gradFill>
            <a:gsLst>
              <a:gs pos="0">
                <a:srgbClr val="FFFFFF">
                  <a:lumMod val="95000"/>
                </a:srgbClr>
              </a:gs>
              <a:gs pos="100000">
                <a:srgbClr val="FFFFFF">
                  <a:lumMod val="85000"/>
                </a:srgbClr>
              </a:gs>
            </a:gsLst>
            <a:lin ang="5400000" scaled="1"/>
          </a:gradFill>
        </p:spPr>
      </p:pic>
      <p:sp>
        <p:nvSpPr>
          <p:cNvPr id="5" name="Title 4">
            <a:extLst>
              <a:ext uri="{FF2B5EF4-FFF2-40B4-BE49-F238E27FC236}">
                <a16:creationId xmlns:a16="http://schemas.microsoft.com/office/drawing/2014/main" id="{8909AEE5-F3EC-06B4-99AC-804EDA2BBF48}"/>
              </a:ext>
            </a:extLst>
          </p:cNvPr>
          <p:cNvSpPr>
            <a:spLocks noGrp="1"/>
          </p:cNvSpPr>
          <p:nvPr>
            <p:ph type="ctrTitle"/>
          </p:nvPr>
        </p:nvSpPr>
        <p:spPr/>
        <p:txBody>
          <a:bodyPr/>
          <a:lstStyle/>
          <a:p>
            <a:r>
              <a:rPr lang="lt-LT" dirty="0"/>
              <a:t>KOPA</a:t>
            </a:r>
          </a:p>
        </p:txBody>
      </p:sp>
    </p:spTree>
    <p:extLst>
      <p:ext uri="{BB962C8B-B14F-4D97-AF65-F5344CB8AC3E}">
        <p14:creationId xmlns:p14="http://schemas.microsoft.com/office/powerpoint/2010/main" val="2570539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72AE7E2-A669-4808-25B2-DC37654DB84F}"/>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4673" t="4673"/>
          <a:stretch/>
        </p:blipFill>
        <p:spPr>
          <a:xfrm>
            <a:off x="0" y="1"/>
            <a:ext cx="12192000" cy="6858000"/>
          </a:xfrm>
        </p:spPr>
      </p:pic>
      <p:sp>
        <p:nvSpPr>
          <p:cNvPr id="5" name="Text Placeholder 4">
            <a:extLst>
              <a:ext uri="{FF2B5EF4-FFF2-40B4-BE49-F238E27FC236}">
                <a16:creationId xmlns:a16="http://schemas.microsoft.com/office/drawing/2014/main" id="{FE7850D8-1F8D-25A5-3BD2-334B3E66038B}"/>
              </a:ext>
            </a:extLst>
          </p:cNvPr>
          <p:cNvSpPr>
            <a:spLocks noGrp="1"/>
          </p:cNvSpPr>
          <p:nvPr>
            <p:ph type="body" sz="quarter" idx="27"/>
          </p:nvPr>
        </p:nvSpPr>
        <p:spPr>
          <a:xfrm>
            <a:off x="1164337" y="5613552"/>
            <a:ext cx="4549775" cy="827902"/>
          </a:xfrm>
        </p:spPr>
        <p:txBody>
          <a:bodyPr/>
          <a:lstStyle/>
          <a:p>
            <a:r>
              <a:rPr lang="lt-LT" sz="2000" dirty="0" err="1"/>
              <a:t>Orlandini</a:t>
            </a:r>
            <a:r>
              <a:rPr lang="lt-LT" sz="2000" dirty="0"/>
              <a:t> Design</a:t>
            </a:r>
            <a:endParaRPr lang="en-US" sz="2000" dirty="0"/>
          </a:p>
        </p:txBody>
      </p:sp>
      <p:sp>
        <p:nvSpPr>
          <p:cNvPr id="12" name="Text Placeholder 7">
            <a:extLst>
              <a:ext uri="{FF2B5EF4-FFF2-40B4-BE49-F238E27FC236}">
                <a16:creationId xmlns:a16="http://schemas.microsoft.com/office/drawing/2014/main" id="{294D69B6-6C6E-3F9B-8B1E-46A81477744B}"/>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en-US" dirty="0"/>
              <a:t>“</a:t>
            </a:r>
            <a:endParaRPr lang="lt-LT" dirty="0"/>
          </a:p>
        </p:txBody>
      </p:sp>
      <p:sp>
        <p:nvSpPr>
          <p:cNvPr id="8" name="Rectangle 3">
            <a:extLst>
              <a:ext uri="{FF2B5EF4-FFF2-40B4-BE49-F238E27FC236}">
                <a16:creationId xmlns:a16="http://schemas.microsoft.com/office/drawing/2014/main" id="{7E7FAF09-F658-3EF8-67BE-C74C23BE0CD0}"/>
              </a:ext>
            </a:extLst>
          </p:cNvPr>
          <p:cNvSpPr>
            <a:spLocks noGrp="1" noChangeArrowheads="1"/>
          </p:cNvSpPr>
          <p:nvPr>
            <p:ph type="body" sz="quarter" idx="14"/>
          </p:nvPr>
        </p:nvSpPr>
        <p:spPr bwMode="auto">
          <a:xfrm>
            <a:off x="1064325" y="2150017"/>
            <a:ext cx="585628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At the heart of the collection lies the concept of 360-degree comfort — not only the comfort experienced while seated, but also the one conveyed through design, shapes, upholstery, and </a:t>
            </a:r>
            <a:r>
              <a:rPr lang="en-US" sz="2400" dirty="0" err="1"/>
              <a:t>colours</a:t>
            </a:r>
            <a:r>
              <a:rPr lang="en-US" sz="2400" dirty="0"/>
              <a:t>, because today comfort is a small everyday luxury we should never give up — a simple yet essential form of self-care.</a:t>
            </a:r>
          </a:p>
        </p:txBody>
      </p:sp>
      <p:sp>
        <p:nvSpPr>
          <p:cNvPr id="6" name="Text Placeholder 3">
            <a:extLst>
              <a:ext uri="{FF2B5EF4-FFF2-40B4-BE49-F238E27FC236}">
                <a16:creationId xmlns:a16="http://schemas.microsoft.com/office/drawing/2014/main" id="{8888B477-4308-0400-FBC0-C4C1AF3FC86F}"/>
              </a:ext>
            </a:extLst>
          </p:cNvPr>
          <p:cNvSpPr>
            <a:spLocks noGrp="1"/>
          </p:cNvSpPr>
          <p:nvPr>
            <p:ph type="body" sz="quarter" idx="24"/>
          </p:nvPr>
        </p:nvSpPr>
        <p:spPr>
          <a:xfrm>
            <a:off x="479425" y="418660"/>
            <a:ext cx="2880000" cy="285741"/>
          </a:xfrm>
        </p:spPr>
        <p:txBody>
          <a:bodyPr/>
          <a:lstStyle/>
          <a:p>
            <a:r>
              <a:rPr lang="lt-LT" dirty="0"/>
              <a:t>KOPA</a:t>
            </a:r>
          </a:p>
        </p:txBody>
      </p:sp>
    </p:spTree>
    <p:extLst>
      <p:ext uri="{BB962C8B-B14F-4D97-AF65-F5344CB8AC3E}">
        <p14:creationId xmlns:p14="http://schemas.microsoft.com/office/powerpoint/2010/main" val="3824271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20F6C-6608-947D-36DC-2BF40D31116D}"/>
            </a:ext>
          </a:extLst>
        </p:cNvPr>
        <p:cNvGrpSpPr/>
        <p:nvPr/>
      </p:nvGrpSpPr>
      <p:grpSpPr>
        <a:xfrm>
          <a:off x="0" y="0"/>
          <a:ext cx="0" cy="0"/>
          <a:chOff x="0" y="0"/>
          <a:chExt cx="0" cy="0"/>
        </a:xfrm>
      </p:grpSpPr>
      <p:pic>
        <p:nvPicPr>
          <p:cNvPr id="1026" name="Picture 2" descr="landscape, sand, desert, dune, sand dune, desert landscape, habitat, ecosystem, mongolia, sahara, landform, erg, gobi, natural environment, geographical feature, aeolian landform, singing sand">
            <a:extLst>
              <a:ext uri="{FF2B5EF4-FFF2-40B4-BE49-F238E27FC236}">
                <a16:creationId xmlns:a16="http://schemas.microsoft.com/office/drawing/2014/main" id="{D908F305-A8BA-5122-DA97-CEEBD41C10DC}"/>
              </a:ext>
            </a:extLst>
          </p:cNvPr>
          <p:cNvPicPr>
            <a:picLocks noChangeAspect="1" noChangeArrowheads="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0249" t="18967" b="11282"/>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9DE21F3F-0C7D-61E9-2F58-6363B8D07D56}"/>
              </a:ext>
            </a:extLst>
          </p:cNvPr>
          <p:cNvSpPr txBox="1">
            <a:spLocks/>
          </p:cNvSpPr>
          <p:nvPr/>
        </p:nvSpPr>
        <p:spPr>
          <a:xfrm>
            <a:off x="1057051" y="1296969"/>
            <a:ext cx="5109829" cy="2054063"/>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4800" dirty="0" err="1"/>
              <a:t>Dune-inspired</a:t>
            </a:r>
            <a:r>
              <a:rPr lang="lt-LT" sz="4800" dirty="0"/>
              <a:t> </a:t>
            </a:r>
            <a:r>
              <a:rPr lang="lt-LT" sz="4800" dirty="0" err="1"/>
              <a:t>design</a:t>
            </a:r>
            <a:r>
              <a:rPr lang="lt-LT" sz="4800" dirty="0"/>
              <a:t> </a:t>
            </a:r>
            <a:r>
              <a:rPr lang="lt-LT" sz="4800" dirty="0" err="1"/>
              <a:t>language</a:t>
            </a:r>
            <a:endParaRPr lang="lt-LT" sz="4800" dirty="0"/>
          </a:p>
        </p:txBody>
      </p:sp>
      <p:sp>
        <p:nvSpPr>
          <p:cNvPr id="10" name="Text Placeholder 7">
            <a:extLst>
              <a:ext uri="{FF2B5EF4-FFF2-40B4-BE49-F238E27FC236}">
                <a16:creationId xmlns:a16="http://schemas.microsoft.com/office/drawing/2014/main" id="{855810AD-2A51-D01B-5035-959ED15F16FF}"/>
              </a:ext>
            </a:extLst>
          </p:cNvPr>
          <p:cNvSpPr txBox="1">
            <a:spLocks/>
          </p:cNvSpPr>
          <p:nvPr/>
        </p:nvSpPr>
        <p:spPr>
          <a:xfrm>
            <a:off x="479425" y="1156051"/>
            <a:ext cx="4549775" cy="907528"/>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buFont typeface="Visuelt Pro Light" panose="020B0303040202040104" pitchFamily="34" charset="0"/>
              <a:buNone/>
              <a:defRPr sz="120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endParaRPr lang="lt-LT" dirty="0"/>
          </a:p>
        </p:txBody>
      </p:sp>
      <p:sp>
        <p:nvSpPr>
          <p:cNvPr id="12" name="Rectangle 3">
            <a:extLst>
              <a:ext uri="{FF2B5EF4-FFF2-40B4-BE49-F238E27FC236}">
                <a16:creationId xmlns:a16="http://schemas.microsoft.com/office/drawing/2014/main" id="{7C912962-B794-E467-536C-BE67F5DAF844}"/>
              </a:ext>
            </a:extLst>
          </p:cNvPr>
          <p:cNvSpPr txBox="1">
            <a:spLocks noChangeArrowheads="1"/>
          </p:cNvSpPr>
          <p:nvPr/>
        </p:nvSpPr>
        <p:spPr bwMode="auto">
          <a:xfrm>
            <a:off x="1068372" y="3050469"/>
            <a:ext cx="593567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l" defTabSz="914400" rtl="0" eaLnBrk="1" latinLnBrk="0" hangingPunct="1">
              <a:lnSpc>
                <a:spcPct val="100000"/>
              </a:lnSpc>
              <a:spcBef>
                <a:spcPts val="0"/>
              </a:spcBef>
              <a:buFont typeface="Visuelt Pro Light" panose="020B0303040202040104" pitchFamily="34" charset="0"/>
              <a:buNone/>
              <a:defRPr sz="38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collection translates a sense of stillness and ease. Inspired by sand dunes, soft, gracefully contoured lines and harmonious proportions emerge from a slow, conscious design process — </a:t>
            </a:r>
            <a:r>
              <a:rPr lang="en-US" sz="2400" dirty="0" err="1"/>
              <a:t>centred</a:t>
            </a:r>
            <a:r>
              <a:rPr lang="en-US" sz="2400" dirty="0"/>
              <a:t> on listening to the body, movement, and the need for calm.</a:t>
            </a:r>
          </a:p>
        </p:txBody>
      </p:sp>
      <p:pic>
        <p:nvPicPr>
          <p:cNvPr id="25" name="Picture 24">
            <a:extLst>
              <a:ext uri="{FF2B5EF4-FFF2-40B4-BE49-F238E27FC236}">
                <a16:creationId xmlns:a16="http://schemas.microsoft.com/office/drawing/2014/main" id="{568AA607-FF5A-4C16-1B66-0DABAC1D7DE7}"/>
              </a:ext>
            </a:extLst>
          </p:cNvPr>
          <p:cNvPicPr>
            <a:picLocks noChangeAspect="1"/>
          </p:cNvPicPr>
          <p:nvPr/>
        </p:nvPicPr>
        <p:blipFill>
          <a:blip r:embed="rId5" cstate="print">
            <a:alphaModFix amt="70000"/>
            <a:grayscl/>
            <a:extLst>
              <a:ext uri="{28A0092B-C50C-407E-A947-70E740481C1C}">
                <a14:useLocalDpi xmlns:a14="http://schemas.microsoft.com/office/drawing/2010/main" val="0"/>
              </a:ext>
            </a:extLst>
          </a:blip>
          <a:srcRect r="2182"/>
          <a:stretch>
            <a:fillRect/>
          </a:stretch>
        </p:blipFill>
        <p:spPr>
          <a:xfrm>
            <a:off x="7331103" y="4211721"/>
            <a:ext cx="4860898" cy="2547496"/>
          </a:xfrm>
          <a:prstGeom prst="rect">
            <a:avLst/>
          </a:prstGeom>
        </p:spPr>
      </p:pic>
      <p:pic>
        <p:nvPicPr>
          <p:cNvPr id="27" name="Picture 26">
            <a:extLst>
              <a:ext uri="{FF2B5EF4-FFF2-40B4-BE49-F238E27FC236}">
                <a16:creationId xmlns:a16="http://schemas.microsoft.com/office/drawing/2014/main" id="{D2FDCA23-E6A5-40AE-B0A3-E5F5D562E824}"/>
              </a:ext>
            </a:extLst>
          </p:cNvPr>
          <p:cNvPicPr>
            <a:picLocks noChangeAspect="1"/>
          </p:cNvPicPr>
          <p:nvPr/>
        </p:nvPicPr>
        <p:blipFill>
          <a:blip r:embed="rId6" cstate="print">
            <a:alphaModFix amt="70000"/>
            <a:grayscl/>
            <a:extLst>
              <a:ext uri="{28A0092B-C50C-407E-A947-70E740481C1C}">
                <a14:useLocalDpi xmlns:a14="http://schemas.microsoft.com/office/drawing/2010/main" val="0"/>
              </a:ext>
            </a:extLst>
          </a:blip>
          <a:stretch>
            <a:fillRect/>
          </a:stretch>
        </p:blipFill>
        <p:spPr>
          <a:xfrm>
            <a:off x="9579925" y="1972425"/>
            <a:ext cx="2506011" cy="2054063"/>
          </a:xfrm>
          <a:prstGeom prst="rect">
            <a:avLst/>
          </a:prstGeom>
        </p:spPr>
      </p:pic>
      <p:sp>
        <p:nvSpPr>
          <p:cNvPr id="4" name="Text Placeholder 3">
            <a:extLst>
              <a:ext uri="{FF2B5EF4-FFF2-40B4-BE49-F238E27FC236}">
                <a16:creationId xmlns:a16="http://schemas.microsoft.com/office/drawing/2014/main" id="{E9C67273-7DFE-F64E-738A-EE17161C5302}"/>
              </a:ext>
            </a:extLst>
          </p:cNvPr>
          <p:cNvSpPr>
            <a:spLocks noGrp="1"/>
          </p:cNvSpPr>
          <p:nvPr>
            <p:ph type="body" sz="quarter" idx="24"/>
          </p:nvPr>
        </p:nvSpPr>
        <p:spPr>
          <a:xfrm>
            <a:off x="479425" y="418660"/>
            <a:ext cx="2880000" cy="285741"/>
          </a:xfrm>
        </p:spPr>
        <p:txBody>
          <a:bodyPr/>
          <a:lstStyle/>
          <a:p>
            <a:r>
              <a:rPr lang="lt-LT" dirty="0"/>
              <a:t>KOPA</a:t>
            </a:r>
          </a:p>
        </p:txBody>
      </p:sp>
      <p:sp>
        <p:nvSpPr>
          <p:cNvPr id="18" name="Text Placeholder 4">
            <a:extLst>
              <a:ext uri="{FF2B5EF4-FFF2-40B4-BE49-F238E27FC236}">
                <a16:creationId xmlns:a16="http://schemas.microsoft.com/office/drawing/2014/main" id="{88A29773-2566-896F-BD8C-C9F7C7A4861F}"/>
              </a:ext>
            </a:extLst>
          </p:cNvPr>
          <p:cNvSpPr txBox="1">
            <a:spLocks/>
          </p:cNvSpPr>
          <p:nvPr/>
        </p:nvSpPr>
        <p:spPr>
          <a:xfrm>
            <a:off x="1164338" y="5613552"/>
            <a:ext cx="2031244" cy="827902"/>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buFont typeface="Visuelt Pro Light" panose="020B0303040202040104" pitchFamily="34" charset="0"/>
              <a:buNone/>
              <a:defRPr sz="30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2000" dirty="0" err="1"/>
              <a:t>Orlandini</a:t>
            </a:r>
            <a:r>
              <a:rPr lang="lt-LT" sz="2000" dirty="0"/>
              <a:t> Design</a:t>
            </a:r>
            <a:endParaRPr lang="en-US" sz="2000" dirty="0"/>
          </a:p>
        </p:txBody>
      </p:sp>
    </p:spTree>
    <p:extLst>
      <p:ext uri="{BB962C8B-B14F-4D97-AF65-F5344CB8AC3E}">
        <p14:creationId xmlns:p14="http://schemas.microsoft.com/office/powerpoint/2010/main" val="2876375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F2945-AF40-A54B-4702-C5E9663FB402}"/>
            </a:ext>
          </a:extLst>
        </p:cNvPr>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B4F2A73-49FA-6DD2-56CB-14D46C9AFF73}"/>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t="20248" b="4544"/>
          <a:stretch>
            <a:fillRect/>
          </a:stretch>
        </p:blipFill>
        <p:spPr>
          <a:xfrm>
            <a:off x="0" y="1700213"/>
            <a:ext cx="12192000" cy="5157787"/>
          </a:xfrm>
          <a:prstGeom prst="rect">
            <a:avLst/>
          </a:prstGeom>
          <a:gradFill>
            <a:gsLst>
              <a:gs pos="0">
                <a:srgbClr val="FFFFFF">
                  <a:lumMod val="95000"/>
                </a:srgbClr>
              </a:gs>
              <a:gs pos="100000">
                <a:srgbClr val="FFFFFF">
                  <a:lumMod val="85000"/>
                </a:srgbClr>
              </a:gs>
            </a:gsLst>
            <a:lin ang="5400000" scaled="1"/>
          </a:gradFill>
        </p:spPr>
      </p:pic>
      <p:sp>
        <p:nvSpPr>
          <p:cNvPr id="20" name="TextBox 19">
            <a:extLst>
              <a:ext uri="{FF2B5EF4-FFF2-40B4-BE49-F238E27FC236}">
                <a16:creationId xmlns:a16="http://schemas.microsoft.com/office/drawing/2014/main" id="{DB98E146-2278-9747-4CE0-F57FE4EA185E}"/>
              </a:ext>
            </a:extLst>
          </p:cNvPr>
          <p:cNvSpPr txBox="1"/>
          <p:nvPr/>
        </p:nvSpPr>
        <p:spPr>
          <a:xfrm>
            <a:off x="2908644" y="5907736"/>
            <a:ext cx="3686847" cy="369332"/>
          </a:xfrm>
          <a:prstGeom prst="rect">
            <a:avLst/>
          </a:prstGeom>
          <a:noFill/>
        </p:spPr>
        <p:txBody>
          <a:bodyPr wrap="square" rtlCol="0">
            <a:spAutoFit/>
          </a:bodyPr>
          <a:lstStyle/>
          <a:p>
            <a:pPr algn="ctr"/>
            <a:r>
              <a:rPr lang="lt-LT" dirty="0" err="1"/>
              <a:t>Lounge</a:t>
            </a:r>
            <a:r>
              <a:rPr lang="lt-LT" dirty="0"/>
              <a:t> </a:t>
            </a:r>
            <a:r>
              <a:rPr lang="lt-LT" dirty="0" err="1"/>
              <a:t>chairs</a:t>
            </a:r>
            <a:endParaRPr lang="lt-LT" dirty="0"/>
          </a:p>
        </p:txBody>
      </p:sp>
      <p:sp>
        <p:nvSpPr>
          <p:cNvPr id="21" name="TextBox 20">
            <a:extLst>
              <a:ext uri="{FF2B5EF4-FFF2-40B4-BE49-F238E27FC236}">
                <a16:creationId xmlns:a16="http://schemas.microsoft.com/office/drawing/2014/main" id="{7DCB9603-155E-D216-B9D4-B41EF79ED294}"/>
              </a:ext>
            </a:extLst>
          </p:cNvPr>
          <p:cNvSpPr txBox="1"/>
          <p:nvPr/>
        </p:nvSpPr>
        <p:spPr>
          <a:xfrm>
            <a:off x="136052" y="5916322"/>
            <a:ext cx="3566746" cy="369332"/>
          </a:xfrm>
          <a:prstGeom prst="rect">
            <a:avLst/>
          </a:prstGeom>
          <a:noFill/>
        </p:spPr>
        <p:txBody>
          <a:bodyPr wrap="square">
            <a:spAutoFit/>
          </a:bodyPr>
          <a:lstStyle/>
          <a:p>
            <a:pPr algn="ctr"/>
            <a:r>
              <a:rPr lang="lt-LT" dirty="0"/>
              <a:t>Sofas</a:t>
            </a:r>
          </a:p>
        </p:txBody>
      </p:sp>
      <p:sp>
        <p:nvSpPr>
          <p:cNvPr id="4" name="Text Placeholder 3">
            <a:extLst>
              <a:ext uri="{FF2B5EF4-FFF2-40B4-BE49-F238E27FC236}">
                <a16:creationId xmlns:a16="http://schemas.microsoft.com/office/drawing/2014/main" id="{3CB83B9C-9ED7-B67D-1A04-18AD7C1B4F70}"/>
              </a:ext>
            </a:extLst>
          </p:cNvPr>
          <p:cNvSpPr>
            <a:spLocks noGrp="1"/>
          </p:cNvSpPr>
          <p:nvPr>
            <p:ph type="body" sz="quarter" idx="13"/>
          </p:nvPr>
        </p:nvSpPr>
        <p:spPr/>
        <p:txBody>
          <a:bodyPr>
            <a:normAutofit/>
          </a:bodyPr>
          <a:lstStyle/>
          <a:p>
            <a:r>
              <a:rPr lang="en-US" sz="3600" dirty="0"/>
              <a:t>The collection consists of three types of soft seating</a:t>
            </a:r>
            <a:endParaRPr lang="lt-LT" sz="3600" dirty="0"/>
          </a:p>
        </p:txBody>
      </p:sp>
      <p:sp>
        <p:nvSpPr>
          <p:cNvPr id="2" name="TextBox 1">
            <a:extLst>
              <a:ext uri="{FF2B5EF4-FFF2-40B4-BE49-F238E27FC236}">
                <a16:creationId xmlns:a16="http://schemas.microsoft.com/office/drawing/2014/main" id="{2028E351-A782-4A87-A082-C6C946659C46}"/>
              </a:ext>
            </a:extLst>
          </p:cNvPr>
          <p:cNvSpPr txBox="1"/>
          <p:nvPr/>
        </p:nvSpPr>
        <p:spPr>
          <a:xfrm>
            <a:off x="7439932" y="5916322"/>
            <a:ext cx="3686847" cy="369332"/>
          </a:xfrm>
          <a:prstGeom prst="rect">
            <a:avLst/>
          </a:prstGeom>
          <a:noFill/>
        </p:spPr>
        <p:txBody>
          <a:bodyPr wrap="square" rtlCol="0">
            <a:spAutoFit/>
          </a:bodyPr>
          <a:lstStyle/>
          <a:p>
            <a:pPr algn="ctr"/>
            <a:r>
              <a:rPr lang="lt-LT" dirty="0" err="1"/>
              <a:t>Armchairs</a:t>
            </a:r>
            <a:endParaRPr lang="lt-LT" dirty="0"/>
          </a:p>
        </p:txBody>
      </p:sp>
      <p:sp>
        <p:nvSpPr>
          <p:cNvPr id="8" name="Text Placeholder 3">
            <a:extLst>
              <a:ext uri="{FF2B5EF4-FFF2-40B4-BE49-F238E27FC236}">
                <a16:creationId xmlns:a16="http://schemas.microsoft.com/office/drawing/2014/main" id="{1E69ADD3-A3CD-DF29-0EE9-92CB53B027EC}"/>
              </a:ext>
            </a:extLst>
          </p:cNvPr>
          <p:cNvSpPr>
            <a:spLocks noGrp="1"/>
          </p:cNvSpPr>
          <p:nvPr>
            <p:ph type="body" sz="quarter" idx="24"/>
          </p:nvPr>
        </p:nvSpPr>
        <p:spPr>
          <a:xfrm>
            <a:off x="479425" y="418660"/>
            <a:ext cx="2880000" cy="285741"/>
          </a:xfrm>
        </p:spPr>
        <p:txBody>
          <a:bodyPr/>
          <a:lstStyle/>
          <a:p>
            <a:r>
              <a:rPr lang="lt-LT" dirty="0"/>
              <a:t>KOPA</a:t>
            </a:r>
          </a:p>
        </p:txBody>
      </p:sp>
    </p:spTree>
    <p:extLst>
      <p:ext uri="{BB962C8B-B14F-4D97-AF65-F5344CB8AC3E}">
        <p14:creationId xmlns:p14="http://schemas.microsoft.com/office/powerpoint/2010/main" val="1046123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44F78-5D58-D50F-744D-ABB3721F5599}"/>
            </a:ext>
          </a:extLst>
        </p:cNvPr>
        <p:cNvGrpSpPr/>
        <p:nvPr/>
      </p:nvGrpSpPr>
      <p:grpSpPr>
        <a:xfrm>
          <a:off x="0" y="0"/>
          <a:ext cx="0" cy="0"/>
          <a:chOff x="0" y="0"/>
          <a:chExt cx="0" cy="0"/>
        </a:xfrm>
      </p:grpSpPr>
      <p:pic>
        <p:nvPicPr>
          <p:cNvPr id="19" name="Picture Placeholder 7">
            <a:extLst>
              <a:ext uri="{FF2B5EF4-FFF2-40B4-BE49-F238E27FC236}">
                <a16:creationId xmlns:a16="http://schemas.microsoft.com/office/drawing/2014/main" id="{4E0CAD52-D071-CB30-6E17-56F754C99A51}"/>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0748" t="10554" r="4063" b="15063"/>
          <a:stretch>
            <a:fillRect/>
          </a:stretch>
        </p:blipFill>
        <p:spPr>
          <a:xfrm>
            <a:off x="0" y="0"/>
            <a:ext cx="12192000" cy="6858000"/>
          </a:xfrm>
          <a:prstGeom prst="rect">
            <a:avLst/>
          </a:prstGeom>
          <a:gradFill>
            <a:gsLst>
              <a:gs pos="0">
                <a:srgbClr val="FFFFFF">
                  <a:lumMod val="95000"/>
                </a:srgbClr>
              </a:gs>
              <a:gs pos="100000">
                <a:srgbClr val="FFFFFF">
                  <a:lumMod val="85000"/>
                </a:srgbClr>
              </a:gs>
            </a:gsLst>
            <a:lin ang="5400000" scaled="1"/>
          </a:gradFill>
        </p:spPr>
      </p:pic>
      <p:sp>
        <p:nvSpPr>
          <p:cNvPr id="12" name="Text Placeholder 1">
            <a:extLst>
              <a:ext uri="{FF2B5EF4-FFF2-40B4-BE49-F238E27FC236}">
                <a16:creationId xmlns:a16="http://schemas.microsoft.com/office/drawing/2014/main" id="{28C3FE2C-B108-CD16-A7C1-D44C89BDA8B1}"/>
              </a:ext>
            </a:extLst>
          </p:cNvPr>
          <p:cNvSpPr>
            <a:spLocks noGrp="1"/>
          </p:cNvSpPr>
          <p:nvPr>
            <p:ph type="body" sz="quarter" idx="13"/>
          </p:nvPr>
        </p:nvSpPr>
        <p:spPr>
          <a:xfrm>
            <a:off x="479424" y="1000124"/>
            <a:ext cx="6505463" cy="1235524"/>
          </a:xfrm>
        </p:spPr>
        <p:txBody>
          <a:bodyPr>
            <a:normAutofit/>
          </a:bodyPr>
          <a:lstStyle/>
          <a:p>
            <a:r>
              <a:rPr lang="lt-LT" dirty="0" err="1"/>
              <a:t>Key</a:t>
            </a:r>
            <a:r>
              <a:rPr lang="lt-LT" dirty="0"/>
              <a:t> </a:t>
            </a:r>
            <a:r>
              <a:rPr lang="lt-LT" dirty="0" err="1"/>
              <a:t>features</a:t>
            </a:r>
            <a:endParaRPr lang="lt-LT" dirty="0"/>
          </a:p>
        </p:txBody>
      </p:sp>
      <p:sp>
        <p:nvSpPr>
          <p:cNvPr id="6" name="Text Placeholder 5">
            <a:extLst>
              <a:ext uri="{FF2B5EF4-FFF2-40B4-BE49-F238E27FC236}">
                <a16:creationId xmlns:a16="http://schemas.microsoft.com/office/drawing/2014/main" id="{31A4641F-9E64-3236-B5A8-BE9AE83833E4}"/>
              </a:ext>
            </a:extLst>
          </p:cNvPr>
          <p:cNvSpPr>
            <a:spLocks noGrp="1"/>
          </p:cNvSpPr>
          <p:nvPr>
            <p:ph type="body" sz="quarter" idx="15"/>
          </p:nvPr>
        </p:nvSpPr>
        <p:spPr>
          <a:xfrm>
            <a:off x="479425" y="2903538"/>
            <a:ext cx="3413125" cy="3529012"/>
          </a:xfrm>
        </p:spPr>
        <p:txBody>
          <a:bodyPr/>
          <a:lstStyle/>
          <a:p>
            <a:pPr marL="457200" indent="-457200">
              <a:buFontTx/>
              <a:buChar char="-"/>
            </a:pPr>
            <a:r>
              <a:rPr lang="en-US" dirty="0"/>
              <a:t>Sophisticated design</a:t>
            </a:r>
          </a:p>
          <a:p>
            <a:pPr marL="457200" indent="-457200">
              <a:buFontTx/>
              <a:buChar char="-"/>
            </a:pPr>
            <a:r>
              <a:rPr lang="lt-LT" dirty="0" err="1"/>
              <a:t>Comfort</a:t>
            </a:r>
            <a:r>
              <a:rPr lang="lt-LT" dirty="0"/>
              <a:t> </a:t>
            </a:r>
            <a:r>
              <a:rPr lang="en-US" dirty="0"/>
              <a:t>for work–rest balance</a:t>
            </a:r>
          </a:p>
          <a:p>
            <a:pPr marL="457200" indent="-457200">
              <a:buFontTx/>
              <a:buChar char="-"/>
            </a:pPr>
            <a:r>
              <a:rPr lang="en-US" dirty="0"/>
              <a:t>Consistent style across different office spaces</a:t>
            </a:r>
            <a:endParaRPr lang="lt-LT" dirty="0"/>
          </a:p>
          <a:p>
            <a:endParaRPr lang="lt-LT" dirty="0"/>
          </a:p>
        </p:txBody>
      </p:sp>
      <p:sp>
        <p:nvSpPr>
          <p:cNvPr id="4" name="Text Placeholder 2">
            <a:extLst>
              <a:ext uri="{FF2B5EF4-FFF2-40B4-BE49-F238E27FC236}">
                <a16:creationId xmlns:a16="http://schemas.microsoft.com/office/drawing/2014/main" id="{FC66FC16-5149-8C18-123C-393CA31180DD}"/>
              </a:ext>
            </a:extLst>
          </p:cNvPr>
          <p:cNvSpPr txBox="1">
            <a:spLocks/>
          </p:cNvSpPr>
          <p:nvPr/>
        </p:nvSpPr>
        <p:spPr>
          <a:xfrm>
            <a:off x="491784" y="3392044"/>
            <a:ext cx="4385830" cy="2465503"/>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Tx/>
              <a:buChar char="-"/>
            </a:pPr>
            <a:endParaRPr lang="lt-LT" dirty="0"/>
          </a:p>
        </p:txBody>
      </p:sp>
      <p:sp>
        <p:nvSpPr>
          <p:cNvPr id="9" name="Text Placeholder 3">
            <a:extLst>
              <a:ext uri="{FF2B5EF4-FFF2-40B4-BE49-F238E27FC236}">
                <a16:creationId xmlns:a16="http://schemas.microsoft.com/office/drawing/2014/main" id="{B0B280B9-84C5-B6E1-4AF4-5960760F4C75}"/>
              </a:ext>
            </a:extLst>
          </p:cNvPr>
          <p:cNvSpPr>
            <a:spLocks noGrp="1"/>
          </p:cNvSpPr>
          <p:nvPr>
            <p:ph type="body" sz="quarter" idx="24"/>
          </p:nvPr>
        </p:nvSpPr>
        <p:spPr>
          <a:xfrm>
            <a:off x="479425" y="418660"/>
            <a:ext cx="2880000" cy="285741"/>
          </a:xfrm>
        </p:spPr>
        <p:txBody>
          <a:bodyPr/>
          <a:lstStyle/>
          <a:p>
            <a:r>
              <a:rPr lang="lt-LT" dirty="0"/>
              <a:t>KOPA</a:t>
            </a:r>
          </a:p>
        </p:txBody>
      </p:sp>
    </p:spTree>
    <p:extLst>
      <p:ext uri="{BB962C8B-B14F-4D97-AF65-F5344CB8AC3E}">
        <p14:creationId xmlns:p14="http://schemas.microsoft.com/office/powerpoint/2010/main" val="1464589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2084C-97AC-D087-BC21-E74EB5F3C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A517C-3092-46E5-C646-9200C6253FB7}"/>
              </a:ext>
            </a:extLst>
          </p:cNvPr>
          <p:cNvSpPr>
            <a:spLocks noGrp="1"/>
          </p:cNvSpPr>
          <p:nvPr>
            <p:ph type="ctrTitle"/>
          </p:nvPr>
        </p:nvSpPr>
        <p:spPr>
          <a:xfrm>
            <a:off x="2425701" y="546101"/>
            <a:ext cx="6402388" cy="2611438"/>
          </a:xfrm>
        </p:spPr>
        <p:txBody>
          <a:bodyPr/>
          <a:lstStyle/>
          <a:p>
            <a:r>
              <a:rPr lang="lt-LT" dirty="0" err="1">
                <a:solidFill>
                  <a:schemeClr val="tx1"/>
                </a:solidFill>
              </a:rPr>
              <a:t>Sophisticated</a:t>
            </a:r>
            <a:r>
              <a:rPr lang="lt-LT" dirty="0">
                <a:solidFill>
                  <a:schemeClr val="tx1"/>
                </a:solidFill>
              </a:rPr>
              <a:t> </a:t>
            </a:r>
            <a:r>
              <a:rPr lang="lt-LT" dirty="0" err="1">
                <a:solidFill>
                  <a:schemeClr val="tx1"/>
                </a:solidFill>
              </a:rPr>
              <a:t>design</a:t>
            </a:r>
            <a:endParaRPr lang="lt-LT" dirty="0">
              <a:solidFill>
                <a:schemeClr val="tx1"/>
              </a:solidFill>
            </a:endParaRPr>
          </a:p>
        </p:txBody>
      </p:sp>
      <p:sp>
        <p:nvSpPr>
          <p:cNvPr id="4" name="Text Placeholder 3">
            <a:extLst>
              <a:ext uri="{FF2B5EF4-FFF2-40B4-BE49-F238E27FC236}">
                <a16:creationId xmlns:a16="http://schemas.microsoft.com/office/drawing/2014/main" id="{E4CCA986-15CA-8B31-9E71-87B206D1BF05}"/>
              </a:ext>
            </a:extLst>
          </p:cNvPr>
          <p:cNvSpPr>
            <a:spLocks noGrp="1"/>
          </p:cNvSpPr>
          <p:nvPr>
            <p:ph type="body" sz="quarter" idx="10"/>
          </p:nvPr>
        </p:nvSpPr>
        <p:spPr>
          <a:xfrm>
            <a:off x="2425701" y="5053013"/>
            <a:ext cx="2609850" cy="1263650"/>
          </a:xfrm>
        </p:spPr>
        <p:txBody>
          <a:bodyPr/>
          <a:lstStyle/>
          <a:p>
            <a:pPr lvl="0">
              <a:lnSpc>
                <a:spcPct val="107000"/>
              </a:lnSpc>
              <a:spcBef>
                <a:spcPts val="0"/>
              </a:spcBef>
              <a:spcAft>
                <a:spcPts val="800"/>
              </a:spcAft>
              <a:defRPr/>
            </a:pPr>
            <a:r>
              <a:rPr lang="en-US" dirty="0">
                <a:solidFill>
                  <a:schemeClr val="tx1"/>
                </a:solidFill>
              </a:rPr>
              <a:t>Sophisticated design is the result of thoughtful simplicity, where form and function come together in a harmonious whole</a:t>
            </a:r>
            <a:r>
              <a:rPr lang="lt-LT" dirty="0">
                <a:solidFill>
                  <a:schemeClr val="tx1"/>
                </a:solidFill>
              </a:rPr>
              <a:t>.</a:t>
            </a:r>
            <a:endParaRPr lang="lt-LT" sz="1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3">
            <a:extLst>
              <a:ext uri="{FF2B5EF4-FFF2-40B4-BE49-F238E27FC236}">
                <a16:creationId xmlns:a16="http://schemas.microsoft.com/office/drawing/2014/main" id="{E9B24CEA-8C50-8E71-09D2-F4934C6A009E}"/>
              </a:ext>
            </a:extLst>
          </p:cNvPr>
          <p:cNvSpPr txBox="1">
            <a:spLocks/>
          </p:cNvSpPr>
          <p:nvPr/>
        </p:nvSpPr>
        <p:spPr>
          <a:xfrm>
            <a:off x="386586" y="387834"/>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latin typeface="Visuelt Pro" panose="020B0503040202040104" pitchFamily="34" charset="0"/>
              </a:rPr>
              <a:t>KOPA</a:t>
            </a:r>
          </a:p>
        </p:txBody>
      </p:sp>
    </p:spTree>
    <p:extLst>
      <p:ext uri="{BB962C8B-B14F-4D97-AF65-F5344CB8AC3E}">
        <p14:creationId xmlns:p14="http://schemas.microsoft.com/office/powerpoint/2010/main" val="245664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C0DA-45DB-1C74-FA6F-A12B94EC8648}"/>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D165238-E24B-52D3-74E7-283DFFBFB26F}"/>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13518" t="26629" r="58148" b="18453"/>
          <a:stretch>
            <a:fillRect/>
          </a:stretch>
        </p:blipFill>
        <p:spPr>
          <a:xfrm>
            <a:off x="4063200" y="1700213"/>
            <a:ext cx="3991555" cy="5157787"/>
          </a:xfrm>
          <a:prstGeom prst="rect">
            <a:avLst/>
          </a:prstGeom>
          <a:gradFill>
            <a:gsLst>
              <a:gs pos="0">
                <a:srgbClr val="FFFFFF">
                  <a:lumMod val="95000"/>
                </a:srgbClr>
              </a:gs>
              <a:gs pos="100000">
                <a:srgbClr val="FFFFFF">
                  <a:lumMod val="85000"/>
                </a:srgbClr>
              </a:gs>
            </a:gsLst>
            <a:lin ang="5400000" scaled="1"/>
          </a:gradFill>
        </p:spPr>
      </p:pic>
      <p:sp>
        <p:nvSpPr>
          <p:cNvPr id="3" name="Text Placeholder 2">
            <a:extLst>
              <a:ext uri="{FF2B5EF4-FFF2-40B4-BE49-F238E27FC236}">
                <a16:creationId xmlns:a16="http://schemas.microsoft.com/office/drawing/2014/main" id="{5B3A8693-A42C-A955-9142-86896C02BEF6}"/>
              </a:ext>
            </a:extLst>
          </p:cNvPr>
          <p:cNvSpPr>
            <a:spLocks noGrp="1"/>
          </p:cNvSpPr>
          <p:nvPr>
            <p:ph type="body" sz="quarter" idx="13"/>
          </p:nvPr>
        </p:nvSpPr>
        <p:spPr/>
        <p:txBody>
          <a:bodyPr>
            <a:normAutofit fontScale="92500"/>
          </a:bodyPr>
          <a:lstStyle/>
          <a:p>
            <a:r>
              <a:rPr lang="en-US" dirty="0"/>
              <a:t>The aesthetics of gracefully contoured forms</a:t>
            </a:r>
          </a:p>
        </p:txBody>
      </p:sp>
      <p:pic>
        <p:nvPicPr>
          <p:cNvPr id="14" name="Picture Placeholder 13">
            <a:extLst>
              <a:ext uri="{FF2B5EF4-FFF2-40B4-BE49-F238E27FC236}">
                <a16:creationId xmlns:a16="http://schemas.microsoft.com/office/drawing/2014/main" id="{33198E00-524F-11B3-6CB9-7BD7A6896CA5}"/>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l="18520" t="9324" r="46479" b="24048"/>
          <a:stretch>
            <a:fillRect/>
          </a:stretch>
        </p:blipFill>
        <p:spPr>
          <a:xfrm>
            <a:off x="8127600" y="1700212"/>
            <a:ext cx="4064400" cy="5157787"/>
          </a:xfrm>
          <a:prstGeom prst="rect">
            <a:avLst/>
          </a:prstGeom>
          <a:gradFill>
            <a:gsLst>
              <a:gs pos="0">
                <a:srgbClr val="FFFFFF">
                  <a:lumMod val="95000"/>
                </a:srgbClr>
              </a:gs>
              <a:gs pos="100000">
                <a:srgbClr val="FFFFFF">
                  <a:lumMod val="85000"/>
                </a:srgbClr>
              </a:gs>
            </a:gsLst>
            <a:lin ang="5400000" scaled="1"/>
          </a:gradFill>
        </p:spPr>
      </p:pic>
      <p:pic>
        <p:nvPicPr>
          <p:cNvPr id="12" name="Picture Placeholder 11">
            <a:extLst>
              <a:ext uri="{FF2B5EF4-FFF2-40B4-BE49-F238E27FC236}">
                <a16:creationId xmlns:a16="http://schemas.microsoft.com/office/drawing/2014/main" id="{97D347A4-CEC6-0A2A-E508-DA1BE916F045}"/>
              </a:ext>
            </a:extLst>
          </p:cNvPr>
          <p:cNvPicPr>
            <a:picLocks noGrp="1" noChangeAspect="1"/>
          </p:cNvPicPr>
          <p:nvPr>
            <p:ph type="pic" sz="quarter" idx="27"/>
          </p:nvPr>
        </p:nvPicPr>
        <p:blipFill>
          <a:blip r:embed="rId5" cstate="print">
            <a:extLst>
              <a:ext uri="{28A0092B-C50C-407E-A947-70E740481C1C}">
                <a14:useLocalDpi xmlns:a14="http://schemas.microsoft.com/office/drawing/2010/main" val="0"/>
              </a:ext>
            </a:extLst>
          </a:blip>
          <a:srcRect l="54113" t="14737" r="1898"/>
          <a:stretch>
            <a:fillRect/>
          </a:stretch>
        </p:blipFill>
        <p:spPr>
          <a:xfrm>
            <a:off x="0" y="1700213"/>
            <a:ext cx="3991555" cy="5157787"/>
          </a:xfrm>
          <a:prstGeom prst="rect">
            <a:avLst/>
          </a:prstGeom>
          <a:gradFill>
            <a:gsLst>
              <a:gs pos="0">
                <a:srgbClr val="FFFFFF">
                  <a:lumMod val="95000"/>
                </a:srgbClr>
              </a:gs>
              <a:gs pos="100000">
                <a:srgbClr val="FFFFFF">
                  <a:lumMod val="85000"/>
                </a:srgbClr>
              </a:gs>
            </a:gsLst>
            <a:lin ang="5400000" scaled="1"/>
          </a:gradFill>
        </p:spPr>
      </p:pic>
      <p:sp>
        <p:nvSpPr>
          <p:cNvPr id="5" name="Text Placeholder 3">
            <a:extLst>
              <a:ext uri="{FF2B5EF4-FFF2-40B4-BE49-F238E27FC236}">
                <a16:creationId xmlns:a16="http://schemas.microsoft.com/office/drawing/2014/main" id="{3242C66C-3CCC-3E2C-F799-2A6E0113E144}"/>
              </a:ext>
            </a:extLst>
          </p:cNvPr>
          <p:cNvSpPr>
            <a:spLocks noGrp="1"/>
          </p:cNvSpPr>
          <p:nvPr>
            <p:ph type="body" sz="quarter" idx="24"/>
          </p:nvPr>
        </p:nvSpPr>
        <p:spPr>
          <a:xfrm>
            <a:off x="479425" y="418660"/>
            <a:ext cx="2880000" cy="285741"/>
          </a:xfrm>
        </p:spPr>
        <p:txBody>
          <a:bodyPr/>
          <a:lstStyle/>
          <a:p>
            <a:r>
              <a:rPr lang="lt-LT" dirty="0"/>
              <a:t>KOPA</a:t>
            </a:r>
          </a:p>
        </p:txBody>
      </p:sp>
    </p:spTree>
    <p:extLst>
      <p:ext uri="{BB962C8B-B14F-4D97-AF65-F5344CB8AC3E}">
        <p14:creationId xmlns:p14="http://schemas.microsoft.com/office/powerpoint/2010/main" val="2624039391"/>
      </p:ext>
    </p:extLst>
  </p:cSld>
  <p:clrMapOvr>
    <a:masterClrMapping/>
  </p:clrMapOvr>
</p:sld>
</file>

<file path=ppt/theme/theme1.xml><?xml version="1.0" encoding="utf-8"?>
<a:theme xmlns:a="http://schemas.openxmlformats.org/drawingml/2006/main" name="1-Dynamic Blue">
  <a:themeElements>
    <a:clrScheme name="Custom 4">
      <a:dk1>
        <a:srgbClr val="000000"/>
      </a:dk1>
      <a:lt1>
        <a:srgbClr val="FFFFFF"/>
      </a:lt1>
      <a:dk2>
        <a:srgbClr val="4A93FF"/>
      </a:dk2>
      <a:lt2>
        <a:srgbClr val="DFE9F4"/>
      </a:lt2>
      <a:accent1>
        <a:srgbClr val="4A93FF"/>
      </a:accent1>
      <a:accent2>
        <a:srgbClr val="CADDEF"/>
      </a:accent2>
      <a:accent3>
        <a:srgbClr val="4A93FF"/>
      </a:accent3>
      <a:accent4>
        <a:srgbClr val="DFE9F4"/>
      </a:accent4>
      <a:accent5>
        <a:srgbClr val="4A93FF"/>
      </a:accent5>
      <a:accent6>
        <a:srgbClr val="CADDEF"/>
      </a:accent6>
      <a:hlink>
        <a:srgbClr val="4A93FF"/>
      </a:hlink>
      <a:folHlink>
        <a:srgbClr val="DFE9F4"/>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2.xml><?xml version="1.0" encoding="utf-8"?>
<a:theme xmlns:a="http://schemas.openxmlformats.org/drawingml/2006/main" name="2_Sage Green">
  <a:themeElements>
    <a:clrScheme name="Custom 1">
      <a:dk1>
        <a:srgbClr val="000000"/>
      </a:dk1>
      <a:lt1>
        <a:srgbClr val="FFFFFF"/>
      </a:lt1>
      <a:dk2>
        <a:srgbClr val="768770"/>
      </a:dk2>
      <a:lt2>
        <a:srgbClr val="E0E8DD"/>
      </a:lt2>
      <a:accent1>
        <a:srgbClr val="768770"/>
      </a:accent1>
      <a:accent2>
        <a:srgbClr val="E0E8DD"/>
      </a:accent2>
      <a:accent3>
        <a:srgbClr val="768770"/>
      </a:accent3>
      <a:accent4>
        <a:srgbClr val="E0E8DD"/>
      </a:accent4>
      <a:accent5>
        <a:srgbClr val="768770"/>
      </a:accent5>
      <a:accent6>
        <a:srgbClr val="E0E8DD"/>
      </a:accent6>
      <a:hlink>
        <a:srgbClr val="768770"/>
      </a:hlink>
      <a:folHlink>
        <a:srgbClr val="E0E8DD"/>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3.xml><?xml version="1.0" encoding="utf-8"?>
<a:theme xmlns:a="http://schemas.openxmlformats.org/drawingml/2006/main" name="3_Orange Sandstone">
  <a:themeElements>
    <a:clrScheme name="Custom 2">
      <a:dk1>
        <a:srgbClr val="000000"/>
      </a:dk1>
      <a:lt1>
        <a:srgbClr val="FFFFFF"/>
      </a:lt1>
      <a:dk2>
        <a:srgbClr val="F48769"/>
      </a:dk2>
      <a:lt2>
        <a:srgbClr val="F7E3DF"/>
      </a:lt2>
      <a:accent1>
        <a:srgbClr val="F48769"/>
      </a:accent1>
      <a:accent2>
        <a:srgbClr val="F7E3DF"/>
      </a:accent2>
      <a:accent3>
        <a:srgbClr val="F48769"/>
      </a:accent3>
      <a:accent4>
        <a:srgbClr val="F7E3DF"/>
      </a:accent4>
      <a:accent5>
        <a:srgbClr val="F48769"/>
      </a:accent5>
      <a:accent6>
        <a:srgbClr val="F7E3DF"/>
      </a:accent6>
      <a:hlink>
        <a:srgbClr val="F48769"/>
      </a:hlink>
      <a:folHlink>
        <a:srgbClr val="F7E3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4.xml><?xml version="1.0" encoding="utf-8"?>
<a:theme xmlns:a="http://schemas.openxmlformats.org/drawingml/2006/main" name="4_Linen Grey">
  <a:themeElements>
    <a:clrScheme name="Custom 3">
      <a:dk1>
        <a:srgbClr val="000000"/>
      </a:dk1>
      <a:lt1>
        <a:srgbClr val="FFFFFF"/>
      </a:lt1>
      <a:dk2>
        <a:srgbClr val="C1AFAE"/>
      </a:dk2>
      <a:lt2>
        <a:srgbClr val="E8DFDF"/>
      </a:lt2>
      <a:accent1>
        <a:srgbClr val="C1AFAE"/>
      </a:accent1>
      <a:accent2>
        <a:srgbClr val="E8DFDF"/>
      </a:accent2>
      <a:accent3>
        <a:srgbClr val="C1AFAE"/>
      </a:accent3>
      <a:accent4>
        <a:srgbClr val="DDD3D3"/>
      </a:accent4>
      <a:accent5>
        <a:srgbClr val="C1AFAE"/>
      </a:accent5>
      <a:accent6>
        <a:srgbClr val="E8DFDF"/>
      </a:accent6>
      <a:hlink>
        <a:srgbClr val="AF9797"/>
      </a:hlink>
      <a:folHlink>
        <a:srgbClr val="E8DF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5.xml><?xml version="1.0" encoding="utf-8"?>
<a:theme xmlns:a="http://schemas.openxmlformats.org/drawingml/2006/main" name="5_Graphite Grey">
  <a:themeElements>
    <a:clrScheme name="Custom 6">
      <a:dk1>
        <a:srgbClr val="000000"/>
      </a:dk1>
      <a:lt1>
        <a:srgbClr val="FFFFFF"/>
      </a:lt1>
      <a:dk2>
        <a:srgbClr val="9C9C9C"/>
      </a:dk2>
      <a:lt2>
        <a:srgbClr val="D8D8D8"/>
      </a:lt2>
      <a:accent1>
        <a:srgbClr val="9C9C9C"/>
      </a:accent1>
      <a:accent2>
        <a:srgbClr val="D8D8D8"/>
      </a:accent2>
      <a:accent3>
        <a:srgbClr val="9C9C9C"/>
      </a:accent3>
      <a:accent4>
        <a:srgbClr val="D8D8D8"/>
      </a:accent4>
      <a:accent5>
        <a:srgbClr val="9C9C9C"/>
      </a:accent5>
      <a:accent6>
        <a:srgbClr val="D8D8D8"/>
      </a:accent6>
      <a:hlink>
        <a:srgbClr val="9C9C9C"/>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
    <a:dk1>
      <a:srgbClr val="000000"/>
    </a:dk1>
    <a:lt1>
      <a:srgbClr val="FFFFFF"/>
    </a:lt1>
    <a:dk2>
      <a:srgbClr val="9C9C9C"/>
    </a:dk2>
    <a:lt2>
      <a:srgbClr val="D8D8D8"/>
    </a:lt2>
    <a:accent1>
      <a:srgbClr val="9C9C9C"/>
    </a:accent1>
    <a:accent2>
      <a:srgbClr val="D8D8D8"/>
    </a:accent2>
    <a:accent3>
      <a:srgbClr val="9C9C9C"/>
    </a:accent3>
    <a:accent4>
      <a:srgbClr val="D8D8D8"/>
    </a:accent4>
    <a:accent5>
      <a:srgbClr val="9C9C9C"/>
    </a:accent5>
    <a:accent6>
      <a:srgbClr val="D8D8D8"/>
    </a:accent6>
    <a:hlink>
      <a:srgbClr val="9C9C9C"/>
    </a:hlink>
    <a:folHlink>
      <a:srgbClr val="9C9C9C"/>
    </a:folHlink>
  </a:clrScheme>
</a:themeOverride>
</file>

<file path=docProps/app.xml><?xml version="1.0" encoding="utf-8"?>
<Properties xmlns="http://schemas.openxmlformats.org/officeDocument/2006/extended-properties" xmlns:vt="http://schemas.openxmlformats.org/officeDocument/2006/docPropsVTypes">
  <Template/>
  <TotalTime>10891</TotalTime>
  <Words>1594</Words>
  <Application>Microsoft Office PowerPoint</Application>
  <PresentationFormat>Widescreen</PresentationFormat>
  <Paragraphs>191</Paragraphs>
  <Slides>34</Slides>
  <Notes>31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34</vt:i4>
      </vt:variant>
    </vt:vector>
  </HeadingPairs>
  <TitlesOfParts>
    <vt:vector size="45" baseType="lpstr">
      <vt:lpstr>-apple-system</vt:lpstr>
      <vt:lpstr>Arial</vt:lpstr>
      <vt:lpstr>Visuelt Pro</vt:lpstr>
      <vt:lpstr>Visuelt Pro Light</vt:lpstr>
      <vt:lpstr>Calibri</vt:lpstr>
      <vt:lpstr>Visuelt Pro Light,Sans-Serif</vt:lpstr>
      <vt:lpstr>1-Dynamic Blue</vt:lpstr>
      <vt:lpstr>2_Sage Green</vt:lpstr>
      <vt:lpstr>3_Orange Sandstone</vt:lpstr>
      <vt:lpstr>4_Linen Grey</vt:lpstr>
      <vt:lpstr>5_Graphite Grey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Sophisticated design</vt:lpstr>
      <vt:lpstr>PowerPoint Presentation</vt:lpstr>
      <vt:lpstr>PowerPoint Presentation</vt:lpstr>
      <vt:lpstr>PowerPoint Presentation</vt:lpstr>
      <vt:lpstr>Comfort for work–rest balance</vt:lpstr>
      <vt:lpstr>PowerPoint Presentation</vt:lpstr>
      <vt:lpstr>PowerPoint Presentation</vt:lpstr>
      <vt:lpstr>PowerPoint Presentation</vt:lpstr>
      <vt:lpstr>Consistent style across different office spaces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Range</vt:lpstr>
      <vt:lpstr>PowerPoint Presentation</vt:lpstr>
      <vt:lpstr>PowerPoint Presentation</vt:lpstr>
      <vt:lpstr>PowerPoint Presentation</vt:lpstr>
      <vt:lpstr>Offer for showrooms</vt:lpstr>
      <vt:lpstr>PowerPoint Presentation</vt:lpstr>
      <vt:lpstr>PowerPoint Presentation</vt:lpstr>
      <vt:lpstr>PowerPoint Presentation</vt:lpstr>
      <vt:lpstr>KOPA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Ignas</dc:creator>
  <cp:lastModifiedBy>Miglė Buzytė-Griceniuk</cp:lastModifiedBy>
  <cp:revision>327</cp:revision>
  <dcterms:created xsi:type="dcterms:W3CDTF">2021-05-14T07:59:25Z</dcterms:created>
  <dcterms:modified xsi:type="dcterms:W3CDTF">2026-03-13T11:47:43Z</dcterms:modified>
</cp:coreProperties>
</file>