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56" r:id="rId2"/>
    <p:sldId id="258" r:id="rId3"/>
    <p:sldId id="257" r:id="rId4"/>
    <p:sldId id="259" r:id="rId5"/>
    <p:sldId id="266" r:id="rId6"/>
    <p:sldId id="267" r:id="rId7"/>
    <p:sldId id="262" r:id="rId8"/>
    <p:sldId id="268" r:id="rId9"/>
    <p:sldId id="282" r:id="rId10"/>
    <p:sldId id="283" r:id="rId11"/>
    <p:sldId id="285" r:id="rId12"/>
    <p:sldId id="275" r:id="rId13"/>
    <p:sldId id="263" r:id="rId14"/>
    <p:sldId id="269" r:id="rId15"/>
    <p:sldId id="270" r:id="rId16"/>
    <p:sldId id="271" r:id="rId17"/>
    <p:sldId id="264" r:id="rId18"/>
    <p:sldId id="261" r:id="rId19"/>
    <p:sldId id="260" r:id="rId20"/>
    <p:sldId id="276" r:id="rId21"/>
    <p:sldId id="277" r:id="rId22"/>
    <p:sldId id="278" r:id="rId23"/>
    <p:sldId id="279" r:id="rId24"/>
    <p:sldId id="280" r:id="rId25"/>
    <p:sldId id="286" r:id="rId26"/>
    <p:sldId id="284"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Visuelt Pro Light" panose="020B03030402020B0104" charset="0"/>
      <p:regular r:id="rId35"/>
      <p:italic r:id="rId36"/>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as Savickas" initials="SS" lastIdx="1" clrIdx="0">
    <p:extLst>
      <p:ext uri="{19B8F6BF-5375-455C-9EA6-DF929625EA0E}">
        <p15:presenceInfo xmlns:p15="http://schemas.microsoft.com/office/powerpoint/2012/main" userId="S::simonas.savickas@narbutas.lt::94e42bac-26b8-46bf-baf5-2e5c638f892d" providerId="AD"/>
      </p:ext>
    </p:extLst>
  </p:cmAuthor>
  <p:cmAuthor id="2" name="Agnė Ūkienė" initials="AŪ" lastIdx="2" clrIdx="1">
    <p:extLst>
      <p:ext uri="{19B8F6BF-5375-455C-9EA6-DF929625EA0E}">
        <p15:presenceInfo xmlns:p15="http://schemas.microsoft.com/office/powerpoint/2012/main" userId="S::agne.ukiene@narbutas.lt::544d8aba-b06e-4456-b13a-dacd6f0716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7733" autoAdjust="0"/>
  </p:normalViewPr>
  <p:slideViewPr>
    <p:cSldViewPr snapToGrid="0">
      <p:cViewPr varScale="1">
        <p:scale>
          <a:sx n="47" d="100"/>
          <a:sy n="47" d="100"/>
        </p:scale>
        <p:origin x="48" y="4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9022E-E9FA-46A6-B874-B746FEA22D05}" type="datetimeFigureOut">
              <a:rPr lang="lt-LT" smtClean="0"/>
              <a:t>2022-09-09</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C0A6-000A-4899-91D8-EA7CA9381279}" type="slidenum">
              <a:rPr lang="lt-LT" smtClean="0"/>
              <a:t>‹#›</a:t>
            </a:fld>
            <a:endParaRPr lang="lt-LT"/>
          </a:p>
        </p:txBody>
      </p:sp>
    </p:spTree>
    <p:extLst>
      <p:ext uri="{BB962C8B-B14F-4D97-AF65-F5344CB8AC3E}">
        <p14:creationId xmlns:p14="http://schemas.microsoft.com/office/powerpoint/2010/main" val="353195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1</a:t>
            </a:fld>
            <a:endParaRPr lang="lt-LT"/>
          </a:p>
        </p:txBody>
      </p:sp>
    </p:spTree>
    <p:extLst>
      <p:ext uri="{BB962C8B-B14F-4D97-AF65-F5344CB8AC3E}">
        <p14:creationId xmlns:p14="http://schemas.microsoft.com/office/powerpoint/2010/main" val="284134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The SILENT ROOM L acoustic pod has everything that is needed to ensure a high level of comfort for eff</a:t>
            </a:r>
            <a:r>
              <a:rPr lang="lt-LT" sz="1200" dirty="0">
                <a:effectLst/>
                <a:latin typeface="Calibri" panose="020F0502020204030204" pitchFamily="34" charset="0"/>
                <a:ea typeface="Calibri" panose="020F0502020204030204" pitchFamily="34" charset="0"/>
                <a:cs typeface="Arial" panose="020B0604020202020204" pitchFamily="34" charset="0"/>
              </a:rPr>
              <a:t>icient </a:t>
            </a:r>
            <a:r>
              <a:rPr lang="en-US" sz="1200" dirty="0">
                <a:effectLst/>
                <a:latin typeface="Calibri" panose="020F0502020204030204" pitchFamily="34" charset="0"/>
                <a:ea typeface="Calibri" panose="020F0502020204030204" pitchFamily="34" charset="0"/>
                <a:cs typeface="Arial" panose="020B0604020202020204" pitchFamily="34" charset="0"/>
              </a:rPr>
              <a:t>team meetings. A regular table or a high table will easily accommodate four persons, who will have convenient access to electricity, whereas the wall-mounted display and the wide-angle webcam will allow those who work remotely join the meeting.</a:t>
            </a:r>
            <a:endParaRPr lang="lt-LT"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10</a:t>
            </a:fld>
            <a:endParaRPr lang="lt-LT"/>
          </a:p>
        </p:txBody>
      </p:sp>
    </p:spTree>
    <p:extLst>
      <p:ext uri="{BB962C8B-B14F-4D97-AF65-F5344CB8AC3E}">
        <p14:creationId xmlns:p14="http://schemas.microsoft.com/office/powerpoint/2010/main" val="1058484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This spacious acoustic pod designed for eight users ensures a high level of comfort without limiting your freedom of movement. The SILENT ROOM XL space allows you to create a </a:t>
            </a:r>
            <a:r>
              <a:rPr lang="en-US" sz="1200" dirty="0" err="1">
                <a:effectLst/>
                <a:latin typeface="Calibri" panose="020F0502020204030204" pitchFamily="34" charset="0"/>
                <a:ea typeface="Calibri" panose="020F0502020204030204" pitchFamily="34" charset="0"/>
                <a:cs typeface="Arial" panose="020B0604020202020204" pitchFamily="34" charset="0"/>
              </a:rPr>
              <a:t>personalised</a:t>
            </a:r>
            <a:r>
              <a:rPr lang="en-US" sz="1200" dirty="0">
                <a:effectLst/>
                <a:latin typeface="Calibri" panose="020F0502020204030204" pitchFamily="34" charset="0"/>
                <a:ea typeface="Calibri" panose="020F0502020204030204" pitchFamily="34" charset="0"/>
                <a:cs typeface="Arial" panose="020B0604020202020204" pitchFamily="34" charset="0"/>
              </a:rPr>
              <a:t> setting that suits your teams’ needs best. Choose a regular table or a high table with chairs for your formal team meetings or important business meetings, whereas a coffee table and comfortable visitor chairs or lounge chairs will be ideal for your casual team meetings and workshops with a more relaxing atmosphere.</a:t>
            </a:r>
            <a:endParaRPr lang="lt-LT"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11</a:t>
            </a:fld>
            <a:endParaRPr lang="lt-LT"/>
          </a:p>
        </p:txBody>
      </p:sp>
    </p:spTree>
    <p:extLst>
      <p:ext uri="{BB962C8B-B14F-4D97-AF65-F5344CB8AC3E}">
        <p14:creationId xmlns:p14="http://schemas.microsoft.com/office/powerpoint/2010/main" val="3613647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SILENT ROOM is designed for easy access. It features a low doorstep and same-level flooring, ensuring that no caution is needed when stepping inside</a:t>
            </a:r>
            <a:r>
              <a:rPr lang="lt-LT" sz="1200" b="0" kern="1200" dirty="0">
                <a:solidFill>
                  <a:schemeClr val="tx1"/>
                </a:solidFill>
                <a:effectLst/>
                <a:latin typeface="Visuelt Pro Light" panose="020B0303040202040104" pitchFamily="34" charset="0"/>
                <a:ea typeface="+mn-ea"/>
                <a:cs typeface="+mn-cs"/>
              </a:rPr>
              <a:t>.</a:t>
            </a:r>
            <a:endParaRPr lang="lt-LT"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12</a:t>
            </a:fld>
            <a:endParaRPr lang="lt-LT"/>
          </a:p>
        </p:txBody>
      </p:sp>
    </p:spTree>
    <p:extLst>
      <p:ext uri="{BB962C8B-B14F-4D97-AF65-F5344CB8AC3E}">
        <p14:creationId xmlns:p14="http://schemas.microsoft.com/office/powerpoint/2010/main" val="525634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C0A6-000A-4899-91D8-EA7CA9381279}" type="slidenum">
              <a:rPr lang="lt-LT" smtClean="0"/>
              <a:t>13</a:t>
            </a:fld>
            <a:endParaRPr lang="lt-LT"/>
          </a:p>
        </p:txBody>
      </p:sp>
    </p:spTree>
    <p:extLst>
      <p:ext uri="{BB962C8B-B14F-4D97-AF65-F5344CB8AC3E}">
        <p14:creationId xmlns:p14="http://schemas.microsoft.com/office/powerpoint/2010/main" val="3288101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Thanks to its air </a:t>
            </a:r>
            <a:r>
              <a:rPr lang="lt-LT" dirty="0">
                <a:latin typeface="Calibri" panose="020F0502020204030204" pitchFamily="34" charset="0"/>
                <a:ea typeface="Calibri" panose="020F0502020204030204" pitchFamily="34" charset="0"/>
                <a:cs typeface="Times New Roman" panose="02020603050405020304" pitchFamily="18" charset="0"/>
              </a:rPr>
              <a:t>fans</a:t>
            </a:r>
            <a:r>
              <a:rPr lang="en-US" dirty="0">
                <a:latin typeface="Calibri" panose="020F0502020204030204" pitchFamily="34" charset="0"/>
                <a:ea typeface="Calibri" panose="020F0502020204030204" pitchFamily="34" charset="0"/>
                <a:cs typeface="Times New Roman" panose="02020603050405020304" pitchFamily="18" charset="0"/>
              </a:rPr>
              <a:t> and lighting solutions, SILENT ROOM offers a productivity-boosting environment</a:t>
            </a:r>
            <a:r>
              <a:rPr lang="lt-LT" dirty="0">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Silent and powerful air </a:t>
            </a:r>
            <a:r>
              <a:rPr lang="lt-LT" sz="1200" dirty="0">
                <a:effectLst/>
                <a:latin typeface="Calibri" panose="020F0502020204030204" pitchFamily="34" charset="0"/>
                <a:ea typeface="Calibri" panose="020F0502020204030204" pitchFamily="34" charset="0"/>
                <a:cs typeface="Times New Roman" panose="02020603050405020304" pitchFamily="18" charset="0"/>
              </a:rPr>
              <a:t>fans </a:t>
            </a:r>
            <a:r>
              <a:rPr lang="en-GB" sz="1200" dirty="0">
                <a:effectLst/>
                <a:latin typeface="Calibri" panose="020F0502020204030204" pitchFamily="34" charset="0"/>
                <a:ea typeface="Calibri" panose="020F0502020204030204" pitchFamily="34" charset="0"/>
                <a:cs typeface="Times New Roman" panose="02020603050405020304" pitchFamily="18" charset="0"/>
              </a:rPr>
              <a:t>ensure a proper airflow rate and provide an ultimate sense of comfort even during extended use. The SILENT ROOM S is equipped with 4</a:t>
            </a:r>
            <a:r>
              <a:rPr lang="lt-LT" sz="1200" dirty="0">
                <a:effectLst/>
                <a:latin typeface="Calibri" panose="020F0502020204030204" pitchFamily="34" charset="0"/>
                <a:ea typeface="Calibri" panose="020F0502020204030204" pitchFamily="34" charset="0"/>
                <a:cs typeface="Times New Roman" panose="02020603050405020304" pitchFamily="18" charset="0"/>
              </a:rPr>
              <a:t> fans</a:t>
            </a:r>
            <a:r>
              <a:rPr lang="en-GB" sz="1200" dirty="0">
                <a:effectLst/>
                <a:latin typeface="Calibri" panose="020F0502020204030204" pitchFamily="34" charset="0"/>
                <a:ea typeface="Calibri" panose="020F0502020204030204" pitchFamily="34" charset="0"/>
                <a:cs typeface="Times New Roman" panose="02020603050405020304" pitchFamily="18" charset="0"/>
              </a:rPr>
              <a:t>, while the SILENT ROOM M features 8 </a:t>
            </a:r>
            <a:r>
              <a:rPr lang="lt-LT" sz="1200" dirty="0">
                <a:effectLst/>
                <a:latin typeface="Calibri" panose="020F0502020204030204" pitchFamily="34" charset="0"/>
                <a:ea typeface="Calibri" panose="020F0502020204030204" pitchFamily="34" charset="0"/>
                <a:cs typeface="Times New Roman" panose="02020603050405020304" pitchFamily="18" charset="0"/>
              </a:rPr>
              <a:t>fans</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r>
              <a:rPr lang="lt-LT"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SILENT ROOM L has </a:t>
            </a:r>
            <a:r>
              <a:rPr lang="lt-LT" sz="1200" dirty="0">
                <a:effectLst/>
                <a:latin typeface="Calibri" panose="020F0502020204030204" pitchFamily="34" charset="0"/>
                <a:ea typeface="Calibri" panose="020F0502020204030204" pitchFamily="34" charset="0"/>
                <a:cs typeface="Times New Roman" panose="02020603050405020304" pitchFamily="18" charset="0"/>
              </a:rPr>
              <a:t>10 fans </a:t>
            </a:r>
            <a:r>
              <a:rPr lang="en-GB" sz="1200" dirty="0">
                <a:effectLst/>
                <a:latin typeface="Calibri" panose="020F0502020204030204" pitchFamily="34" charset="0"/>
                <a:ea typeface="Calibri" panose="020F0502020204030204" pitchFamily="34" charset="0"/>
                <a:cs typeface="Times New Roman" panose="02020603050405020304" pitchFamily="18" charset="0"/>
              </a:rPr>
              <a:t>and the </a:t>
            </a:r>
            <a:r>
              <a:rPr lang="lt-LT" sz="1200" dirty="0">
                <a:effectLst/>
                <a:latin typeface="Calibri" panose="020F0502020204030204" pitchFamily="34" charset="0"/>
                <a:ea typeface="Calibri" panose="020F0502020204030204" pitchFamily="34" charset="0"/>
                <a:cs typeface="Times New Roman" panose="02020603050405020304" pitchFamily="18" charset="0"/>
              </a:rPr>
              <a:t>SILENT ROOM XL h</a:t>
            </a:r>
            <a:r>
              <a:rPr lang="en-GB" sz="1200" dirty="0">
                <a:effectLst/>
                <a:latin typeface="Calibri" panose="020F0502020204030204" pitchFamily="34" charset="0"/>
                <a:ea typeface="Calibri" panose="020F0502020204030204" pitchFamily="34" charset="0"/>
                <a:cs typeface="Times New Roman" panose="02020603050405020304" pitchFamily="18" charset="0"/>
              </a:rPr>
              <a:t>as many as 1</a:t>
            </a:r>
            <a:r>
              <a:rPr lang="lt-LT" sz="1200" dirty="0">
                <a:effectLst/>
                <a:latin typeface="Calibri" panose="020F0502020204030204" pitchFamily="34" charset="0"/>
                <a:ea typeface="Calibri" panose="020F0502020204030204" pitchFamily="34" charset="0"/>
                <a:cs typeface="Times New Roman" panose="02020603050405020304" pitchFamily="18" charset="0"/>
              </a:rPr>
              <a:t>6</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lt-LT" sz="1200" dirty="0">
                <a:effectLst/>
                <a:latin typeface="Calibri" panose="020F0502020204030204" pitchFamily="34" charset="0"/>
                <a:ea typeface="Calibri" panose="020F0502020204030204" pitchFamily="34" charset="0"/>
                <a:cs typeface="Times New Roman" panose="02020603050405020304" pitchFamily="18" charset="0"/>
              </a:rPr>
              <a:t>fans.</a:t>
            </a: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14</a:t>
            </a:fld>
            <a:endParaRPr lang="lt-LT"/>
          </a:p>
        </p:txBody>
      </p:sp>
    </p:spTree>
    <p:extLst>
      <p:ext uri="{BB962C8B-B14F-4D97-AF65-F5344CB8AC3E}">
        <p14:creationId xmlns:p14="http://schemas.microsoft.com/office/powerpoint/2010/main" val="656022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interior lighting consists of a set of ceiling-mounted warm LED lights. Some of the lights are directed sideways, casting warm and </a:t>
            </a:r>
            <a:r>
              <a:rPr lang="en-US" dirty="0" err="1"/>
              <a:t>cosy</a:t>
            </a:r>
            <a:r>
              <a:rPr lang="en-US" dirty="0"/>
              <a:t> light on upholstered surfaces, whereas the rest ones are directed downward ensuring efficient illumination of the working surface. The intensity of the lighting and ventilation can be easily adjusted by turning two minimalist</a:t>
            </a:r>
            <a:r>
              <a:rPr lang="lt-LT" dirty="0"/>
              <a:t>ic-looking</a:t>
            </a:r>
            <a:r>
              <a:rPr lang="en-US" dirty="0"/>
              <a:t> switches.</a:t>
            </a:r>
          </a:p>
        </p:txBody>
      </p:sp>
      <p:sp>
        <p:nvSpPr>
          <p:cNvPr id="4" name="Slide Number Placeholder 3"/>
          <p:cNvSpPr>
            <a:spLocks noGrp="1"/>
          </p:cNvSpPr>
          <p:nvPr>
            <p:ph type="sldNum" sz="quarter" idx="5"/>
          </p:nvPr>
        </p:nvSpPr>
        <p:spPr/>
        <p:txBody>
          <a:bodyPr/>
          <a:lstStyle/>
          <a:p>
            <a:fld id="{5B50C0A6-000A-4899-91D8-EA7CA9381279}" type="slidenum">
              <a:rPr lang="lt-LT" smtClean="0"/>
              <a:t>15</a:t>
            </a:fld>
            <a:endParaRPr lang="lt-LT"/>
          </a:p>
        </p:txBody>
      </p:sp>
    </p:spTree>
    <p:extLst>
      <p:ext uri="{BB962C8B-B14F-4D97-AF65-F5344CB8AC3E}">
        <p14:creationId xmlns:p14="http://schemas.microsoft.com/office/powerpoint/2010/main" val="3310031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Arial" panose="020B0604020202020204" pitchFamily="34" charset="0"/>
              </a:rPr>
              <a:t>The smart control unit is pre-set to maintain an optimal ventilation and illumination level. You will also be able to change general control unit settings according to your specific needs. Once an employee leaves the SILENT ROOM, intense ventilation is automatically activated to prepare the room for the next user. This acoustic piece of furniture also helps with energy savings as it automatically dims the lights when no one is present in the room and even turns them off after some time.</a:t>
            </a:r>
            <a:endParaRPr lang="lt-LT" sz="1200" b="0" kern="1200" dirty="0">
              <a:solidFill>
                <a:schemeClr val="tx1"/>
              </a:solidFill>
              <a:effectLst/>
              <a:latin typeface="Visuelt Pro Light" panose="020B0303040202040104" pitchFamily="34" charset="0"/>
              <a:ea typeface="+mn-ea"/>
              <a:cs typeface="+mn-cs"/>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16</a:t>
            </a:fld>
            <a:endParaRPr lang="lt-LT"/>
          </a:p>
        </p:txBody>
      </p:sp>
    </p:spTree>
    <p:extLst>
      <p:ext uri="{BB962C8B-B14F-4D97-AF65-F5344CB8AC3E}">
        <p14:creationId xmlns:p14="http://schemas.microsoft.com/office/powerpoint/2010/main" val="3607066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17</a:t>
            </a:fld>
            <a:endParaRPr lang="lt-LT"/>
          </a:p>
        </p:txBody>
      </p:sp>
    </p:spTree>
    <p:extLst>
      <p:ext uri="{BB962C8B-B14F-4D97-AF65-F5344CB8AC3E}">
        <p14:creationId xmlns:p14="http://schemas.microsoft.com/office/powerpoint/2010/main" val="761178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design of your SILENT ROOM can be easily customised to match your office’s desired style and atmosphere. The interior and exterior finish can be selected separately, giving you more control over the final product. With a choice between melamine and upholstery for the exterior finish, the SILENT ROOM can blend seamlessly into any office design.</a:t>
            </a: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18</a:t>
            </a:fld>
            <a:endParaRPr lang="lt-LT"/>
          </a:p>
        </p:txBody>
      </p:sp>
    </p:spTree>
    <p:extLst>
      <p:ext uri="{BB962C8B-B14F-4D97-AF65-F5344CB8AC3E}">
        <p14:creationId xmlns:p14="http://schemas.microsoft.com/office/powerpoint/2010/main" val="3745459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Choose SILENT ROOM acoustic pods to create functional work areas by dividing or opening interior spaces as necessary. This piece of furniture can be set up in the middle of the office space, near the walls or partitions, or inside a wall niche, and requires a clearance of just 30cm at the top for air circulation. In this way, the SILENT ROOM will blend even more easily into your office space.</a:t>
            </a:r>
            <a:endParaRPr kumimoji="0" lang="lt-LT"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19</a:t>
            </a:fld>
            <a:endParaRPr lang="lt-LT"/>
          </a:p>
        </p:txBody>
      </p:sp>
    </p:spTree>
    <p:extLst>
      <p:ext uri="{BB962C8B-B14F-4D97-AF65-F5344CB8AC3E}">
        <p14:creationId xmlns:p14="http://schemas.microsoft.com/office/powerpoint/2010/main" val="101935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Open-plan offices can mean more space, more light, and more freedom – but they can also lead to more noise in the work environment. Every day, employees face increasing challenges when looking for a quiet place to hold meetings, have phone conversations, or simply focus on their individual work. </a:t>
            </a:r>
            <a:endParaRPr lang="lt-LT"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a:effectLst/>
                <a:latin typeface="Calibri" panose="020F0502020204030204" pitchFamily="34" charset="0"/>
                <a:ea typeface="Calibri" panose="020F0502020204030204" pitchFamily="34" charset="0"/>
                <a:cs typeface="Times New Roman" panose="02020603050405020304" pitchFamily="18" charset="0"/>
              </a:rPr>
              <a:t>Fortunately, there is a simple way to keep noise distractions at bay and ensure employee productivity - “a room within a room”.</a:t>
            </a:r>
            <a:endParaRPr lang="lt-LT" sz="1000" dirty="0"/>
          </a:p>
        </p:txBody>
      </p:sp>
      <p:sp>
        <p:nvSpPr>
          <p:cNvPr id="4" name="Slide Number Placeholder 3"/>
          <p:cNvSpPr>
            <a:spLocks noGrp="1"/>
          </p:cNvSpPr>
          <p:nvPr>
            <p:ph type="sldNum" sz="quarter" idx="5"/>
          </p:nvPr>
        </p:nvSpPr>
        <p:spPr/>
        <p:txBody>
          <a:bodyPr/>
          <a:lstStyle/>
          <a:p>
            <a:fld id="{5B50C0A6-000A-4899-91D8-EA7CA9381279}" type="slidenum">
              <a:rPr lang="lt-LT" smtClean="0"/>
              <a:t>2</a:t>
            </a:fld>
            <a:endParaRPr lang="lt-LT"/>
          </a:p>
        </p:txBody>
      </p:sp>
    </p:spTree>
    <p:extLst>
      <p:ext uri="{BB962C8B-B14F-4D97-AF65-F5344CB8AC3E}">
        <p14:creationId xmlns:p14="http://schemas.microsoft.com/office/powerpoint/2010/main" val="3455665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For 1 person</a:t>
            </a:r>
          </a:p>
        </p:txBody>
      </p:sp>
      <p:sp>
        <p:nvSpPr>
          <p:cNvPr id="4" name="Slide Number Placeholder 3"/>
          <p:cNvSpPr>
            <a:spLocks noGrp="1"/>
          </p:cNvSpPr>
          <p:nvPr>
            <p:ph type="sldNum" sz="quarter" idx="5"/>
          </p:nvPr>
        </p:nvSpPr>
        <p:spPr/>
        <p:txBody>
          <a:bodyPr/>
          <a:lstStyle/>
          <a:p>
            <a:fld id="{5B50C0A6-000A-4899-91D8-EA7CA9381279}" type="slidenum">
              <a:rPr lang="lt-LT" smtClean="0"/>
              <a:t>22</a:t>
            </a:fld>
            <a:endParaRPr lang="lt-LT"/>
          </a:p>
        </p:txBody>
      </p:sp>
    </p:spTree>
    <p:extLst>
      <p:ext uri="{BB962C8B-B14F-4D97-AF65-F5344CB8AC3E}">
        <p14:creationId xmlns:p14="http://schemas.microsoft.com/office/powerpoint/2010/main" val="3795357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For 2 persons</a:t>
            </a:r>
          </a:p>
        </p:txBody>
      </p:sp>
      <p:sp>
        <p:nvSpPr>
          <p:cNvPr id="4" name="Slide Number Placeholder 3"/>
          <p:cNvSpPr>
            <a:spLocks noGrp="1"/>
          </p:cNvSpPr>
          <p:nvPr>
            <p:ph type="sldNum" sz="quarter" idx="5"/>
          </p:nvPr>
        </p:nvSpPr>
        <p:spPr/>
        <p:txBody>
          <a:bodyPr/>
          <a:lstStyle/>
          <a:p>
            <a:fld id="{5B50C0A6-000A-4899-91D8-EA7CA9381279}" type="slidenum">
              <a:rPr lang="lt-LT" smtClean="0"/>
              <a:t>23</a:t>
            </a:fld>
            <a:endParaRPr lang="lt-LT"/>
          </a:p>
        </p:txBody>
      </p:sp>
    </p:spTree>
    <p:extLst>
      <p:ext uri="{BB962C8B-B14F-4D97-AF65-F5344CB8AC3E}">
        <p14:creationId xmlns:p14="http://schemas.microsoft.com/office/powerpoint/2010/main" val="1685864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For 4 persons</a:t>
            </a:r>
          </a:p>
        </p:txBody>
      </p:sp>
      <p:sp>
        <p:nvSpPr>
          <p:cNvPr id="4" name="Slide Number Placeholder 3"/>
          <p:cNvSpPr>
            <a:spLocks noGrp="1"/>
          </p:cNvSpPr>
          <p:nvPr>
            <p:ph type="sldNum" sz="quarter" idx="5"/>
          </p:nvPr>
        </p:nvSpPr>
        <p:spPr/>
        <p:txBody>
          <a:bodyPr/>
          <a:lstStyle/>
          <a:p>
            <a:fld id="{5B50C0A6-000A-4899-91D8-EA7CA9381279}" type="slidenum">
              <a:rPr lang="lt-LT" smtClean="0"/>
              <a:t>24</a:t>
            </a:fld>
            <a:endParaRPr lang="lt-LT"/>
          </a:p>
        </p:txBody>
      </p:sp>
    </p:spTree>
    <p:extLst>
      <p:ext uri="{BB962C8B-B14F-4D97-AF65-F5344CB8AC3E}">
        <p14:creationId xmlns:p14="http://schemas.microsoft.com/office/powerpoint/2010/main" val="2472146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For 8 persons</a:t>
            </a:r>
          </a:p>
        </p:txBody>
      </p:sp>
      <p:sp>
        <p:nvSpPr>
          <p:cNvPr id="4" name="Slide Number Placeholder 3"/>
          <p:cNvSpPr>
            <a:spLocks noGrp="1"/>
          </p:cNvSpPr>
          <p:nvPr>
            <p:ph type="sldNum" sz="quarter" idx="5"/>
          </p:nvPr>
        </p:nvSpPr>
        <p:spPr/>
        <p:txBody>
          <a:bodyPr/>
          <a:lstStyle/>
          <a:p>
            <a:fld id="{5B50C0A6-000A-4899-91D8-EA7CA9381279}" type="slidenum">
              <a:rPr lang="lt-LT" smtClean="0"/>
              <a:t>25</a:t>
            </a:fld>
            <a:endParaRPr lang="lt-LT"/>
          </a:p>
        </p:txBody>
      </p:sp>
    </p:spTree>
    <p:extLst>
      <p:ext uri="{BB962C8B-B14F-4D97-AF65-F5344CB8AC3E}">
        <p14:creationId xmlns:p14="http://schemas.microsoft.com/office/powerpoint/2010/main" val="2683141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26</a:t>
            </a:fld>
            <a:endParaRPr lang="lt-LT"/>
          </a:p>
        </p:txBody>
      </p:sp>
    </p:spTree>
    <p:extLst>
      <p:ext uri="{BB962C8B-B14F-4D97-AF65-F5344CB8AC3E}">
        <p14:creationId xmlns:p14="http://schemas.microsoft.com/office/powerpoint/2010/main" val="1591811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We are proud to introduce NARBUTAS</a:t>
            </a:r>
            <a:r>
              <a:rPr lang="lt-LT" b="0" dirty="0">
                <a:solidFill>
                  <a:srgbClr val="FF0000"/>
                </a:solidFill>
              </a:rPr>
              <a:t> </a:t>
            </a:r>
            <a:r>
              <a:rPr lang="en-US" b="0" dirty="0">
                <a:solidFill>
                  <a:srgbClr val="FF0000"/>
                </a:solidFill>
              </a:rPr>
              <a:t>solution to tackle these problems – the SILENT ROOM acoustic pod series.</a:t>
            </a:r>
          </a:p>
          <a:p>
            <a:r>
              <a:rPr lang="en-US" b="0" dirty="0">
                <a:solidFill>
                  <a:srgbClr val="FF0000"/>
                </a:solidFill>
              </a:rPr>
              <a:t>SILENT ROOM offers you the privacy and comfort that modern offices lack, and features easy, intuitive and energy-efficient controls. Thanks to its wide range of </a:t>
            </a:r>
            <a:r>
              <a:rPr lang="en-US" b="0" dirty="0" err="1">
                <a:solidFill>
                  <a:srgbClr val="FF0000"/>
                </a:solidFill>
              </a:rPr>
              <a:t>customisation</a:t>
            </a:r>
            <a:r>
              <a:rPr lang="en-US" b="0" dirty="0">
                <a:solidFill>
                  <a:srgbClr val="FF0000"/>
                </a:solidFill>
              </a:rPr>
              <a:t> options, a SILENT ROOM can be adapted to fit any office and any interior – whatever your needs are, there’s a SILENT ROOM for you.</a:t>
            </a:r>
          </a:p>
          <a:p>
            <a:endParaRPr lang="lt-LT" b="0" dirty="0">
              <a:solidFill>
                <a:srgbClr val="FF0000"/>
              </a:solidFill>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3</a:t>
            </a:fld>
            <a:endParaRPr lang="lt-LT"/>
          </a:p>
        </p:txBody>
      </p:sp>
    </p:spTree>
    <p:extLst>
      <p:ext uri="{BB962C8B-B14F-4D97-AF65-F5344CB8AC3E}">
        <p14:creationId xmlns:p14="http://schemas.microsoft.com/office/powerpoint/2010/main" val="2320258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C0A6-000A-4899-91D8-EA7CA9381279}" type="slidenum">
              <a:rPr lang="lt-LT" smtClean="0"/>
              <a:t>4</a:t>
            </a:fld>
            <a:endParaRPr lang="lt-LT"/>
          </a:p>
        </p:txBody>
      </p:sp>
    </p:spTree>
    <p:extLst>
      <p:ext uri="{BB962C8B-B14F-4D97-AF65-F5344CB8AC3E}">
        <p14:creationId xmlns:p14="http://schemas.microsoft.com/office/powerpoint/2010/main" val="1019778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With its special design, the SILENT ROOM ensures the right level of sound absorption which means that it blocks both incoming and outgoing noise. The internal acoustic walls have excellent sound absorption properties which help eliminate reverberation in the room allowing the users to enjoy a </a:t>
            </a:r>
            <a:r>
              <a:rPr lang="en-US" sz="1200" dirty="0" err="1">
                <a:effectLst/>
                <a:latin typeface="Calibri" panose="020F0502020204030204" pitchFamily="34" charset="0"/>
                <a:ea typeface="Calibri" panose="020F0502020204030204" pitchFamily="34" charset="0"/>
                <a:cs typeface="Arial" panose="020B0604020202020204" pitchFamily="34" charset="0"/>
              </a:rPr>
              <a:t>cosy</a:t>
            </a:r>
            <a:r>
              <a:rPr lang="en-US" sz="1200" dirty="0">
                <a:effectLst/>
                <a:latin typeface="Calibri" panose="020F0502020204030204" pitchFamily="34" charset="0"/>
                <a:ea typeface="Calibri" panose="020F0502020204030204" pitchFamily="34" charset="0"/>
                <a:cs typeface="Arial" panose="020B0604020202020204" pitchFamily="34" charset="0"/>
              </a:rPr>
              <a:t> and pleasant atmosphere. With their low operating noise, the fans in the acoustic pod are just as quiet as the sound of leaves rustling. Thus, they will not cause any distraction to the user inside the acoustic pod and those working outside in the shared setting.</a:t>
            </a:r>
            <a:endParaRPr lang="lt-LT"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5</a:t>
            </a:fld>
            <a:endParaRPr lang="lt-LT"/>
          </a:p>
        </p:txBody>
      </p:sp>
    </p:spTree>
    <p:extLst>
      <p:ext uri="{BB962C8B-B14F-4D97-AF65-F5344CB8AC3E}">
        <p14:creationId xmlns:p14="http://schemas.microsoft.com/office/powerpoint/2010/main" val="2952812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The upholstered exterior panels are also designed to absorb noise, creating a positive effect on the general acoustics of the entire office space. By simply installing a SILENT ROOM, you can improve the acoustics of your whole office.</a:t>
            </a:r>
            <a:endParaRPr lang="lt-LT" b="0" dirty="0">
              <a:latin typeface="Visuelt Pro Light" panose="020B0303040202040104" pitchFamily="34"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6</a:t>
            </a:fld>
            <a:endParaRPr lang="lt-LT"/>
          </a:p>
        </p:txBody>
      </p:sp>
    </p:spTree>
    <p:extLst>
      <p:ext uri="{BB962C8B-B14F-4D97-AF65-F5344CB8AC3E}">
        <p14:creationId xmlns:p14="http://schemas.microsoft.com/office/powerpoint/2010/main" val="2346323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7</a:t>
            </a:fld>
            <a:endParaRPr lang="lt-LT"/>
          </a:p>
        </p:txBody>
      </p:sp>
    </p:spTree>
    <p:extLst>
      <p:ext uri="{BB962C8B-B14F-4D97-AF65-F5344CB8AC3E}">
        <p14:creationId xmlns:p14="http://schemas.microsoft.com/office/powerpoint/2010/main" val="3111906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A convenient acoustic pod SILENT ROOM S designed for a single user is ideal for private phone conversations or video calls as well as for quick individual tasks that require some level of concentration. You can be sure that you will be able to continue important conversation even if your device runs out of battery power. For users’ convenience, the room is equipped with a power outlet (USB type A and C ports as an option). The acoustic pod is equipped with a small table which will provide a convenient place for your laptop or notebook so that you can keep your thoughts and ideas organized.</a:t>
            </a:r>
            <a:endParaRPr lang="lt-LT" sz="1200" b="0" dirty="0">
              <a:latin typeface="Visuelt Pro Light" panose="020B0303040202040104" pitchFamily="34"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8</a:t>
            </a:fld>
            <a:endParaRPr lang="lt-LT"/>
          </a:p>
        </p:txBody>
      </p:sp>
    </p:spTree>
    <p:extLst>
      <p:ext uri="{BB962C8B-B14F-4D97-AF65-F5344CB8AC3E}">
        <p14:creationId xmlns:p14="http://schemas.microsoft.com/office/powerpoint/2010/main" val="1212876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SILENT ROOM M can accommodate lounge seating, which features an eye-catching design and offers exceptional comfort, giving a more welcoming feel to this acoustic furniture. It will turn even the most prolonged face-to-face meetings into an enjoyable and relaxing experience.</a:t>
            </a: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9</a:t>
            </a:fld>
            <a:endParaRPr lang="lt-LT"/>
          </a:p>
        </p:txBody>
      </p:sp>
    </p:spTree>
    <p:extLst>
      <p:ext uri="{BB962C8B-B14F-4D97-AF65-F5344CB8AC3E}">
        <p14:creationId xmlns:p14="http://schemas.microsoft.com/office/powerpoint/2010/main" val="2238839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8CF34-579A-42DC-9BFD-E6A732F1F2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506EBEA1-9D2B-4E98-9176-112C7A5B8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B91167E9-72C9-4C55-93D0-4326465687EB}"/>
              </a:ext>
            </a:extLst>
          </p:cNvPr>
          <p:cNvSpPr>
            <a:spLocks noGrp="1"/>
          </p:cNvSpPr>
          <p:nvPr>
            <p:ph type="dt" sz="half" idx="10"/>
          </p:nvPr>
        </p:nvSpPr>
        <p:spPr/>
        <p:txBody>
          <a:bodyPr/>
          <a:lstStyle/>
          <a:p>
            <a:fld id="{32AD6BBE-9B25-4BE6-8396-6AE00E254EC9}" type="datetimeFigureOut">
              <a:rPr lang="lt-LT" smtClean="0"/>
              <a:t>2022-09-09</a:t>
            </a:fld>
            <a:endParaRPr lang="lt-LT"/>
          </a:p>
        </p:txBody>
      </p:sp>
      <p:sp>
        <p:nvSpPr>
          <p:cNvPr id="5" name="Footer Placeholder 4">
            <a:extLst>
              <a:ext uri="{FF2B5EF4-FFF2-40B4-BE49-F238E27FC236}">
                <a16:creationId xmlns:a16="http://schemas.microsoft.com/office/drawing/2014/main" id="{ADEC1BBF-AA54-4EAB-86B4-E443BF2D1B58}"/>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00FE44B4-E729-4DE3-9384-CAF475D64334}"/>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3376844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EFF3-27FA-4558-9DD4-98668D60BB5D}"/>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D71902D6-E4AA-4F60-89CB-BCC348D57B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179814FC-64E5-4C9F-A8AE-8296BE1A8CD5}"/>
              </a:ext>
            </a:extLst>
          </p:cNvPr>
          <p:cNvSpPr>
            <a:spLocks noGrp="1"/>
          </p:cNvSpPr>
          <p:nvPr>
            <p:ph type="dt" sz="half" idx="10"/>
          </p:nvPr>
        </p:nvSpPr>
        <p:spPr/>
        <p:txBody>
          <a:bodyPr/>
          <a:lstStyle/>
          <a:p>
            <a:fld id="{32AD6BBE-9B25-4BE6-8396-6AE00E254EC9}" type="datetimeFigureOut">
              <a:rPr lang="lt-LT" smtClean="0"/>
              <a:t>2022-09-09</a:t>
            </a:fld>
            <a:endParaRPr lang="lt-LT"/>
          </a:p>
        </p:txBody>
      </p:sp>
      <p:sp>
        <p:nvSpPr>
          <p:cNvPr id="5" name="Footer Placeholder 4">
            <a:extLst>
              <a:ext uri="{FF2B5EF4-FFF2-40B4-BE49-F238E27FC236}">
                <a16:creationId xmlns:a16="http://schemas.microsoft.com/office/drawing/2014/main" id="{F5A64682-3CCF-466F-BF87-8CCAAB156D2F}"/>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F2C0C3C7-3BB8-43E1-894E-E1F7DAF30CDE}"/>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1057748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311BB0-E759-4C4E-B575-0BF80AEF91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42945FAA-75B4-43A7-BACD-E023C4AC4D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3CDE9181-4BC8-4B1E-8A74-2451F4F9A954}"/>
              </a:ext>
            </a:extLst>
          </p:cNvPr>
          <p:cNvSpPr>
            <a:spLocks noGrp="1"/>
          </p:cNvSpPr>
          <p:nvPr>
            <p:ph type="dt" sz="half" idx="10"/>
          </p:nvPr>
        </p:nvSpPr>
        <p:spPr/>
        <p:txBody>
          <a:bodyPr/>
          <a:lstStyle/>
          <a:p>
            <a:fld id="{32AD6BBE-9B25-4BE6-8396-6AE00E254EC9}" type="datetimeFigureOut">
              <a:rPr lang="lt-LT" smtClean="0"/>
              <a:t>2022-09-09</a:t>
            </a:fld>
            <a:endParaRPr lang="lt-LT"/>
          </a:p>
        </p:txBody>
      </p:sp>
      <p:sp>
        <p:nvSpPr>
          <p:cNvPr id="5" name="Footer Placeholder 4">
            <a:extLst>
              <a:ext uri="{FF2B5EF4-FFF2-40B4-BE49-F238E27FC236}">
                <a16:creationId xmlns:a16="http://schemas.microsoft.com/office/drawing/2014/main" id="{88E92F43-736F-4B2C-AA88-60B8F39763A8}"/>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56737EF-1764-405B-A21C-AEC94561F117}"/>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466804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A33F0-206C-4890-96A9-DF5FCC47A0A3}"/>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478E91F7-0400-4F17-A7E4-17B82BFC51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BEA24721-9C58-456A-9A87-00C46DE581F8}"/>
              </a:ext>
            </a:extLst>
          </p:cNvPr>
          <p:cNvSpPr>
            <a:spLocks noGrp="1"/>
          </p:cNvSpPr>
          <p:nvPr>
            <p:ph type="dt" sz="half" idx="10"/>
          </p:nvPr>
        </p:nvSpPr>
        <p:spPr/>
        <p:txBody>
          <a:bodyPr/>
          <a:lstStyle/>
          <a:p>
            <a:fld id="{32AD6BBE-9B25-4BE6-8396-6AE00E254EC9}" type="datetimeFigureOut">
              <a:rPr lang="lt-LT" smtClean="0"/>
              <a:t>2022-09-09</a:t>
            </a:fld>
            <a:endParaRPr lang="lt-LT"/>
          </a:p>
        </p:txBody>
      </p:sp>
      <p:sp>
        <p:nvSpPr>
          <p:cNvPr id="5" name="Footer Placeholder 4">
            <a:extLst>
              <a:ext uri="{FF2B5EF4-FFF2-40B4-BE49-F238E27FC236}">
                <a16:creationId xmlns:a16="http://schemas.microsoft.com/office/drawing/2014/main" id="{B53B7CDF-70B4-4880-B039-890F0278EB0E}"/>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B0434E33-B21E-41EA-9036-2FC0AAD65109}"/>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46299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0B345-AF25-4031-85BB-A4EDD5A4A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D9D7A9D0-0CDE-4132-BB23-7C60C55D0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0742B2-B209-47FC-BF52-6948663B5CF5}"/>
              </a:ext>
            </a:extLst>
          </p:cNvPr>
          <p:cNvSpPr>
            <a:spLocks noGrp="1"/>
          </p:cNvSpPr>
          <p:nvPr>
            <p:ph type="dt" sz="half" idx="10"/>
          </p:nvPr>
        </p:nvSpPr>
        <p:spPr/>
        <p:txBody>
          <a:bodyPr/>
          <a:lstStyle/>
          <a:p>
            <a:fld id="{32AD6BBE-9B25-4BE6-8396-6AE00E254EC9}" type="datetimeFigureOut">
              <a:rPr lang="lt-LT" smtClean="0"/>
              <a:t>2022-09-09</a:t>
            </a:fld>
            <a:endParaRPr lang="lt-LT"/>
          </a:p>
        </p:txBody>
      </p:sp>
      <p:sp>
        <p:nvSpPr>
          <p:cNvPr id="5" name="Footer Placeholder 4">
            <a:extLst>
              <a:ext uri="{FF2B5EF4-FFF2-40B4-BE49-F238E27FC236}">
                <a16:creationId xmlns:a16="http://schemas.microsoft.com/office/drawing/2014/main" id="{9D839158-0C60-49B7-BEFB-22A0CD98036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33473489-1407-45D3-9738-881F59EF0C17}"/>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787544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7199C-52AC-4F91-B7C0-7939B3BCBE7A}"/>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438B2CE2-7A24-4D67-8CA7-7D2A096954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F66EB575-2722-4C5C-A7C4-58D4DDB956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BE3084A6-C5A5-4D71-B9F2-5C6126E4C528}"/>
              </a:ext>
            </a:extLst>
          </p:cNvPr>
          <p:cNvSpPr>
            <a:spLocks noGrp="1"/>
          </p:cNvSpPr>
          <p:nvPr>
            <p:ph type="dt" sz="half" idx="10"/>
          </p:nvPr>
        </p:nvSpPr>
        <p:spPr/>
        <p:txBody>
          <a:bodyPr/>
          <a:lstStyle/>
          <a:p>
            <a:fld id="{32AD6BBE-9B25-4BE6-8396-6AE00E254EC9}" type="datetimeFigureOut">
              <a:rPr lang="lt-LT" smtClean="0"/>
              <a:t>2022-09-09</a:t>
            </a:fld>
            <a:endParaRPr lang="lt-LT"/>
          </a:p>
        </p:txBody>
      </p:sp>
      <p:sp>
        <p:nvSpPr>
          <p:cNvPr id="6" name="Footer Placeholder 5">
            <a:extLst>
              <a:ext uri="{FF2B5EF4-FFF2-40B4-BE49-F238E27FC236}">
                <a16:creationId xmlns:a16="http://schemas.microsoft.com/office/drawing/2014/main" id="{0EBAB0C3-D482-4E6A-9FC0-D5F34D16D2E6}"/>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3EE48962-5569-45A6-A034-322193DACB9F}"/>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1225736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055AF-D434-46A1-AE11-DBA45B0A74C1}"/>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93A5AD97-7AD6-4626-A3B0-6673229257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01E336-2A8E-421E-8ACA-A7D5B1669A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290318B4-84AF-4F2B-BA55-49C415E09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6BE254-843B-4970-90E1-E6EB29966F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66849305-E7A3-4062-A016-36ED80CB958F}"/>
              </a:ext>
            </a:extLst>
          </p:cNvPr>
          <p:cNvSpPr>
            <a:spLocks noGrp="1"/>
          </p:cNvSpPr>
          <p:nvPr>
            <p:ph type="dt" sz="half" idx="10"/>
          </p:nvPr>
        </p:nvSpPr>
        <p:spPr/>
        <p:txBody>
          <a:bodyPr/>
          <a:lstStyle/>
          <a:p>
            <a:fld id="{32AD6BBE-9B25-4BE6-8396-6AE00E254EC9}" type="datetimeFigureOut">
              <a:rPr lang="lt-LT" smtClean="0"/>
              <a:t>2022-09-09</a:t>
            </a:fld>
            <a:endParaRPr lang="lt-LT"/>
          </a:p>
        </p:txBody>
      </p:sp>
      <p:sp>
        <p:nvSpPr>
          <p:cNvPr id="8" name="Footer Placeholder 7">
            <a:extLst>
              <a:ext uri="{FF2B5EF4-FFF2-40B4-BE49-F238E27FC236}">
                <a16:creationId xmlns:a16="http://schemas.microsoft.com/office/drawing/2014/main" id="{17CF3AF3-4E76-463D-9A6A-863580B86AF8}"/>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B97D7D3B-A19F-400A-912D-E07BA7CBDA2B}"/>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2308727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F9FD-0BFF-4BEA-A69F-FB806BCF0CE0}"/>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85C26102-69EE-42AC-8913-DDDE460D6329}"/>
              </a:ext>
            </a:extLst>
          </p:cNvPr>
          <p:cNvSpPr>
            <a:spLocks noGrp="1"/>
          </p:cNvSpPr>
          <p:nvPr>
            <p:ph type="dt" sz="half" idx="10"/>
          </p:nvPr>
        </p:nvSpPr>
        <p:spPr/>
        <p:txBody>
          <a:bodyPr/>
          <a:lstStyle/>
          <a:p>
            <a:fld id="{32AD6BBE-9B25-4BE6-8396-6AE00E254EC9}" type="datetimeFigureOut">
              <a:rPr lang="lt-LT" smtClean="0"/>
              <a:t>2022-09-09</a:t>
            </a:fld>
            <a:endParaRPr lang="lt-LT"/>
          </a:p>
        </p:txBody>
      </p:sp>
      <p:sp>
        <p:nvSpPr>
          <p:cNvPr id="4" name="Footer Placeholder 3">
            <a:extLst>
              <a:ext uri="{FF2B5EF4-FFF2-40B4-BE49-F238E27FC236}">
                <a16:creationId xmlns:a16="http://schemas.microsoft.com/office/drawing/2014/main" id="{B9BA5E67-F6F9-4F79-A205-2FC60E5EF5AC}"/>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57AAEDCC-9FF2-43C5-8DF3-4B8A2A1C846D}"/>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1299354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364194-B88E-4E2A-82D8-8D15D7C61D12}"/>
              </a:ext>
            </a:extLst>
          </p:cNvPr>
          <p:cNvSpPr>
            <a:spLocks noGrp="1"/>
          </p:cNvSpPr>
          <p:nvPr>
            <p:ph type="dt" sz="half" idx="10"/>
          </p:nvPr>
        </p:nvSpPr>
        <p:spPr/>
        <p:txBody>
          <a:bodyPr/>
          <a:lstStyle/>
          <a:p>
            <a:fld id="{32AD6BBE-9B25-4BE6-8396-6AE00E254EC9}" type="datetimeFigureOut">
              <a:rPr lang="lt-LT" smtClean="0"/>
              <a:t>2022-09-09</a:t>
            </a:fld>
            <a:endParaRPr lang="lt-LT"/>
          </a:p>
        </p:txBody>
      </p:sp>
      <p:sp>
        <p:nvSpPr>
          <p:cNvPr id="3" name="Footer Placeholder 2">
            <a:extLst>
              <a:ext uri="{FF2B5EF4-FFF2-40B4-BE49-F238E27FC236}">
                <a16:creationId xmlns:a16="http://schemas.microsoft.com/office/drawing/2014/main" id="{C67460BD-3B27-4CEC-95EF-918A2F9D6966}"/>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DFCC31F5-64FD-4920-ADF8-6C9E1C06350C}"/>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332428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06BE-D5B6-4FB8-839A-DABAB3A249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C79B0E1E-28FB-4308-B979-FB97655DF3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55693111-EC0A-4C48-8E8F-AF5AF4D5D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9B242-3AB0-40F9-8547-58744746EF2E}"/>
              </a:ext>
            </a:extLst>
          </p:cNvPr>
          <p:cNvSpPr>
            <a:spLocks noGrp="1"/>
          </p:cNvSpPr>
          <p:nvPr>
            <p:ph type="dt" sz="half" idx="10"/>
          </p:nvPr>
        </p:nvSpPr>
        <p:spPr/>
        <p:txBody>
          <a:bodyPr/>
          <a:lstStyle/>
          <a:p>
            <a:fld id="{32AD6BBE-9B25-4BE6-8396-6AE00E254EC9}" type="datetimeFigureOut">
              <a:rPr lang="lt-LT" smtClean="0"/>
              <a:t>2022-09-09</a:t>
            </a:fld>
            <a:endParaRPr lang="lt-LT"/>
          </a:p>
        </p:txBody>
      </p:sp>
      <p:sp>
        <p:nvSpPr>
          <p:cNvPr id="6" name="Footer Placeholder 5">
            <a:extLst>
              <a:ext uri="{FF2B5EF4-FFF2-40B4-BE49-F238E27FC236}">
                <a16:creationId xmlns:a16="http://schemas.microsoft.com/office/drawing/2014/main" id="{BEFAFC8A-D09D-4311-A08E-DF15CFE7659F}"/>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820DE535-7103-414C-94DB-8FCF7926D22D}"/>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405528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6804-1D63-453E-AAE4-528CB51C91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F408AC58-9762-4953-B15D-7865952252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0065A4B6-D413-4636-AC3C-0B2ADAE1E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23D128-00B5-4FBC-ACB9-2CB6BFCDFF47}"/>
              </a:ext>
            </a:extLst>
          </p:cNvPr>
          <p:cNvSpPr>
            <a:spLocks noGrp="1"/>
          </p:cNvSpPr>
          <p:nvPr>
            <p:ph type="dt" sz="half" idx="10"/>
          </p:nvPr>
        </p:nvSpPr>
        <p:spPr/>
        <p:txBody>
          <a:bodyPr/>
          <a:lstStyle/>
          <a:p>
            <a:fld id="{32AD6BBE-9B25-4BE6-8396-6AE00E254EC9}" type="datetimeFigureOut">
              <a:rPr lang="lt-LT" smtClean="0"/>
              <a:t>2022-09-09</a:t>
            </a:fld>
            <a:endParaRPr lang="lt-LT"/>
          </a:p>
        </p:txBody>
      </p:sp>
      <p:sp>
        <p:nvSpPr>
          <p:cNvPr id="6" name="Footer Placeholder 5">
            <a:extLst>
              <a:ext uri="{FF2B5EF4-FFF2-40B4-BE49-F238E27FC236}">
                <a16:creationId xmlns:a16="http://schemas.microsoft.com/office/drawing/2014/main" id="{1B4EAB36-C493-4A65-A209-6E3A2EB5CC41}"/>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774522A4-E2D9-4164-800B-4CE3FE178F91}"/>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2935402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32447F-7F49-410F-A120-7203233EC4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B987BDC9-5DBB-4F42-8459-16C3FC2522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0387DB0C-F2A5-4CA5-B2C3-551AEE8314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AD6BBE-9B25-4BE6-8396-6AE00E254EC9}" type="datetimeFigureOut">
              <a:rPr lang="lt-LT" smtClean="0"/>
              <a:t>2022-09-09</a:t>
            </a:fld>
            <a:endParaRPr lang="lt-LT"/>
          </a:p>
        </p:txBody>
      </p:sp>
      <p:sp>
        <p:nvSpPr>
          <p:cNvPr id="5" name="Footer Placeholder 4">
            <a:extLst>
              <a:ext uri="{FF2B5EF4-FFF2-40B4-BE49-F238E27FC236}">
                <a16:creationId xmlns:a16="http://schemas.microsoft.com/office/drawing/2014/main" id="{4BE05F06-F6C8-40E9-985F-1D9130FB9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A0E7ACD3-029C-49D5-A84A-7DE8C4AA76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CF72C-5BB3-4A93-8F2B-A07AC15A7882}" type="slidenum">
              <a:rPr lang="lt-LT" smtClean="0"/>
              <a:t>‹#›</a:t>
            </a:fld>
            <a:endParaRPr lang="lt-LT"/>
          </a:p>
        </p:txBody>
      </p:sp>
    </p:spTree>
    <p:extLst>
      <p:ext uri="{BB962C8B-B14F-4D97-AF65-F5344CB8AC3E}">
        <p14:creationId xmlns:p14="http://schemas.microsoft.com/office/powerpoint/2010/main" val="3339920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388C2D-FF30-4AE1-BCAE-A3A30A127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6"/>
            <a:ext cx="12192000" cy="6868732"/>
          </a:xfrm>
          <a:prstGeom prst="rect">
            <a:avLst/>
          </a:prstGeom>
        </p:spPr>
      </p:pic>
      <p:sp>
        <p:nvSpPr>
          <p:cNvPr id="2" name="TextBox 1">
            <a:extLst>
              <a:ext uri="{FF2B5EF4-FFF2-40B4-BE49-F238E27FC236}">
                <a16:creationId xmlns:a16="http://schemas.microsoft.com/office/drawing/2014/main" id="{0EF1906C-EE39-4ED3-8A89-C0F356F283E8}"/>
              </a:ext>
            </a:extLst>
          </p:cNvPr>
          <p:cNvSpPr txBox="1"/>
          <p:nvPr/>
        </p:nvSpPr>
        <p:spPr>
          <a:xfrm>
            <a:off x="2067493" y="3755073"/>
            <a:ext cx="8057014" cy="646331"/>
          </a:xfrm>
          <a:prstGeom prst="rect">
            <a:avLst/>
          </a:prstGeom>
          <a:noFill/>
        </p:spPr>
        <p:txBody>
          <a:bodyPr wrap="square" rtlCol="0">
            <a:spAutoFit/>
          </a:bodyPr>
          <a:lstStyle/>
          <a:p>
            <a:pPr algn="ctr"/>
            <a:r>
              <a:rPr lang="it-IT" sz="3600" dirty="0">
                <a:solidFill>
                  <a:schemeClr val="bg1"/>
                </a:solidFill>
                <a:latin typeface="Visuelt Pro Light" panose="020B0303040202040104" pitchFamily="34" charset="0"/>
                <a:ea typeface="Roboto Light" panose="02000000000000000000" pitchFamily="2" charset="0"/>
              </a:rPr>
              <a:t>Your comfort zone. Come in!</a:t>
            </a:r>
          </a:p>
        </p:txBody>
      </p:sp>
      <p:sp>
        <p:nvSpPr>
          <p:cNvPr id="4" name="Rectangle 3">
            <a:extLst>
              <a:ext uri="{FF2B5EF4-FFF2-40B4-BE49-F238E27FC236}">
                <a16:creationId xmlns:a16="http://schemas.microsoft.com/office/drawing/2014/main" id="{301A59B3-CF58-4076-B4E4-7D77AA06D385}"/>
              </a:ext>
            </a:extLst>
          </p:cNvPr>
          <p:cNvSpPr/>
          <p:nvPr/>
        </p:nvSpPr>
        <p:spPr>
          <a:xfrm>
            <a:off x="1" y="2011951"/>
            <a:ext cx="12192000" cy="1862048"/>
          </a:xfrm>
          <a:prstGeom prst="rect">
            <a:avLst/>
          </a:prstGeom>
        </p:spPr>
        <p:txBody>
          <a:bodyPr wrap="square">
            <a:spAutoFit/>
          </a:bodyPr>
          <a:lstStyle/>
          <a:p>
            <a:pPr algn="ctr"/>
            <a:r>
              <a:rPr lang="lt-LT" sz="11500" dirty="0">
                <a:solidFill>
                  <a:schemeClr val="bg1"/>
                </a:solidFill>
                <a:latin typeface="Visuelt Pro Light" panose="020B0303040202040104" pitchFamily="34" charset="0"/>
                <a:ea typeface="Roboto Light" panose="02000000000000000000" pitchFamily="2" charset="0"/>
              </a:rPr>
              <a:t>SILENT ROOM</a:t>
            </a:r>
            <a:endParaRPr lang="en-GB" sz="11500" dirty="0">
              <a:solidFill>
                <a:schemeClr val="bg1"/>
              </a:solidFill>
              <a:latin typeface="Visuelt Pro Light" panose="020B0303040202040104" pitchFamily="34" charset="0"/>
              <a:ea typeface="Roboto Light" panose="02000000000000000000" pitchFamily="2" charset="0"/>
            </a:endParaRPr>
          </a:p>
        </p:txBody>
      </p:sp>
      <p:pic>
        <p:nvPicPr>
          <p:cNvPr id="5" name="Picture 4">
            <a:extLst>
              <a:ext uri="{FF2B5EF4-FFF2-40B4-BE49-F238E27FC236}">
                <a16:creationId xmlns:a16="http://schemas.microsoft.com/office/drawing/2014/main" id="{9DDABBC2-350B-43AF-91F5-F73E814E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8344" y="6348889"/>
            <a:ext cx="1455311" cy="138328"/>
          </a:xfrm>
          <a:prstGeom prst="rect">
            <a:avLst/>
          </a:prstGeom>
        </p:spPr>
      </p:pic>
    </p:spTree>
    <p:extLst>
      <p:ext uri="{BB962C8B-B14F-4D97-AF65-F5344CB8AC3E}">
        <p14:creationId xmlns:p14="http://schemas.microsoft.com/office/powerpoint/2010/main" val="23362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784EB9-7CDF-485A-8B31-19D0F92FD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
            <a:ext cx="12192000" cy="6857694"/>
          </a:xfrm>
          <a:prstGeom prst="rect">
            <a:avLst/>
          </a:prstGeom>
        </p:spPr>
      </p:pic>
      <p:sp>
        <p:nvSpPr>
          <p:cNvPr id="4" name="TextBox 3">
            <a:extLst>
              <a:ext uri="{FF2B5EF4-FFF2-40B4-BE49-F238E27FC236}">
                <a16:creationId xmlns:a16="http://schemas.microsoft.com/office/drawing/2014/main" id="{75B84979-DBC8-4914-8768-86D8804EDA28}"/>
              </a:ext>
            </a:extLst>
          </p:cNvPr>
          <p:cNvSpPr txBox="1"/>
          <p:nvPr/>
        </p:nvSpPr>
        <p:spPr>
          <a:xfrm>
            <a:off x="416173" y="688328"/>
            <a:ext cx="4223560" cy="1200329"/>
          </a:xfrm>
          <a:prstGeom prst="rect">
            <a:avLst/>
          </a:prstGeom>
          <a:noFill/>
        </p:spPr>
        <p:txBody>
          <a:bodyPr wrap="square" rtlCol="0">
            <a:spAutoFit/>
          </a:bodyPr>
          <a:lstStyle/>
          <a:p>
            <a:r>
              <a:rPr lang="en-US" sz="3600" dirty="0">
                <a:latin typeface="Visuelt Pro Light" panose="020B0303040202040104" pitchFamily="34" charset="0"/>
                <a:ea typeface="Roboto Light" panose="02000000000000000000" pitchFamily="2" charset="0"/>
              </a:rPr>
              <a:t>A </a:t>
            </a:r>
            <a:r>
              <a:rPr lang="en-US" sz="3600" dirty="0" err="1">
                <a:latin typeface="Visuelt Pro Light" panose="020B0303040202040104" pitchFamily="34" charset="0"/>
                <a:ea typeface="Roboto Light" panose="02000000000000000000" pitchFamily="2" charset="0"/>
              </a:rPr>
              <a:t>spac</a:t>
            </a:r>
            <a:r>
              <a:rPr lang="lt-LT" sz="3600" dirty="0">
                <a:latin typeface="Visuelt Pro Light" panose="020B0303040202040104" pitchFamily="34" charset="0"/>
                <a:ea typeface="Roboto Light" panose="02000000000000000000" pitchFamily="2" charset="0"/>
              </a:rPr>
              <a:t>e </a:t>
            </a:r>
            <a:r>
              <a:rPr lang="en-US" sz="3600" dirty="0">
                <a:latin typeface="Visuelt Pro Light" panose="020B0303040202040104" pitchFamily="34" charset="0"/>
                <a:ea typeface="Roboto Light" panose="02000000000000000000" pitchFamily="2" charset="0"/>
              </a:rPr>
              <a:t>for efficient team meetings</a:t>
            </a:r>
            <a:endParaRPr lang="lt-LT" sz="3600" dirty="0">
              <a:latin typeface="Visuelt Pro Light" panose="020B0303040202040104" pitchFamily="34" charset="0"/>
              <a:ea typeface="Roboto Light" panose="02000000000000000000" pitchFamily="2" charset="0"/>
            </a:endParaRPr>
          </a:p>
        </p:txBody>
      </p:sp>
    </p:spTree>
    <p:extLst>
      <p:ext uri="{BB962C8B-B14F-4D97-AF65-F5344CB8AC3E}">
        <p14:creationId xmlns:p14="http://schemas.microsoft.com/office/powerpoint/2010/main" val="526395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B132E1-E1ED-BF46-FC8D-B4841DF47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238" cy="6858000"/>
          </a:xfrm>
          <a:prstGeom prst="rect">
            <a:avLst/>
          </a:prstGeom>
        </p:spPr>
      </p:pic>
      <p:sp>
        <p:nvSpPr>
          <p:cNvPr id="4" name="TextBox 3">
            <a:extLst>
              <a:ext uri="{FF2B5EF4-FFF2-40B4-BE49-F238E27FC236}">
                <a16:creationId xmlns:a16="http://schemas.microsoft.com/office/drawing/2014/main" id="{C4364E76-D6BD-2BAF-BD44-19BE47D16CB3}"/>
              </a:ext>
            </a:extLst>
          </p:cNvPr>
          <p:cNvSpPr txBox="1"/>
          <p:nvPr/>
        </p:nvSpPr>
        <p:spPr>
          <a:xfrm>
            <a:off x="2094101" y="1381773"/>
            <a:ext cx="6208636" cy="1200329"/>
          </a:xfrm>
          <a:prstGeom prst="rect">
            <a:avLst/>
          </a:prstGeom>
          <a:noFill/>
        </p:spPr>
        <p:txBody>
          <a:bodyPr wrap="square" rtlCol="0">
            <a:spAutoFit/>
          </a:bodyPr>
          <a:lstStyle/>
          <a:p>
            <a:r>
              <a:rPr lang="en-US" sz="3600" dirty="0">
                <a:latin typeface="Visuelt Pro Light" panose="020B0303040202040104" pitchFamily="34" charset="0"/>
                <a:ea typeface="Roboto Light" panose="02000000000000000000" pitchFamily="2" charset="0"/>
              </a:rPr>
              <a:t>A spacious room for everyday formal and informal meetings</a:t>
            </a:r>
          </a:p>
        </p:txBody>
      </p:sp>
    </p:spTree>
    <p:extLst>
      <p:ext uri="{BB962C8B-B14F-4D97-AF65-F5344CB8AC3E}">
        <p14:creationId xmlns:p14="http://schemas.microsoft.com/office/powerpoint/2010/main" val="2548749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03A202-2B8B-68C7-B82F-8DC783EAE343}"/>
              </a:ext>
            </a:extLst>
          </p:cNvPr>
          <p:cNvPicPr>
            <a:picLocks noChangeAspect="1"/>
          </p:cNvPicPr>
          <p:nvPr/>
        </p:nvPicPr>
        <p:blipFill rotWithShape="1">
          <a:blip r:embed="rId3">
            <a:extLst>
              <a:ext uri="{28A0092B-C50C-407E-A947-70E740481C1C}">
                <a14:useLocalDpi xmlns:a14="http://schemas.microsoft.com/office/drawing/2010/main" val="0"/>
              </a:ext>
            </a:extLst>
          </a:blip>
          <a:srcRect l="5423"/>
          <a:stretch/>
        </p:blipFill>
        <p:spPr>
          <a:xfrm>
            <a:off x="0" y="-1"/>
            <a:ext cx="8089899" cy="4811514"/>
          </a:xfrm>
          <a:prstGeom prst="rect">
            <a:avLst/>
          </a:prstGeom>
        </p:spPr>
      </p:pic>
      <p:pic>
        <p:nvPicPr>
          <p:cNvPr id="8" name="Picture 7">
            <a:extLst>
              <a:ext uri="{FF2B5EF4-FFF2-40B4-BE49-F238E27FC236}">
                <a16:creationId xmlns:a16="http://schemas.microsoft.com/office/drawing/2014/main" id="{3D93F1D4-BDB8-34CA-4E3E-192B1AEA16EE}"/>
              </a:ext>
            </a:extLst>
          </p:cNvPr>
          <p:cNvPicPr>
            <a:picLocks noChangeAspect="1"/>
          </p:cNvPicPr>
          <p:nvPr/>
        </p:nvPicPr>
        <p:blipFill rotWithShape="1">
          <a:blip r:embed="rId4">
            <a:extLst>
              <a:ext uri="{28A0092B-C50C-407E-A947-70E740481C1C}">
                <a14:useLocalDpi xmlns:a14="http://schemas.microsoft.com/office/drawing/2010/main" val="0"/>
              </a:ext>
            </a:extLst>
          </a:blip>
          <a:srcRect t="2151" r="24134"/>
          <a:stretch/>
        </p:blipFill>
        <p:spPr>
          <a:xfrm>
            <a:off x="3035799" y="0"/>
            <a:ext cx="9156202" cy="6642706"/>
          </a:xfrm>
          <a:prstGeom prst="rect">
            <a:avLst/>
          </a:prstGeom>
        </p:spPr>
      </p:pic>
      <p:sp>
        <p:nvSpPr>
          <p:cNvPr id="4" name="TextBox 3">
            <a:extLst>
              <a:ext uri="{FF2B5EF4-FFF2-40B4-BE49-F238E27FC236}">
                <a16:creationId xmlns:a16="http://schemas.microsoft.com/office/drawing/2014/main" id="{D2ADE651-28EB-440F-B265-EAE662D20A2D}"/>
              </a:ext>
            </a:extLst>
          </p:cNvPr>
          <p:cNvSpPr txBox="1"/>
          <p:nvPr/>
        </p:nvSpPr>
        <p:spPr>
          <a:xfrm>
            <a:off x="657030" y="3926616"/>
            <a:ext cx="2874264" cy="1200329"/>
          </a:xfrm>
          <a:prstGeom prst="rect">
            <a:avLst/>
          </a:prstGeom>
          <a:noFill/>
        </p:spPr>
        <p:txBody>
          <a:bodyPr wrap="square" rtlCol="0">
            <a:spAutoFit/>
          </a:bodyPr>
          <a:lstStyle/>
          <a:p>
            <a:r>
              <a:rPr lang="lt-LT" sz="3600" dirty="0">
                <a:latin typeface="Visuelt Pro Light" panose="020B0303040202040104" pitchFamily="34" charset="0"/>
                <a:ea typeface="Roboto Light" panose="02000000000000000000" pitchFamily="2" charset="0"/>
              </a:rPr>
              <a:t>Convenient entry</a:t>
            </a:r>
          </a:p>
        </p:txBody>
      </p:sp>
      <p:cxnSp>
        <p:nvCxnSpPr>
          <p:cNvPr id="3" name="Straight Connector 2">
            <a:extLst>
              <a:ext uri="{FF2B5EF4-FFF2-40B4-BE49-F238E27FC236}">
                <a16:creationId xmlns:a16="http://schemas.microsoft.com/office/drawing/2014/main" id="{77FCF873-F03F-428E-B99C-115D5A2709FF}"/>
              </a:ext>
            </a:extLst>
          </p:cNvPr>
          <p:cNvCxnSpPr>
            <a:cxnSpLocks/>
          </p:cNvCxnSpPr>
          <p:nvPr/>
        </p:nvCxnSpPr>
        <p:spPr>
          <a:xfrm>
            <a:off x="971550" y="5729283"/>
            <a:ext cx="701992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id="{544F50F0-BB9A-4380-80C2-B7A13C809896}"/>
              </a:ext>
            </a:extLst>
          </p:cNvPr>
          <p:cNvSpPr/>
          <p:nvPr/>
        </p:nvSpPr>
        <p:spPr>
          <a:xfrm rot="10800000">
            <a:off x="790575" y="5424485"/>
            <a:ext cx="361950" cy="30479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11802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0995D-D42B-4161-8743-A095BC54F516}"/>
              </a:ext>
            </a:extLst>
          </p:cNvPr>
          <p:cNvSpPr txBox="1"/>
          <p:nvPr/>
        </p:nvSpPr>
        <p:spPr>
          <a:xfrm>
            <a:off x="2682995" y="2256304"/>
            <a:ext cx="6826009" cy="1938992"/>
          </a:xfrm>
          <a:prstGeom prst="rect">
            <a:avLst/>
          </a:prstGeom>
          <a:noFill/>
        </p:spPr>
        <p:txBody>
          <a:bodyPr wrap="square" rtlCol="0">
            <a:spAutoFit/>
          </a:bodyPr>
          <a:lstStyle/>
          <a:p>
            <a:pPr algn="ctr"/>
            <a:r>
              <a:rPr lang="lt-LT" sz="6000" dirty="0">
                <a:latin typeface="Visuelt Pro Light" panose="020B0303040202040104" pitchFamily="34" charset="0"/>
                <a:ea typeface="Roboto Light" panose="02000000000000000000" pitchFamily="2" charset="0"/>
              </a:rPr>
              <a:t>VENTILATION AND LIGHTING</a:t>
            </a:r>
          </a:p>
        </p:txBody>
      </p:sp>
      <p:pic>
        <p:nvPicPr>
          <p:cNvPr id="2" name="Picture 1">
            <a:extLst>
              <a:ext uri="{FF2B5EF4-FFF2-40B4-BE49-F238E27FC236}">
                <a16:creationId xmlns:a16="http://schemas.microsoft.com/office/drawing/2014/main" id="{8F942A79-7DAE-4132-ADBC-C0931B4F4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343" y="6338306"/>
            <a:ext cx="1455312" cy="138327"/>
          </a:xfrm>
          <a:prstGeom prst="rect">
            <a:avLst/>
          </a:prstGeom>
        </p:spPr>
      </p:pic>
    </p:spTree>
    <p:extLst>
      <p:ext uri="{BB962C8B-B14F-4D97-AF65-F5344CB8AC3E}">
        <p14:creationId xmlns:p14="http://schemas.microsoft.com/office/powerpoint/2010/main" val="82246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131034C-1C7B-459B-91A2-BD85EEA4D008}"/>
              </a:ext>
            </a:extLst>
          </p:cNvPr>
          <p:cNvPicPr>
            <a:picLocks noChangeAspect="1"/>
          </p:cNvPicPr>
          <p:nvPr/>
        </p:nvPicPr>
        <p:blipFill rotWithShape="1">
          <a:blip r:embed="rId3">
            <a:extLst>
              <a:ext uri="{28A0092B-C50C-407E-A947-70E740481C1C}">
                <a14:useLocalDpi xmlns:a14="http://schemas.microsoft.com/office/drawing/2010/main" val="0"/>
              </a:ext>
            </a:extLst>
          </a:blip>
          <a:srcRect l="21511" t="9375" r="23338" b="88"/>
          <a:stretch/>
        </p:blipFill>
        <p:spPr>
          <a:xfrm>
            <a:off x="5022167" y="330200"/>
            <a:ext cx="6449108" cy="6527800"/>
          </a:xfrm>
          <a:prstGeom prst="rect">
            <a:avLst/>
          </a:prstGeom>
        </p:spPr>
      </p:pic>
      <p:sp>
        <p:nvSpPr>
          <p:cNvPr id="7" name="TextBox 6">
            <a:extLst>
              <a:ext uri="{FF2B5EF4-FFF2-40B4-BE49-F238E27FC236}">
                <a16:creationId xmlns:a16="http://schemas.microsoft.com/office/drawing/2014/main" id="{4D7F48C1-EDE8-4FAE-B968-071476C99B3F}"/>
              </a:ext>
            </a:extLst>
          </p:cNvPr>
          <p:cNvSpPr txBox="1"/>
          <p:nvPr/>
        </p:nvSpPr>
        <p:spPr>
          <a:xfrm>
            <a:off x="584288" y="6117680"/>
            <a:ext cx="2876373" cy="338554"/>
          </a:xfrm>
          <a:prstGeom prst="rect">
            <a:avLst/>
          </a:prstGeom>
          <a:noFill/>
        </p:spPr>
        <p:txBody>
          <a:bodyPr wrap="square" rtlCol="0">
            <a:spAutoFit/>
          </a:bodyPr>
          <a:lstStyle/>
          <a:p>
            <a:r>
              <a:rPr lang="lt-LT" sz="1600" dirty="0">
                <a:latin typeface="Visuelt Pro Light" panose="020B0303040202040104" pitchFamily="34" charset="0"/>
                <a:ea typeface="Roboto Light" panose="02000000000000000000" pitchFamily="2" charset="0"/>
              </a:rPr>
              <a:t>Air extract</a:t>
            </a:r>
          </a:p>
        </p:txBody>
      </p:sp>
      <p:sp>
        <p:nvSpPr>
          <p:cNvPr id="9" name="TextBox 8">
            <a:extLst>
              <a:ext uri="{FF2B5EF4-FFF2-40B4-BE49-F238E27FC236}">
                <a16:creationId xmlns:a16="http://schemas.microsoft.com/office/drawing/2014/main" id="{43C20EA3-5061-41A4-A83B-E3D0ED9D3304}"/>
              </a:ext>
            </a:extLst>
          </p:cNvPr>
          <p:cNvSpPr txBox="1"/>
          <p:nvPr/>
        </p:nvSpPr>
        <p:spPr>
          <a:xfrm>
            <a:off x="720000" y="720000"/>
            <a:ext cx="2621512" cy="1200329"/>
          </a:xfrm>
          <a:prstGeom prst="rect">
            <a:avLst/>
          </a:prstGeom>
          <a:noFill/>
        </p:spPr>
        <p:txBody>
          <a:bodyPr wrap="square" rtlCol="0">
            <a:spAutoFit/>
          </a:bodyPr>
          <a:lstStyle/>
          <a:p>
            <a:r>
              <a:rPr lang="lt-LT" sz="3600" dirty="0">
                <a:latin typeface="Visuelt Pro Light" panose="020B0303040202040104" pitchFamily="34" charset="0"/>
                <a:ea typeface="Roboto Light" panose="02000000000000000000" pitchFamily="2" charset="0"/>
              </a:rPr>
              <a:t>Efficient air ventilation</a:t>
            </a:r>
          </a:p>
        </p:txBody>
      </p:sp>
      <p:pic>
        <p:nvPicPr>
          <p:cNvPr id="10" name="Picture 9">
            <a:extLst>
              <a:ext uri="{FF2B5EF4-FFF2-40B4-BE49-F238E27FC236}">
                <a16:creationId xmlns:a16="http://schemas.microsoft.com/office/drawing/2014/main" id="{900B38AB-63A8-48F9-9685-1C98A7765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724" y="4657635"/>
            <a:ext cx="2463799" cy="1385887"/>
          </a:xfrm>
          <a:prstGeom prst="rect">
            <a:avLst/>
          </a:prstGeom>
        </p:spPr>
      </p:pic>
      <p:pic>
        <p:nvPicPr>
          <p:cNvPr id="12" name="Picture 11">
            <a:extLst>
              <a:ext uri="{FF2B5EF4-FFF2-40B4-BE49-F238E27FC236}">
                <a16:creationId xmlns:a16="http://schemas.microsoft.com/office/drawing/2014/main" id="{95D98D77-1553-4B35-8E43-2B32AE325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725" y="2695627"/>
            <a:ext cx="2463798" cy="1385887"/>
          </a:xfrm>
          <a:prstGeom prst="rect">
            <a:avLst/>
          </a:prstGeom>
        </p:spPr>
      </p:pic>
      <p:sp>
        <p:nvSpPr>
          <p:cNvPr id="2" name="TextBox 1">
            <a:extLst>
              <a:ext uri="{FF2B5EF4-FFF2-40B4-BE49-F238E27FC236}">
                <a16:creationId xmlns:a16="http://schemas.microsoft.com/office/drawing/2014/main" id="{373AF0AC-BF88-E927-202D-D5775806F728}"/>
              </a:ext>
            </a:extLst>
          </p:cNvPr>
          <p:cNvSpPr txBox="1"/>
          <p:nvPr/>
        </p:nvSpPr>
        <p:spPr>
          <a:xfrm>
            <a:off x="513168" y="4132314"/>
            <a:ext cx="1102272" cy="338554"/>
          </a:xfrm>
          <a:prstGeom prst="rect">
            <a:avLst/>
          </a:prstGeom>
          <a:noFill/>
        </p:spPr>
        <p:txBody>
          <a:bodyPr wrap="square" rtlCol="0">
            <a:spAutoFit/>
          </a:bodyPr>
          <a:lstStyle/>
          <a:p>
            <a:pPr algn="r"/>
            <a:r>
              <a:rPr lang="lt-LT" sz="1600" dirty="0">
                <a:latin typeface="Visuelt Pro Light" panose="020B0303040202040104" pitchFamily="34" charset="0"/>
                <a:ea typeface="Roboto Light" panose="02000000000000000000" pitchFamily="2" charset="0"/>
              </a:rPr>
              <a:t>Air supply</a:t>
            </a:r>
          </a:p>
        </p:txBody>
      </p:sp>
    </p:spTree>
    <p:extLst>
      <p:ext uri="{BB962C8B-B14F-4D97-AF65-F5344CB8AC3E}">
        <p14:creationId xmlns:p14="http://schemas.microsoft.com/office/powerpoint/2010/main" val="2637879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110CAC-6FD6-F1FE-EB80-750E672A0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0DD76C8-3567-4E48-8B8E-B5B084E5206D}"/>
              </a:ext>
            </a:extLst>
          </p:cNvPr>
          <p:cNvSpPr txBox="1"/>
          <p:nvPr/>
        </p:nvSpPr>
        <p:spPr>
          <a:xfrm>
            <a:off x="7497834" y="838110"/>
            <a:ext cx="3798816" cy="1200329"/>
          </a:xfrm>
          <a:prstGeom prst="rect">
            <a:avLst/>
          </a:prstGeom>
          <a:noFill/>
        </p:spPr>
        <p:txBody>
          <a:bodyPr wrap="square" rtlCol="0">
            <a:spAutoFit/>
          </a:bodyPr>
          <a:lstStyle/>
          <a:p>
            <a:pPr algn="r"/>
            <a:r>
              <a:rPr lang="lt-LT" sz="3600" dirty="0">
                <a:solidFill>
                  <a:schemeClr val="bg1"/>
                </a:solidFill>
                <a:latin typeface="Visuelt Pro Light" panose="020B0303040202040104" pitchFamily="34" charset="0"/>
                <a:ea typeface="Roboto Light" panose="02000000000000000000" pitchFamily="2" charset="0"/>
              </a:rPr>
              <a:t>Warm</a:t>
            </a:r>
          </a:p>
          <a:p>
            <a:pPr algn="r"/>
            <a:r>
              <a:rPr lang="lt-LT" sz="3600" dirty="0">
                <a:solidFill>
                  <a:schemeClr val="bg1"/>
                </a:solidFill>
                <a:latin typeface="Visuelt Pro Light" panose="020B0303040202040104" pitchFamily="34" charset="0"/>
                <a:ea typeface="Roboto Light" panose="02000000000000000000" pitchFamily="2" charset="0"/>
              </a:rPr>
              <a:t>LED lighting</a:t>
            </a:r>
          </a:p>
        </p:txBody>
      </p:sp>
      <p:pic>
        <p:nvPicPr>
          <p:cNvPr id="4" name="Picture 3">
            <a:extLst>
              <a:ext uri="{FF2B5EF4-FFF2-40B4-BE49-F238E27FC236}">
                <a16:creationId xmlns:a16="http://schemas.microsoft.com/office/drawing/2014/main" id="{74BD334F-42BB-5ED9-9AE1-71B1EF45CCA4}"/>
              </a:ext>
            </a:extLst>
          </p:cNvPr>
          <p:cNvPicPr>
            <a:picLocks noChangeAspect="1"/>
          </p:cNvPicPr>
          <p:nvPr/>
        </p:nvPicPr>
        <p:blipFill rotWithShape="1">
          <a:blip r:embed="rId4">
            <a:extLst>
              <a:ext uri="{28A0092B-C50C-407E-A947-70E740481C1C}">
                <a14:useLocalDpi xmlns:a14="http://schemas.microsoft.com/office/drawing/2010/main" val="0"/>
              </a:ext>
            </a:extLst>
          </a:blip>
          <a:srcRect l="19432" r="25363" b="7317"/>
          <a:stretch/>
        </p:blipFill>
        <p:spPr>
          <a:xfrm>
            <a:off x="0" y="287211"/>
            <a:ext cx="6957391" cy="6570790"/>
          </a:xfrm>
          <a:prstGeom prst="rect">
            <a:avLst/>
          </a:prstGeom>
        </p:spPr>
      </p:pic>
    </p:spTree>
    <p:extLst>
      <p:ext uri="{BB962C8B-B14F-4D97-AF65-F5344CB8AC3E}">
        <p14:creationId xmlns:p14="http://schemas.microsoft.com/office/powerpoint/2010/main" val="3553657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E6862C-9E12-497F-A2AD-8A7E1F558C6C}"/>
              </a:ext>
            </a:extLst>
          </p:cNvPr>
          <p:cNvSpPr txBox="1"/>
          <p:nvPr/>
        </p:nvSpPr>
        <p:spPr>
          <a:xfrm>
            <a:off x="612995" y="481634"/>
            <a:ext cx="6733423" cy="646331"/>
          </a:xfrm>
          <a:prstGeom prst="rect">
            <a:avLst/>
          </a:prstGeom>
          <a:noFill/>
        </p:spPr>
        <p:txBody>
          <a:bodyPr wrap="square" rtlCol="0">
            <a:spAutoFit/>
          </a:bodyPr>
          <a:lstStyle/>
          <a:p>
            <a:r>
              <a:rPr lang="lt-LT" sz="3600" dirty="0">
                <a:latin typeface="Visuelt Pro Light" panose="020B0303040202040104" pitchFamily="34" charset="0"/>
                <a:ea typeface="Roboto Light" panose="02000000000000000000" pitchFamily="2" charset="0"/>
              </a:rPr>
              <a:t>Smart energy saving</a:t>
            </a:r>
          </a:p>
        </p:txBody>
      </p:sp>
      <p:pic>
        <p:nvPicPr>
          <p:cNvPr id="5" name="Picture 4">
            <a:extLst>
              <a:ext uri="{FF2B5EF4-FFF2-40B4-BE49-F238E27FC236}">
                <a16:creationId xmlns:a16="http://schemas.microsoft.com/office/drawing/2014/main" id="{33D60A93-EE78-9474-31B8-DC036F535C88}"/>
              </a:ext>
            </a:extLst>
          </p:cNvPr>
          <p:cNvPicPr>
            <a:picLocks noChangeAspect="1"/>
          </p:cNvPicPr>
          <p:nvPr/>
        </p:nvPicPr>
        <p:blipFill rotWithShape="1">
          <a:blip r:embed="rId3">
            <a:extLst>
              <a:ext uri="{28A0092B-C50C-407E-A947-70E740481C1C}">
                <a14:useLocalDpi xmlns:a14="http://schemas.microsoft.com/office/drawing/2010/main" val="0"/>
              </a:ext>
            </a:extLst>
          </a:blip>
          <a:srcRect t="14253" b="7023"/>
          <a:stretch/>
        </p:blipFill>
        <p:spPr>
          <a:xfrm>
            <a:off x="0" y="1459149"/>
            <a:ext cx="12192000" cy="5398851"/>
          </a:xfrm>
          <a:prstGeom prst="rect">
            <a:avLst/>
          </a:prstGeom>
        </p:spPr>
      </p:pic>
    </p:spTree>
    <p:extLst>
      <p:ext uri="{BB962C8B-B14F-4D97-AF65-F5344CB8AC3E}">
        <p14:creationId xmlns:p14="http://schemas.microsoft.com/office/powerpoint/2010/main" val="1848628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0995D-D42B-4161-8743-A095BC54F516}"/>
              </a:ext>
            </a:extLst>
          </p:cNvPr>
          <p:cNvSpPr txBox="1"/>
          <p:nvPr/>
        </p:nvSpPr>
        <p:spPr>
          <a:xfrm>
            <a:off x="2682995" y="2312748"/>
            <a:ext cx="6826009" cy="1938992"/>
          </a:xfrm>
          <a:prstGeom prst="rect">
            <a:avLst/>
          </a:prstGeom>
          <a:noFill/>
        </p:spPr>
        <p:txBody>
          <a:bodyPr wrap="square" rtlCol="0">
            <a:spAutoFit/>
          </a:bodyPr>
          <a:lstStyle/>
          <a:p>
            <a:pPr algn="ctr"/>
            <a:r>
              <a:rPr lang="lt-LT" sz="6000" dirty="0">
                <a:latin typeface="Visuelt Pro Light" panose="020B0303040202040104" pitchFamily="34" charset="0"/>
                <a:ea typeface="Roboto Light" panose="02000000000000000000" pitchFamily="2" charset="0"/>
              </a:rPr>
              <a:t>DESIGN AND CUSTOMISATION </a:t>
            </a:r>
          </a:p>
        </p:txBody>
      </p:sp>
      <p:pic>
        <p:nvPicPr>
          <p:cNvPr id="2" name="Picture 1">
            <a:extLst>
              <a:ext uri="{FF2B5EF4-FFF2-40B4-BE49-F238E27FC236}">
                <a16:creationId xmlns:a16="http://schemas.microsoft.com/office/drawing/2014/main" id="{CCED8BB1-C1AB-4691-984F-18301E59F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343" y="6338306"/>
            <a:ext cx="1455312" cy="138327"/>
          </a:xfrm>
          <a:prstGeom prst="rect">
            <a:avLst/>
          </a:prstGeom>
        </p:spPr>
      </p:pic>
    </p:spTree>
    <p:extLst>
      <p:ext uri="{BB962C8B-B14F-4D97-AF65-F5344CB8AC3E}">
        <p14:creationId xmlns:p14="http://schemas.microsoft.com/office/powerpoint/2010/main" val="1180649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877CF9-FB58-460E-8510-4744A1586D8A}"/>
              </a:ext>
            </a:extLst>
          </p:cNvPr>
          <p:cNvPicPr>
            <a:picLocks noChangeAspect="1"/>
          </p:cNvPicPr>
          <p:nvPr/>
        </p:nvPicPr>
        <p:blipFill rotWithShape="1">
          <a:blip r:embed="rId3">
            <a:extLst>
              <a:ext uri="{28A0092B-C50C-407E-A947-70E740481C1C}">
                <a14:useLocalDpi xmlns:a14="http://schemas.microsoft.com/office/drawing/2010/main" val="0"/>
              </a:ext>
            </a:extLst>
          </a:blip>
          <a:srcRect t="735"/>
          <a:stretch/>
        </p:blipFill>
        <p:spPr>
          <a:xfrm>
            <a:off x="374" y="0"/>
            <a:ext cx="12192000" cy="6858000"/>
          </a:xfrm>
          <a:prstGeom prst="rect">
            <a:avLst/>
          </a:prstGeom>
        </p:spPr>
      </p:pic>
      <p:sp>
        <p:nvSpPr>
          <p:cNvPr id="2" name="TextBox 1">
            <a:extLst>
              <a:ext uri="{FF2B5EF4-FFF2-40B4-BE49-F238E27FC236}">
                <a16:creationId xmlns:a16="http://schemas.microsoft.com/office/drawing/2014/main" id="{957BCE45-E2FD-443D-8D78-1843058E51B9}"/>
              </a:ext>
            </a:extLst>
          </p:cNvPr>
          <p:cNvSpPr txBox="1"/>
          <p:nvPr/>
        </p:nvSpPr>
        <p:spPr>
          <a:xfrm>
            <a:off x="7506773" y="6079543"/>
            <a:ext cx="5294829" cy="643423"/>
          </a:xfrm>
          <a:prstGeom prst="rect">
            <a:avLst/>
          </a:prstGeom>
          <a:noFill/>
        </p:spPr>
        <p:txBody>
          <a:bodyPr wrap="square" rtlCol="0">
            <a:spAutoFit/>
          </a:bodyPr>
          <a:lstStyle/>
          <a:p>
            <a:r>
              <a:rPr lang="lt-LT" sz="3600" dirty="0">
                <a:latin typeface="Visuelt Pro Light" panose="020B0303040202040104" pitchFamily="34" charset="0"/>
                <a:ea typeface="Roboto Light" panose="02000000000000000000" pitchFamily="2" charset="0"/>
              </a:rPr>
              <a:t>Colour combinations</a:t>
            </a:r>
          </a:p>
        </p:txBody>
      </p:sp>
    </p:spTree>
    <p:extLst>
      <p:ext uri="{BB962C8B-B14F-4D97-AF65-F5344CB8AC3E}">
        <p14:creationId xmlns:p14="http://schemas.microsoft.com/office/powerpoint/2010/main" val="2301880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5BB91F-5746-FAEE-615A-D46ADB2CF257}"/>
              </a:ext>
            </a:extLst>
          </p:cNvPr>
          <p:cNvPicPr>
            <a:picLocks noChangeAspect="1"/>
          </p:cNvPicPr>
          <p:nvPr/>
        </p:nvPicPr>
        <p:blipFill rotWithShape="1">
          <a:blip r:embed="rId3">
            <a:extLst>
              <a:ext uri="{28A0092B-C50C-407E-A947-70E740481C1C}">
                <a14:useLocalDpi xmlns:a14="http://schemas.microsoft.com/office/drawing/2010/main" val="0"/>
              </a:ext>
            </a:extLst>
          </a:blip>
          <a:srcRect l="923" t="2917" r="6570" b="-2917"/>
          <a:stretch/>
        </p:blipFill>
        <p:spPr>
          <a:xfrm>
            <a:off x="1535288" y="378000"/>
            <a:ext cx="10656711" cy="6480000"/>
          </a:xfrm>
          <a:prstGeom prst="rect">
            <a:avLst/>
          </a:prstGeom>
        </p:spPr>
      </p:pic>
      <p:sp>
        <p:nvSpPr>
          <p:cNvPr id="2" name="TextBox 1">
            <a:extLst>
              <a:ext uri="{FF2B5EF4-FFF2-40B4-BE49-F238E27FC236}">
                <a16:creationId xmlns:a16="http://schemas.microsoft.com/office/drawing/2014/main" id="{A2292670-7D2E-4D84-B7CD-88691C46E73E}"/>
              </a:ext>
            </a:extLst>
          </p:cNvPr>
          <p:cNvSpPr txBox="1"/>
          <p:nvPr/>
        </p:nvSpPr>
        <p:spPr>
          <a:xfrm>
            <a:off x="276649" y="206766"/>
            <a:ext cx="4204380" cy="1200329"/>
          </a:xfrm>
          <a:prstGeom prst="rect">
            <a:avLst/>
          </a:prstGeom>
          <a:noFill/>
        </p:spPr>
        <p:txBody>
          <a:bodyPr wrap="square" rtlCol="0">
            <a:spAutoFit/>
          </a:bodyPr>
          <a:lstStyle/>
          <a:p>
            <a:r>
              <a:rPr lang="lt-LT" sz="3600" dirty="0">
                <a:latin typeface="Visuelt Pro Light" panose="020B0303040202040104" pitchFamily="34" charset="0"/>
                <a:ea typeface="Roboto Light" panose="02000000000000000000" pitchFamily="2" charset="0"/>
              </a:rPr>
              <a:t>Wide range of configurations</a:t>
            </a:r>
            <a:r>
              <a:rPr lang="en-US" sz="3600" dirty="0">
                <a:latin typeface="Visuelt Pro Light" panose="020B0303040202040104" pitchFamily="34" charset="0"/>
                <a:ea typeface="Roboto Light" panose="02000000000000000000" pitchFamily="2" charset="0"/>
              </a:rPr>
              <a:t> </a:t>
            </a:r>
            <a:endParaRPr lang="lt-LT" sz="3600" dirty="0">
              <a:latin typeface="Visuelt Pro Light" panose="020B0303040202040104" pitchFamily="34" charset="0"/>
              <a:ea typeface="Roboto Light" panose="02000000000000000000" pitchFamily="2" charset="0"/>
            </a:endParaRPr>
          </a:p>
        </p:txBody>
      </p:sp>
      <p:sp>
        <p:nvSpPr>
          <p:cNvPr id="3" name="TextBox 2">
            <a:extLst>
              <a:ext uri="{FF2B5EF4-FFF2-40B4-BE49-F238E27FC236}">
                <a16:creationId xmlns:a16="http://schemas.microsoft.com/office/drawing/2014/main" id="{57B7E656-291E-4BE3-93EE-6266AEAF3893}"/>
              </a:ext>
            </a:extLst>
          </p:cNvPr>
          <p:cNvSpPr txBox="1"/>
          <p:nvPr/>
        </p:nvSpPr>
        <p:spPr>
          <a:xfrm>
            <a:off x="876341" y="5385503"/>
            <a:ext cx="1879600" cy="307777"/>
          </a:xfrm>
          <a:prstGeom prst="rect">
            <a:avLst/>
          </a:prstGeom>
          <a:noFill/>
        </p:spPr>
        <p:txBody>
          <a:bodyPr wrap="square" rtlCol="0">
            <a:spAutoFit/>
          </a:bodyPr>
          <a:lstStyle/>
          <a:p>
            <a:r>
              <a:rPr lang="en-US" sz="1400" dirty="0">
                <a:latin typeface="Visuelt Pro Light" panose="020B0303040202040104" pitchFamily="34" charset="0"/>
                <a:ea typeface="Roboto Light" panose="02000000000000000000" pitchFamily="2" charset="0"/>
              </a:rPr>
              <a:t>- work space</a:t>
            </a:r>
          </a:p>
        </p:txBody>
      </p:sp>
      <p:sp>
        <p:nvSpPr>
          <p:cNvPr id="4" name="Rectangle 3">
            <a:extLst>
              <a:ext uri="{FF2B5EF4-FFF2-40B4-BE49-F238E27FC236}">
                <a16:creationId xmlns:a16="http://schemas.microsoft.com/office/drawing/2014/main" id="{816203BD-7A26-6584-39E6-85BB7A1747CD}"/>
              </a:ext>
            </a:extLst>
          </p:cNvPr>
          <p:cNvSpPr/>
          <p:nvPr/>
        </p:nvSpPr>
        <p:spPr>
          <a:xfrm>
            <a:off x="485918" y="5457565"/>
            <a:ext cx="420624" cy="182880"/>
          </a:xfrm>
          <a:prstGeom prst="rect">
            <a:avLst/>
          </a:prstGeom>
          <a:solidFill>
            <a:srgbClr val="C9E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a:extLst>
              <a:ext uri="{FF2B5EF4-FFF2-40B4-BE49-F238E27FC236}">
                <a16:creationId xmlns:a16="http://schemas.microsoft.com/office/drawing/2014/main" id="{EA69FCFD-88E1-8D4A-DF9F-ECAE67CB52D9}"/>
              </a:ext>
            </a:extLst>
          </p:cNvPr>
          <p:cNvSpPr txBox="1"/>
          <p:nvPr/>
        </p:nvSpPr>
        <p:spPr>
          <a:xfrm>
            <a:off x="876341" y="5640445"/>
            <a:ext cx="2688905" cy="307777"/>
          </a:xfrm>
          <a:prstGeom prst="rect">
            <a:avLst/>
          </a:prstGeom>
          <a:noFill/>
        </p:spPr>
        <p:txBody>
          <a:bodyPr wrap="square" rtlCol="0">
            <a:spAutoFit/>
          </a:bodyPr>
          <a:lstStyle/>
          <a:p>
            <a:r>
              <a:rPr lang="en-US" sz="1400" dirty="0">
                <a:latin typeface="Visuelt Pro Light" panose="020B0303040202040104" pitchFamily="34" charset="0"/>
                <a:ea typeface="Roboto Light" panose="02000000000000000000" pitchFamily="2" charset="0"/>
              </a:rPr>
              <a:t>- </a:t>
            </a:r>
            <a:r>
              <a:rPr lang="lt-LT" sz="1400" dirty="0" err="1">
                <a:latin typeface="Visuelt Pro Light" panose="020B0303040202040104" pitchFamily="34" charset="0"/>
                <a:ea typeface="Roboto Light" panose="02000000000000000000" pitchFamily="2" charset="0"/>
              </a:rPr>
              <a:t>collaboration</a:t>
            </a:r>
            <a:r>
              <a:rPr lang="lt-LT" sz="1400" dirty="0">
                <a:latin typeface="Visuelt Pro Light" panose="020B0303040202040104" pitchFamily="34" charset="0"/>
                <a:ea typeface="Roboto Light" panose="02000000000000000000" pitchFamily="2" charset="0"/>
              </a:rPr>
              <a:t> </a:t>
            </a:r>
            <a:r>
              <a:rPr lang="lt-LT" sz="1400" dirty="0" err="1">
                <a:latin typeface="Visuelt Pro Light" panose="020B0303040202040104" pitchFamily="34" charset="0"/>
                <a:ea typeface="Roboto Light" panose="02000000000000000000" pitchFamily="2" charset="0"/>
              </a:rPr>
              <a:t>space</a:t>
            </a:r>
            <a:endParaRPr lang="en-US" sz="1400" dirty="0">
              <a:latin typeface="Visuelt Pro Light" panose="020B0303040202040104" pitchFamily="34" charset="0"/>
              <a:ea typeface="Roboto Light" panose="02000000000000000000" pitchFamily="2" charset="0"/>
            </a:endParaRPr>
          </a:p>
        </p:txBody>
      </p:sp>
      <p:sp>
        <p:nvSpPr>
          <p:cNvPr id="6" name="Rectangle 5">
            <a:extLst>
              <a:ext uri="{FF2B5EF4-FFF2-40B4-BE49-F238E27FC236}">
                <a16:creationId xmlns:a16="http://schemas.microsoft.com/office/drawing/2014/main" id="{52B2E367-EBC7-E3BC-8489-61D246CA54E2}"/>
              </a:ext>
            </a:extLst>
          </p:cNvPr>
          <p:cNvSpPr/>
          <p:nvPr/>
        </p:nvSpPr>
        <p:spPr>
          <a:xfrm>
            <a:off x="485918" y="5718282"/>
            <a:ext cx="420624" cy="182880"/>
          </a:xfrm>
          <a:prstGeom prst="rect">
            <a:avLst/>
          </a:prstGeom>
          <a:solidFill>
            <a:srgbClr val="F4E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9" name="TextBox 8">
            <a:extLst>
              <a:ext uri="{FF2B5EF4-FFF2-40B4-BE49-F238E27FC236}">
                <a16:creationId xmlns:a16="http://schemas.microsoft.com/office/drawing/2014/main" id="{448B95F6-3BEA-F4A3-7AFF-BAB9EBE2A471}"/>
              </a:ext>
            </a:extLst>
          </p:cNvPr>
          <p:cNvSpPr txBox="1"/>
          <p:nvPr/>
        </p:nvSpPr>
        <p:spPr>
          <a:xfrm>
            <a:off x="876341" y="5926164"/>
            <a:ext cx="2141220" cy="307777"/>
          </a:xfrm>
          <a:prstGeom prst="rect">
            <a:avLst/>
          </a:prstGeom>
          <a:noFill/>
        </p:spPr>
        <p:txBody>
          <a:bodyPr wrap="square" rtlCol="0">
            <a:spAutoFit/>
          </a:bodyPr>
          <a:lstStyle/>
          <a:p>
            <a:r>
              <a:rPr lang="en-US" sz="1400" dirty="0">
                <a:latin typeface="Visuelt Pro Light" panose="020B0303040202040104" pitchFamily="34" charset="0"/>
                <a:ea typeface="Roboto Light" panose="02000000000000000000" pitchFamily="2" charset="0"/>
              </a:rPr>
              <a:t>- relaxation area</a:t>
            </a:r>
          </a:p>
        </p:txBody>
      </p:sp>
      <p:sp>
        <p:nvSpPr>
          <p:cNvPr id="17" name="Rectangle 16">
            <a:extLst>
              <a:ext uri="{FF2B5EF4-FFF2-40B4-BE49-F238E27FC236}">
                <a16:creationId xmlns:a16="http://schemas.microsoft.com/office/drawing/2014/main" id="{50053AA6-F6D4-552E-6FD7-A7CFC119A987}"/>
              </a:ext>
            </a:extLst>
          </p:cNvPr>
          <p:cNvSpPr/>
          <p:nvPr/>
        </p:nvSpPr>
        <p:spPr>
          <a:xfrm>
            <a:off x="482461" y="5988474"/>
            <a:ext cx="420624" cy="192361"/>
          </a:xfrm>
          <a:prstGeom prst="rect">
            <a:avLst/>
          </a:prstGeom>
          <a:solidFill>
            <a:srgbClr val="C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8" name="TextBox 17">
            <a:extLst>
              <a:ext uri="{FF2B5EF4-FFF2-40B4-BE49-F238E27FC236}">
                <a16:creationId xmlns:a16="http://schemas.microsoft.com/office/drawing/2014/main" id="{B88ABBFE-8481-EBA1-EAF4-6DB5E8FD1267}"/>
              </a:ext>
            </a:extLst>
          </p:cNvPr>
          <p:cNvSpPr txBox="1"/>
          <p:nvPr/>
        </p:nvSpPr>
        <p:spPr>
          <a:xfrm>
            <a:off x="876341" y="6172223"/>
            <a:ext cx="1879600" cy="307777"/>
          </a:xfrm>
          <a:prstGeom prst="rect">
            <a:avLst/>
          </a:prstGeom>
          <a:noFill/>
        </p:spPr>
        <p:txBody>
          <a:bodyPr wrap="square" rtlCol="0">
            <a:spAutoFit/>
          </a:bodyPr>
          <a:lstStyle/>
          <a:p>
            <a:r>
              <a:rPr lang="en-US" sz="1400" dirty="0">
                <a:latin typeface="Visuelt Pro Light" panose="020B0303040202040104" pitchFamily="34" charset="0"/>
                <a:ea typeface="Roboto Light" panose="02000000000000000000" pitchFamily="2" charset="0"/>
              </a:rPr>
              <a:t>- reception area</a:t>
            </a:r>
          </a:p>
        </p:txBody>
      </p:sp>
      <p:sp>
        <p:nvSpPr>
          <p:cNvPr id="19" name="Rectangle 18">
            <a:extLst>
              <a:ext uri="{FF2B5EF4-FFF2-40B4-BE49-F238E27FC236}">
                <a16:creationId xmlns:a16="http://schemas.microsoft.com/office/drawing/2014/main" id="{76DEDD41-44E5-F4C6-A8F8-C7A20D16F92B}"/>
              </a:ext>
            </a:extLst>
          </p:cNvPr>
          <p:cNvSpPr/>
          <p:nvPr/>
        </p:nvSpPr>
        <p:spPr>
          <a:xfrm>
            <a:off x="485566" y="6249950"/>
            <a:ext cx="420624" cy="192361"/>
          </a:xfrm>
          <a:prstGeom prst="rect">
            <a:avLst/>
          </a:prstGeom>
          <a:solidFill>
            <a:srgbClr val="E6D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351109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88FE50-42B1-416D-B65B-57796B17E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6131" y="6602138"/>
            <a:ext cx="1455311" cy="138328"/>
          </a:xfrm>
          <a:prstGeom prst="rect">
            <a:avLst/>
          </a:prstGeom>
        </p:spPr>
      </p:pic>
      <p:pic>
        <p:nvPicPr>
          <p:cNvPr id="5" name="Picture 4">
            <a:extLst>
              <a:ext uri="{FF2B5EF4-FFF2-40B4-BE49-F238E27FC236}">
                <a16:creationId xmlns:a16="http://schemas.microsoft.com/office/drawing/2014/main" id="{43835C21-7374-40A4-8B2D-248BEE49F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732"/>
            <a:ext cx="12192000" cy="6868732"/>
          </a:xfrm>
          <a:prstGeom prst="rect">
            <a:avLst/>
          </a:prstGeom>
        </p:spPr>
      </p:pic>
    </p:spTree>
    <p:extLst>
      <p:ext uri="{BB962C8B-B14F-4D97-AF65-F5344CB8AC3E}">
        <p14:creationId xmlns:p14="http://schemas.microsoft.com/office/powerpoint/2010/main" val="496787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F71C0F-9632-40EE-83CE-88CDCB6AC112}"/>
              </a:ext>
            </a:extLst>
          </p:cNvPr>
          <p:cNvSpPr txBox="1"/>
          <p:nvPr/>
        </p:nvSpPr>
        <p:spPr>
          <a:xfrm>
            <a:off x="2682995" y="2605080"/>
            <a:ext cx="6826009" cy="1015663"/>
          </a:xfrm>
          <a:prstGeom prst="rect">
            <a:avLst/>
          </a:prstGeom>
          <a:noFill/>
        </p:spPr>
        <p:txBody>
          <a:bodyPr wrap="square" rtlCol="0">
            <a:spAutoFit/>
          </a:bodyPr>
          <a:lstStyle/>
          <a:p>
            <a:pPr algn="ctr"/>
            <a:r>
              <a:rPr lang="lt-LT" sz="6000" dirty="0">
                <a:latin typeface="Visuelt Pro Light" panose="020B0303040202040104" pitchFamily="34" charset="0"/>
                <a:ea typeface="Roboto Light" panose="02000000000000000000" pitchFamily="2" charset="0"/>
              </a:rPr>
              <a:t>RANGE</a:t>
            </a:r>
          </a:p>
        </p:txBody>
      </p:sp>
      <p:pic>
        <p:nvPicPr>
          <p:cNvPr id="2" name="Picture 1">
            <a:extLst>
              <a:ext uri="{FF2B5EF4-FFF2-40B4-BE49-F238E27FC236}">
                <a16:creationId xmlns:a16="http://schemas.microsoft.com/office/drawing/2014/main" id="{7C516358-97AC-42FE-9AB9-A49C0D672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8343" y="6338306"/>
            <a:ext cx="1455312" cy="138327"/>
          </a:xfrm>
          <a:prstGeom prst="rect">
            <a:avLst/>
          </a:prstGeom>
        </p:spPr>
      </p:pic>
    </p:spTree>
    <p:extLst>
      <p:ext uri="{BB962C8B-B14F-4D97-AF65-F5344CB8AC3E}">
        <p14:creationId xmlns:p14="http://schemas.microsoft.com/office/powerpoint/2010/main" val="4040256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AB8C40-F9CF-A32A-06FA-A3C639A45487}"/>
              </a:ext>
            </a:extLst>
          </p:cNvPr>
          <p:cNvPicPr>
            <a:picLocks noChangeAspect="1"/>
          </p:cNvPicPr>
          <p:nvPr/>
        </p:nvPicPr>
        <p:blipFill rotWithShape="1">
          <a:blip r:embed="rId2">
            <a:extLst>
              <a:ext uri="{28A0092B-C50C-407E-A947-70E740481C1C}">
                <a14:useLocalDpi xmlns:a14="http://schemas.microsoft.com/office/drawing/2010/main" val="0"/>
              </a:ext>
            </a:extLst>
          </a:blip>
          <a:srcRect t="-6100" b="6100"/>
          <a:stretch/>
        </p:blipFill>
        <p:spPr>
          <a:xfrm>
            <a:off x="0" y="428"/>
            <a:ext cx="12192000" cy="6857143"/>
          </a:xfrm>
          <a:prstGeom prst="rect">
            <a:avLst/>
          </a:prstGeom>
        </p:spPr>
      </p:pic>
      <p:sp>
        <p:nvSpPr>
          <p:cNvPr id="9" name="TextBox 8">
            <a:extLst>
              <a:ext uri="{FF2B5EF4-FFF2-40B4-BE49-F238E27FC236}">
                <a16:creationId xmlns:a16="http://schemas.microsoft.com/office/drawing/2014/main" id="{F4C0CAFE-8433-4799-BE4E-4F0CA9FB8A79}"/>
              </a:ext>
            </a:extLst>
          </p:cNvPr>
          <p:cNvSpPr txBox="1"/>
          <p:nvPr/>
        </p:nvSpPr>
        <p:spPr>
          <a:xfrm>
            <a:off x="486382" y="5667335"/>
            <a:ext cx="1682885" cy="307777"/>
          </a:xfrm>
          <a:prstGeom prst="rect">
            <a:avLst/>
          </a:prstGeom>
          <a:noFill/>
        </p:spPr>
        <p:txBody>
          <a:bodyPr wrap="square" rtlCol="0">
            <a:spAutoFit/>
          </a:bodyPr>
          <a:lstStyle/>
          <a:p>
            <a:pPr algn="ctr"/>
            <a:r>
              <a:rPr lang="en-US" sz="1400" dirty="0">
                <a:latin typeface="Visuelt Pro Light" panose="020B0303040202040104" pitchFamily="34" charset="0"/>
                <a:ea typeface="Roboto Light" panose="02000000000000000000" pitchFamily="2" charset="0"/>
              </a:rPr>
              <a:t>SILENT ROOM </a:t>
            </a:r>
            <a:r>
              <a:rPr lang="lt-LT" sz="1400" dirty="0">
                <a:latin typeface="Visuelt Pro Light" panose="020B0303040202040104" pitchFamily="34" charset="0"/>
                <a:ea typeface="Roboto Light" panose="02000000000000000000" pitchFamily="2" charset="0"/>
              </a:rPr>
              <a:t>S</a:t>
            </a:r>
          </a:p>
        </p:txBody>
      </p:sp>
      <p:sp>
        <p:nvSpPr>
          <p:cNvPr id="13" name="TextBox 12">
            <a:extLst>
              <a:ext uri="{FF2B5EF4-FFF2-40B4-BE49-F238E27FC236}">
                <a16:creationId xmlns:a16="http://schemas.microsoft.com/office/drawing/2014/main" id="{B04CBD59-3479-85C3-0DA8-09E8FDD11378}"/>
              </a:ext>
            </a:extLst>
          </p:cNvPr>
          <p:cNvSpPr txBox="1"/>
          <p:nvPr/>
        </p:nvSpPr>
        <p:spPr>
          <a:xfrm>
            <a:off x="2383278" y="5667335"/>
            <a:ext cx="2120628" cy="307777"/>
          </a:xfrm>
          <a:prstGeom prst="rect">
            <a:avLst/>
          </a:prstGeom>
          <a:noFill/>
        </p:spPr>
        <p:txBody>
          <a:bodyPr wrap="square" rtlCol="0">
            <a:spAutoFit/>
          </a:bodyPr>
          <a:lstStyle/>
          <a:p>
            <a:pPr algn="ctr"/>
            <a:r>
              <a:rPr lang="en-US" sz="1400" dirty="0">
                <a:latin typeface="Visuelt Pro Light" panose="020B0303040202040104" pitchFamily="34" charset="0"/>
                <a:ea typeface="Roboto Light" panose="02000000000000000000" pitchFamily="2" charset="0"/>
              </a:rPr>
              <a:t>SILENT </a:t>
            </a:r>
            <a:r>
              <a:rPr lang="en-US" sz="1400">
                <a:latin typeface="Visuelt Pro Light" panose="020B0303040202040104" pitchFamily="34" charset="0"/>
                <a:ea typeface="Roboto Light" panose="02000000000000000000" pitchFamily="2" charset="0"/>
              </a:rPr>
              <a:t>ROOM </a:t>
            </a:r>
            <a:r>
              <a:rPr lang="en-GB" sz="1400">
                <a:latin typeface="Visuelt Pro Light" panose="020B0303040202040104" pitchFamily="34" charset="0"/>
                <a:ea typeface="Roboto Light" panose="02000000000000000000" pitchFamily="2" charset="0"/>
              </a:rPr>
              <a:t>M</a:t>
            </a:r>
            <a:endParaRPr lang="lt-LT" sz="1400" dirty="0">
              <a:latin typeface="Visuelt Pro Light" panose="020B0303040202040104" pitchFamily="34" charset="0"/>
              <a:ea typeface="Roboto Light" panose="02000000000000000000" pitchFamily="2" charset="0"/>
            </a:endParaRPr>
          </a:p>
        </p:txBody>
      </p:sp>
      <p:sp>
        <p:nvSpPr>
          <p:cNvPr id="15" name="TextBox 14">
            <a:extLst>
              <a:ext uri="{FF2B5EF4-FFF2-40B4-BE49-F238E27FC236}">
                <a16:creationId xmlns:a16="http://schemas.microsoft.com/office/drawing/2014/main" id="{E6497BD2-DF3B-4F19-BA56-FEF0AA29FC54}"/>
              </a:ext>
            </a:extLst>
          </p:cNvPr>
          <p:cNvSpPr txBox="1"/>
          <p:nvPr/>
        </p:nvSpPr>
        <p:spPr>
          <a:xfrm>
            <a:off x="4640094" y="5667335"/>
            <a:ext cx="3268493" cy="307777"/>
          </a:xfrm>
          <a:prstGeom prst="rect">
            <a:avLst/>
          </a:prstGeom>
          <a:noFill/>
        </p:spPr>
        <p:txBody>
          <a:bodyPr wrap="square" rtlCol="0">
            <a:spAutoFit/>
          </a:bodyPr>
          <a:lstStyle/>
          <a:p>
            <a:pPr algn="ctr"/>
            <a:r>
              <a:rPr lang="en-US" sz="1400" dirty="0">
                <a:latin typeface="Visuelt Pro Light" panose="020B0303040202040104" pitchFamily="34" charset="0"/>
                <a:ea typeface="Roboto Light" panose="02000000000000000000" pitchFamily="2" charset="0"/>
              </a:rPr>
              <a:t>SILENT </a:t>
            </a:r>
            <a:r>
              <a:rPr lang="en-US" sz="1400">
                <a:latin typeface="Visuelt Pro Light" panose="020B0303040202040104" pitchFamily="34" charset="0"/>
                <a:ea typeface="Roboto Light" panose="02000000000000000000" pitchFamily="2" charset="0"/>
              </a:rPr>
              <a:t>ROOM </a:t>
            </a:r>
            <a:r>
              <a:rPr lang="en-GB" sz="1400">
                <a:latin typeface="Visuelt Pro Light" panose="020B0303040202040104" pitchFamily="34" charset="0"/>
                <a:ea typeface="Roboto Light" panose="02000000000000000000" pitchFamily="2" charset="0"/>
              </a:rPr>
              <a:t>L</a:t>
            </a:r>
            <a:endParaRPr lang="lt-LT" sz="1400" dirty="0">
              <a:latin typeface="Visuelt Pro Light" panose="020B0303040202040104" pitchFamily="34" charset="0"/>
              <a:ea typeface="Roboto Light" panose="02000000000000000000" pitchFamily="2" charset="0"/>
            </a:endParaRPr>
          </a:p>
        </p:txBody>
      </p:sp>
      <p:sp>
        <p:nvSpPr>
          <p:cNvPr id="17" name="TextBox 16">
            <a:extLst>
              <a:ext uri="{FF2B5EF4-FFF2-40B4-BE49-F238E27FC236}">
                <a16:creationId xmlns:a16="http://schemas.microsoft.com/office/drawing/2014/main" id="{A00C315E-DF9E-3F71-AB52-F67FBCBF183B}"/>
              </a:ext>
            </a:extLst>
          </p:cNvPr>
          <p:cNvSpPr txBox="1"/>
          <p:nvPr/>
        </p:nvSpPr>
        <p:spPr>
          <a:xfrm>
            <a:off x="8044775" y="5667335"/>
            <a:ext cx="3822969" cy="307777"/>
          </a:xfrm>
          <a:prstGeom prst="rect">
            <a:avLst/>
          </a:prstGeom>
          <a:noFill/>
        </p:spPr>
        <p:txBody>
          <a:bodyPr wrap="square" rtlCol="0">
            <a:spAutoFit/>
          </a:bodyPr>
          <a:lstStyle/>
          <a:p>
            <a:pPr algn="ctr"/>
            <a:r>
              <a:rPr lang="en-US" sz="1400" dirty="0">
                <a:latin typeface="Visuelt Pro Light" panose="020B0303040202040104" pitchFamily="34" charset="0"/>
                <a:ea typeface="Roboto Light" panose="02000000000000000000" pitchFamily="2" charset="0"/>
              </a:rPr>
              <a:t>SILENT </a:t>
            </a:r>
            <a:r>
              <a:rPr lang="en-US" sz="1400">
                <a:latin typeface="Visuelt Pro Light" panose="020B0303040202040104" pitchFamily="34" charset="0"/>
                <a:ea typeface="Roboto Light" panose="02000000000000000000" pitchFamily="2" charset="0"/>
              </a:rPr>
              <a:t>ROOM </a:t>
            </a:r>
            <a:r>
              <a:rPr lang="en-GB" sz="1400">
                <a:latin typeface="Visuelt Pro Light" panose="020B0303040202040104" pitchFamily="34" charset="0"/>
                <a:ea typeface="Roboto Light" panose="02000000000000000000" pitchFamily="2" charset="0"/>
              </a:rPr>
              <a:t>XL</a:t>
            </a:r>
            <a:endParaRPr lang="lt-LT" sz="1400" dirty="0">
              <a:latin typeface="Visuelt Pro Light" panose="020B0303040202040104" pitchFamily="34" charset="0"/>
              <a:ea typeface="Roboto Light" panose="02000000000000000000" pitchFamily="2" charset="0"/>
            </a:endParaRPr>
          </a:p>
        </p:txBody>
      </p:sp>
    </p:spTree>
    <p:extLst>
      <p:ext uri="{BB962C8B-B14F-4D97-AF65-F5344CB8AC3E}">
        <p14:creationId xmlns:p14="http://schemas.microsoft.com/office/powerpoint/2010/main" val="1584695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4D4BA13-0833-4C2B-A925-865E35588B93}"/>
              </a:ext>
            </a:extLst>
          </p:cNvPr>
          <p:cNvSpPr txBox="1"/>
          <p:nvPr/>
        </p:nvSpPr>
        <p:spPr>
          <a:xfrm>
            <a:off x="272528" y="208429"/>
            <a:ext cx="4125065" cy="646331"/>
          </a:xfrm>
          <a:prstGeom prst="rect">
            <a:avLst/>
          </a:prstGeom>
          <a:noFill/>
        </p:spPr>
        <p:txBody>
          <a:bodyPr wrap="square" rtlCol="0">
            <a:spAutoFit/>
          </a:bodyPr>
          <a:lstStyle/>
          <a:p>
            <a:r>
              <a:rPr lang="en-US" sz="3600" dirty="0">
                <a:latin typeface="Visuelt Pro Light" panose="020B0303040202040104" pitchFamily="34" charset="0"/>
                <a:ea typeface="Roboto Light" panose="02000000000000000000" pitchFamily="2" charset="0"/>
              </a:rPr>
              <a:t>SILENT ROOM S</a:t>
            </a:r>
            <a:endParaRPr lang="lt-LT" sz="3600" dirty="0">
              <a:latin typeface="Visuelt Pro Light" panose="020B0303040202040104" pitchFamily="34" charset="0"/>
              <a:ea typeface="Roboto Light" panose="02000000000000000000" pitchFamily="2" charset="0"/>
            </a:endParaRPr>
          </a:p>
        </p:txBody>
      </p:sp>
      <p:pic>
        <p:nvPicPr>
          <p:cNvPr id="5" name="Picture 4">
            <a:extLst>
              <a:ext uri="{FF2B5EF4-FFF2-40B4-BE49-F238E27FC236}">
                <a16:creationId xmlns:a16="http://schemas.microsoft.com/office/drawing/2014/main" id="{F4F8C997-B651-4DDD-BF26-CE245921BCF4}"/>
              </a:ext>
            </a:extLst>
          </p:cNvPr>
          <p:cNvPicPr>
            <a:picLocks noChangeAspect="1"/>
          </p:cNvPicPr>
          <p:nvPr/>
        </p:nvPicPr>
        <p:blipFill rotWithShape="1">
          <a:blip r:embed="rId3">
            <a:extLst>
              <a:ext uri="{28A0092B-C50C-407E-A947-70E740481C1C}">
                <a14:useLocalDpi xmlns:a14="http://schemas.microsoft.com/office/drawing/2010/main" val="0"/>
              </a:ext>
            </a:extLst>
          </a:blip>
          <a:srcRect l="29097" t="-5027" r="21864" b="-4015"/>
          <a:stretch/>
        </p:blipFill>
        <p:spPr>
          <a:xfrm>
            <a:off x="-1" y="1196502"/>
            <a:ext cx="4526463" cy="5661498"/>
          </a:xfrm>
          <a:prstGeom prst="rect">
            <a:avLst/>
          </a:prstGeom>
        </p:spPr>
      </p:pic>
      <p:pic>
        <p:nvPicPr>
          <p:cNvPr id="9" name="Picture 8">
            <a:extLst>
              <a:ext uri="{FF2B5EF4-FFF2-40B4-BE49-F238E27FC236}">
                <a16:creationId xmlns:a16="http://schemas.microsoft.com/office/drawing/2014/main" id="{E714060F-D2BE-4903-A604-0B324513A42F}"/>
              </a:ext>
            </a:extLst>
          </p:cNvPr>
          <p:cNvPicPr>
            <a:picLocks noChangeAspect="1"/>
          </p:cNvPicPr>
          <p:nvPr/>
        </p:nvPicPr>
        <p:blipFill rotWithShape="1">
          <a:blip r:embed="rId4">
            <a:extLst>
              <a:ext uri="{28A0092B-C50C-407E-A947-70E740481C1C}">
                <a14:useLocalDpi xmlns:a14="http://schemas.microsoft.com/office/drawing/2010/main" val="0"/>
              </a:ext>
            </a:extLst>
          </a:blip>
          <a:srcRect l="5463" r="16667"/>
          <a:stretch/>
        </p:blipFill>
        <p:spPr>
          <a:xfrm>
            <a:off x="4633467" y="1647896"/>
            <a:ext cx="3822304" cy="4908548"/>
          </a:xfrm>
          <a:prstGeom prst="rect">
            <a:avLst/>
          </a:prstGeom>
        </p:spPr>
      </p:pic>
      <p:pic>
        <p:nvPicPr>
          <p:cNvPr id="12" name="Picture 11">
            <a:extLst>
              <a:ext uri="{FF2B5EF4-FFF2-40B4-BE49-F238E27FC236}">
                <a16:creationId xmlns:a16="http://schemas.microsoft.com/office/drawing/2014/main" id="{D6766695-AA3F-4F28-8672-113124A2F5DD}"/>
              </a:ext>
            </a:extLst>
          </p:cNvPr>
          <p:cNvPicPr>
            <a:picLocks noChangeAspect="1"/>
          </p:cNvPicPr>
          <p:nvPr/>
        </p:nvPicPr>
        <p:blipFill rotWithShape="1">
          <a:blip r:embed="rId5">
            <a:extLst>
              <a:ext uri="{28A0092B-C50C-407E-A947-70E740481C1C}">
                <a14:useLocalDpi xmlns:a14="http://schemas.microsoft.com/office/drawing/2010/main" val="0"/>
              </a:ext>
            </a:extLst>
          </a:blip>
          <a:srcRect l="27315" r="8240"/>
          <a:stretch/>
        </p:blipFill>
        <p:spPr>
          <a:xfrm>
            <a:off x="8669779" y="1647895"/>
            <a:ext cx="3163288" cy="4908549"/>
          </a:xfrm>
          <a:prstGeom prst="rect">
            <a:avLst/>
          </a:prstGeom>
        </p:spPr>
      </p:pic>
    </p:spTree>
    <p:extLst>
      <p:ext uri="{BB962C8B-B14F-4D97-AF65-F5344CB8AC3E}">
        <p14:creationId xmlns:p14="http://schemas.microsoft.com/office/powerpoint/2010/main" val="2491541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A54E2C-22B0-47B0-9C25-F2ACC9898DB1}"/>
              </a:ext>
            </a:extLst>
          </p:cNvPr>
          <p:cNvPicPr>
            <a:picLocks noChangeAspect="1"/>
          </p:cNvPicPr>
          <p:nvPr/>
        </p:nvPicPr>
        <p:blipFill rotWithShape="1">
          <a:blip r:embed="rId3">
            <a:extLst>
              <a:ext uri="{28A0092B-C50C-407E-A947-70E740481C1C}">
                <a14:useLocalDpi xmlns:a14="http://schemas.microsoft.com/office/drawing/2010/main" val="0"/>
              </a:ext>
            </a:extLst>
          </a:blip>
          <a:srcRect l="23207" t="-7949" r="9463" b="-4093"/>
          <a:stretch/>
        </p:blipFill>
        <p:spPr>
          <a:xfrm>
            <a:off x="0" y="1147973"/>
            <a:ext cx="5868057" cy="5492750"/>
          </a:xfrm>
          <a:prstGeom prst="rect">
            <a:avLst/>
          </a:prstGeom>
        </p:spPr>
      </p:pic>
      <p:sp>
        <p:nvSpPr>
          <p:cNvPr id="2" name="TextBox 1">
            <a:extLst>
              <a:ext uri="{FF2B5EF4-FFF2-40B4-BE49-F238E27FC236}">
                <a16:creationId xmlns:a16="http://schemas.microsoft.com/office/drawing/2014/main" id="{A9484CE0-252A-1056-1FC6-ACD071BCE835}"/>
              </a:ext>
            </a:extLst>
          </p:cNvPr>
          <p:cNvSpPr txBox="1"/>
          <p:nvPr/>
        </p:nvSpPr>
        <p:spPr>
          <a:xfrm>
            <a:off x="272528" y="208429"/>
            <a:ext cx="4125065" cy="646331"/>
          </a:xfrm>
          <a:prstGeom prst="rect">
            <a:avLst/>
          </a:prstGeom>
          <a:noFill/>
        </p:spPr>
        <p:txBody>
          <a:bodyPr wrap="square" rtlCol="0">
            <a:spAutoFit/>
          </a:bodyPr>
          <a:lstStyle/>
          <a:p>
            <a:r>
              <a:rPr lang="en-US" sz="3600" dirty="0">
                <a:latin typeface="Visuelt Pro Light" panose="020B0303040202040104" pitchFamily="34" charset="0"/>
                <a:ea typeface="Roboto Light" panose="02000000000000000000" pitchFamily="2" charset="0"/>
              </a:rPr>
              <a:t>SILENT </a:t>
            </a:r>
            <a:r>
              <a:rPr lang="en-US" sz="3600">
                <a:latin typeface="Visuelt Pro Light" panose="020B0303040202040104" pitchFamily="34" charset="0"/>
                <a:ea typeface="Roboto Light" panose="02000000000000000000" pitchFamily="2" charset="0"/>
              </a:rPr>
              <a:t>ROOM M</a:t>
            </a:r>
            <a:endParaRPr lang="lt-LT" sz="3600" dirty="0">
              <a:latin typeface="Visuelt Pro Light" panose="020B0303040202040104" pitchFamily="34" charset="0"/>
              <a:ea typeface="Roboto Light" panose="02000000000000000000" pitchFamily="2" charset="0"/>
            </a:endParaRPr>
          </a:p>
        </p:txBody>
      </p:sp>
      <p:grpSp>
        <p:nvGrpSpPr>
          <p:cNvPr id="10" name="Group 9">
            <a:extLst>
              <a:ext uri="{FF2B5EF4-FFF2-40B4-BE49-F238E27FC236}">
                <a16:creationId xmlns:a16="http://schemas.microsoft.com/office/drawing/2014/main" id="{2FB2E11B-FA5D-2C5A-313C-A5AAF2FCE6B4}"/>
              </a:ext>
            </a:extLst>
          </p:cNvPr>
          <p:cNvGrpSpPr/>
          <p:nvPr/>
        </p:nvGrpSpPr>
        <p:grpSpPr>
          <a:xfrm>
            <a:off x="4803160" y="1950165"/>
            <a:ext cx="7244901" cy="3942886"/>
            <a:chOff x="4803160" y="1950165"/>
            <a:chExt cx="7244901" cy="3942886"/>
          </a:xfrm>
        </p:grpSpPr>
        <p:pic>
          <p:nvPicPr>
            <p:cNvPr id="8" name="Picture 7">
              <a:extLst>
                <a:ext uri="{FF2B5EF4-FFF2-40B4-BE49-F238E27FC236}">
                  <a16:creationId xmlns:a16="http://schemas.microsoft.com/office/drawing/2014/main" id="{085A5245-DB18-46EC-8D74-BB8AE1D2E787}"/>
                </a:ext>
              </a:extLst>
            </p:cNvPr>
            <p:cNvPicPr>
              <a:picLocks noChangeAspect="1"/>
            </p:cNvPicPr>
            <p:nvPr/>
          </p:nvPicPr>
          <p:blipFill rotWithShape="1">
            <a:blip r:embed="rId4">
              <a:extLst>
                <a:ext uri="{28A0092B-C50C-407E-A947-70E740481C1C}">
                  <a14:useLocalDpi xmlns:a14="http://schemas.microsoft.com/office/drawing/2010/main" val="0"/>
                </a:ext>
              </a:extLst>
            </a:blip>
            <a:srcRect l="15422" r="6922"/>
            <a:stretch/>
          </p:blipFill>
          <p:spPr>
            <a:xfrm>
              <a:off x="9619581" y="1950165"/>
              <a:ext cx="2421313" cy="3117946"/>
            </a:xfrm>
            <a:prstGeom prst="rect">
              <a:avLst/>
            </a:prstGeom>
          </p:spPr>
        </p:pic>
        <p:pic>
          <p:nvPicPr>
            <p:cNvPr id="11" name="Picture 10">
              <a:extLst>
                <a:ext uri="{FF2B5EF4-FFF2-40B4-BE49-F238E27FC236}">
                  <a16:creationId xmlns:a16="http://schemas.microsoft.com/office/drawing/2014/main" id="{9085684F-E942-48F0-BBF8-FB1FA1E34D98}"/>
                </a:ext>
              </a:extLst>
            </p:cNvPr>
            <p:cNvPicPr>
              <a:picLocks noChangeAspect="1"/>
            </p:cNvPicPr>
            <p:nvPr/>
          </p:nvPicPr>
          <p:blipFill rotWithShape="1">
            <a:blip r:embed="rId5">
              <a:extLst>
                <a:ext uri="{28A0092B-C50C-407E-A947-70E740481C1C}">
                  <a14:useLocalDpi xmlns:a14="http://schemas.microsoft.com/office/drawing/2010/main" val="0"/>
                </a:ext>
              </a:extLst>
            </a:blip>
            <a:srcRect l="10154" r="11122"/>
            <a:stretch/>
          </p:blipFill>
          <p:spPr>
            <a:xfrm>
              <a:off x="7010242" y="1989076"/>
              <a:ext cx="2734169" cy="3473113"/>
            </a:xfrm>
            <a:prstGeom prst="rect">
              <a:avLst/>
            </a:prstGeom>
          </p:spPr>
        </p:pic>
        <p:pic>
          <p:nvPicPr>
            <p:cNvPr id="4" name="Picture 3">
              <a:extLst>
                <a:ext uri="{FF2B5EF4-FFF2-40B4-BE49-F238E27FC236}">
                  <a16:creationId xmlns:a16="http://schemas.microsoft.com/office/drawing/2014/main" id="{491C27D5-9C0B-0202-3D9D-AEE9CDAA719F}"/>
                </a:ext>
              </a:extLst>
            </p:cNvPr>
            <p:cNvPicPr>
              <a:picLocks noChangeAspect="1"/>
            </p:cNvPicPr>
            <p:nvPr/>
          </p:nvPicPr>
          <p:blipFill rotWithShape="1">
            <a:blip r:embed="rId6">
              <a:extLst>
                <a:ext uri="{28A0092B-C50C-407E-A947-70E740481C1C}">
                  <a14:useLocalDpi xmlns:a14="http://schemas.microsoft.com/office/drawing/2010/main" val="0"/>
                </a:ext>
              </a:extLst>
            </a:blip>
            <a:srcRect l="11664" r="5284"/>
            <a:stretch/>
          </p:blipFill>
          <p:spPr>
            <a:xfrm>
              <a:off x="4885343" y="2512475"/>
              <a:ext cx="2264487" cy="2726587"/>
            </a:xfrm>
            <a:prstGeom prst="rect">
              <a:avLst/>
            </a:prstGeom>
          </p:spPr>
        </p:pic>
        <p:sp>
          <p:nvSpPr>
            <p:cNvPr id="9" name="Rectangle 8">
              <a:extLst>
                <a:ext uri="{FF2B5EF4-FFF2-40B4-BE49-F238E27FC236}">
                  <a16:creationId xmlns:a16="http://schemas.microsoft.com/office/drawing/2014/main" id="{14E89DE6-DD26-2BB8-29E8-8D5AAF5D2293}"/>
                </a:ext>
              </a:extLst>
            </p:cNvPr>
            <p:cNvSpPr/>
            <p:nvPr/>
          </p:nvSpPr>
          <p:spPr>
            <a:xfrm rot="21356006">
              <a:off x="4803160" y="4701979"/>
              <a:ext cx="7244901" cy="1191072"/>
            </a:xfrm>
            <a:prstGeom prst="rect">
              <a:avLst/>
            </a:prstGeom>
            <a:solidFill>
              <a:schemeClr val="bg1"/>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lt-LT"/>
            </a:p>
          </p:txBody>
        </p:sp>
      </p:grpSp>
    </p:spTree>
    <p:extLst>
      <p:ext uri="{BB962C8B-B14F-4D97-AF65-F5344CB8AC3E}">
        <p14:creationId xmlns:p14="http://schemas.microsoft.com/office/powerpoint/2010/main" val="1644209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AC57A0-8244-41F2-8A02-FD9DF7812326}"/>
              </a:ext>
            </a:extLst>
          </p:cNvPr>
          <p:cNvPicPr>
            <a:picLocks noChangeAspect="1"/>
          </p:cNvPicPr>
          <p:nvPr/>
        </p:nvPicPr>
        <p:blipFill rotWithShape="1">
          <a:blip r:embed="rId3">
            <a:extLst>
              <a:ext uri="{28A0092B-C50C-407E-A947-70E740481C1C}">
                <a14:useLocalDpi xmlns:a14="http://schemas.microsoft.com/office/drawing/2010/main" val="0"/>
              </a:ext>
            </a:extLst>
          </a:blip>
          <a:srcRect l="18471" r="14762"/>
          <a:stretch/>
        </p:blipFill>
        <p:spPr>
          <a:xfrm>
            <a:off x="9736122" y="2565579"/>
            <a:ext cx="2079088" cy="3113950"/>
          </a:xfrm>
          <a:prstGeom prst="rect">
            <a:avLst/>
          </a:prstGeom>
        </p:spPr>
      </p:pic>
      <p:pic>
        <p:nvPicPr>
          <p:cNvPr id="6" name="Picture 5">
            <a:extLst>
              <a:ext uri="{FF2B5EF4-FFF2-40B4-BE49-F238E27FC236}">
                <a16:creationId xmlns:a16="http://schemas.microsoft.com/office/drawing/2014/main" id="{EAE4007C-5786-4550-A144-6676A2BE866F}"/>
              </a:ext>
            </a:extLst>
          </p:cNvPr>
          <p:cNvPicPr>
            <a:picLocks noChangeAspect="1"/>
          </p:cNvPicPr>
          <p:nvPr/>
        </p:nvPicPr>
        <p:blipFill rotWithShape="1">
          <a:blip r:embed="rId4">
            <a:extLst>
              <a:ext uri="{28A0092B-C50C-407E-A947-70E740481C1C}">
                <a14:useLocalDpi xmlns:a14="http://schemas.microsoft.com/office/drawing/2010/main" val="0"/>
              </a:ext>
            </a:extLst>
          </a:blip>
          <a:srcRect l="14085" t="-4873" r="9211" b="-10434"/>
          <a:stretch/>
        </p:blipFill>
        <p:spPr>
          <a:xfrm>
            <a:off x="0" y="1439694"/>
            <a:ext cx="6031978" cy="5100422"/>
          </a:xfrm>
          <a:prstGeom prst="rect">
            <a:avLst/>
          </a:prstGeom>
        </p:spPr>
      </p:pic>
      <p:pic>
        <p:nvPicPr>
          <p:cNvPr id="12" name="Picture 11">
            <a:extLst>
              <a:ext uri="{FF2B5EF4-FFF2-40B4-BE49-F238E27FC236}">
                <a16:creationId xmlns:a16="http://schemas.microsoft.com/office/drawing/2014/main" id="{F075BBE1-E2C4-4E30-BF68-3093874B4CDF}"/>
              </a:ext>
            </a:extLst>
          </p:cNvPr>
          <p:cNvPicPr>
            <a:picLocks noChangeAspect="1"/>
          </p:cNvPicPr>
          <p:nvPr/>
        </p:nvPicPr>
        <p:blipFill rotWithShape="1">
          <a:blip r:embed="rId5">
            <a:extLst>
              <a:ext uri="{28A0092B-C50C-407E-A947-70E740481C1C}">
                <a14:useLocalDpi xmlns:a14="http://schemas.microsoft.com/office/drawing/2010/main" val="0"/>
              </a:ext>
            </a:extLst>
          </a:blip>
          <a:srcRect l="8982" r="21560"/>
          <a:stretch/>
        </p:blipFill>
        <p:spPr>
          <a:xfrm>
            <a:off x="7521410" y="2610029"/>
            <a:ext cx="2253839" cy="3244850"/>
          </a:xfrm>
          <a:prstGeom prst="rect">
            <a:avLst/>
          </a:prstGeom>
        </p:spPr>
      </p:pic>
      <p:pic>
        <p:nvPicPr>
          <p:cNvPr id="9" name="Picture 8">
            <a:extLst>
              <a:ext uri="{FF2B5EF4-FFF2-40B4-BE49-F238E27FC236}">
                <a16:creationId xmlns:a16="http://schemas.microsoft.com/office/drawing/2014/main" id="{777199BA-4B66-457B-A574-43A05F8218F9}"/>
              </a:ext>
            </a:extLst>
          </p:cNvPr>
          <p:cNvPicPr>
            <a:picLocks noChangeAspect="1"/>
          </p:cNvPicPr>
          <p:nvPr/>
        </p:nvPicPr>
        <p:blipFill rotWithShape="1">
          <a:blip r:embed="rId6">
            <a:extLst>
              <a:ext uri="{28A0092B-C50C-407E-A947-70E740481C1C}">
                <a14:useLocalDpi xmlns:a14="http://schemas.microsoft.com/office/drawing/2010/main" val="0"/>
              </a:ext>
            </a:extLst>
          </a:blip>
          <a:srcRect l="14907" r="23153"/>
          <a:stretch/>
        </p:blipFill>
        <p:spPr>
          <a:xfrm>
            <a:off x="5699458" y="2680960"/>
            <a:ext cx="2047036" cy="3304819"/>
          </a:xfrm>
          <a:prstGeom prst="rect">
            <a:avLst/>
          </a:prstGeom>
        </p:spPr>
      </p:pic>
      <p:sp>
        <p:nvSpPr>
          <p:cNvPr id="2" name="TextBox 1">
            <a:extLst>
              <a:ext uri="{FF2B5EF4-FFF2-40B4-BE49-F238E27FC236}">
                <a16:creationId xmlns:a16="http://schemas.microsoft.com/office/drawing/2014/main" id="{A4E64106-051B-60BA-F361-D3D2056F9A4D}"/>
              </a:ext>
            </a:extLst>
          </p:cNvPr>
          <p:cNvSpPr txBox="1"/>
          <p:nvPr/>
        </p:nvSpPr>
        <p:spPr>
          <a:xfrm>
            <a:off x="272528" y="208429"/>
            <a:ext cx="4125065" cy="646331"/>
          </a:xfrm>
          <a:prstGeom prst="rect">
            <a:avLst/>
          </a:prstGeom>
          <a:noFill/>
        </p:spPr>
        <p:txBody>
          <a:bodyPr wrap="square" rtlCol="0">
            <a:spAutoFit/>
          </a:bodyPr>
          <a:lstStyle/>
          <a:p>
            <a:r>
              <a:rPr lang="en-US" sz="3600" dirty="0">
                <a:latin typeface="Visuelt Pro Light" panose="020B0303040202040104" pitchFamily="34" charset="0"/>
                <a:ea typeface="Roboto Light" panose="02000000000000000000" pitchFamily="2" charset="0"/>
              </a:rPr>
              <a:t>SILENT </a:t>
            </a:r>
            <a:r>
              <a:rPr lang="en-US" sz="3600">
                <a:latin typeface="Visuelt Pro Light" panose="020B0303040202040104" pitchFamily="34" charset="0"/>
                <a:ea typeface="Roboto Light" panose="02000000000000000000" pitchFamily="2" charset="0"/>
              </a:rPr>
              <a:t>ROOM L</a:t>
            </a:r>
            <a:endParaRPr lang="lt-LT" sz="3600" dirty="0">
              <a:latin typeface="Visuelt Pro Light" panose="020B0303040202040104" pitchFamily="34" charset="0"/>
              <a:ea typeface="Roboto Light" panose="02000000000000000000" pitchFamily="2" charset="0"/>
            </a:endParaRPr>
          </a:p>
        </p:txBody>
      </p:sp>
    </p:spTree>
    <p:extLst>
      <p:ext uri="{BB962C8B-B14F-4D97-AF65-F5344CB8AC3E}">
        <p14:creationId xmlns:p14="http://schemas.microsoft.com/office/powerpoint/2010/main" val="3197628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9820E-1C4A-98D0-8DD7-8DA7209D1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8128" y="3543103"/>
            <a:ext cx="2415075" cy="2415075"/>
          </a:xfrm>
          <a:prstGeom prst="rect">
            <a:avLst/>
          </a:prstGeom>
        </p:spPr>
      </p:pic>
      <p:pic>
        <p:nvPicPr>
          <p:cNvPr id="5" name="Picture 4">
            <a:extLst>
              <a:ext uri="{FF2B5EF4-FFF2-40B4-BE49-F238E27FC236}">
                <a16:creationId xmlns:a16="http://schemas.microsoft.com/office/drawing/2014/main" id="{65C981CC-47D2-32FC-CDDF-5FF02A955C82}"/>
              </a:ext>
            </a:extLst>
          </p:cNvPr>
          <p:cNvPicPr>
            <a:picLocks noChangeAspect="1"/>
          </p:cNvPicPr>
          <p:nvPr/>
        </p:nvPicPr>
        <p:blipFill rotWithShape="1">
          <a:blip r:embed="rId4">
            <a:extLst>
              <a:ext uri="{28A0092B-C50C-407E-A947-70E740481C1C}">
                <a14:useLocalDpi xmlns:a14="http://schemas.microsoft.com/office/drawing/2010/main" val="0"/>
              </a:ext>
            </a:extLst>
          </a:blip>
          <a:srcRect t="9038"/>
          <a:stretch/>
        </p:blipFill>
        <p:spPr>
          <a:xfrm>
            <a:off x="6962650" y="1636408"/>
            <a:ext cx="2415075" cy="2196820"/>
          </a:xfrm>
          <a:prstGeom prst="rect">
            <a:avLst/>
          </a:prstGeom>
        </p:spPr>
      </p:pic>
      <p:pic>
        <p:nvPicPr>
          <p:cNvPr id="8" name="Picture 7">
            <a:extLst>
              <a:ext uri="{FF2B5EF4-FFF2-40B4-BE49-F238E27FC236}">
                <a16:creationId xmlns:a16="http://schemas.microsoft.com/office/drawing/2014/main" id="{282F034E-7C6C-B760-8DC6-247962D7ABDD}"/>
              </a:ext>
            </a:extLst>
          </p:cNvPr>
          <p:cNvPicPr>
            <a:picLocks noChangeAspect="1"/>
          </p:cNvPicPr>
          <p:nvPr/>
        </p:nvPicPr>
        <p:blipFill rotWithShape="1">
          <a:blip r:embed="rId5">
            <a:extLst>
              <a:ext uri="{28A0092B-C50C-407E-A947-70E740481C1C}">
                <a14:useLocalDpi xmlns:a14="http://schemas.microsoft.com/office/drawing/2010/main" val="0"/>
              </a:ext>
            </a:extLst>
          </a:blip>
          <a:srcRect t="9038" b="12451"/>
          <a:stretch/>
        </p:blipFill>
        <p:spPr>
          <a:xfrm>
            <a:off x="9668759" y="1515112"/>
            <a:ext cx="2415075" cy="1896108"/>
          </a:xfrm>
          <a:prstGeom prst="rect">
            <a:avLst/>
          </a:prstGeom>
        </p:spPr>
      </p:pic>
      <p:pic>
        <p:nvPicPr>
          <p:cNvPr id="11" name="Picture 10">
            <a:extLst>
              <a:ext uri="{FF2B5EF4-FFF2-40B4-BE49-F238E27FC236}">
                <a16:creationId xmlns:a16="http://schemas.microsoft.com/office/drawing/2014/main" id="{D1E99533-C912-9A63-2362-94E46789A8B4}"/>
              </a:ext>
            </a:extLst>
          </p:cNvPr>
          <p:cNvPicPr>
            <a:picLocks noChangeAspect="1"/>
          </p:cNvPicPr>
          <p:nvPr/>
        </p:nvPicPr>
        <p:blipFill rotWithShape="1">
          <a:blip r:embed="rId6">
            <a:extLst>
              <a:ext uri="{28A0092B-C50C-407E-A947-70E740481C1C}">
                <a14:useLocalDpi xmlns:a14="http://schemas.microsoft.com/office/drawing/2010/main" val="0"/>
              </a:ext>
            </a:extLst>
          </a:blip>
          <a:srcRect l="-2833" t="-7317" r="4627" b="-3327"/>
          <a:stretch/>
        </p:blipFill>
        <p:spPr>
          <a:xfrm>
            <a:off x="-911801" y="1153371"/>
            <a:ext cx="8257146" cy="5232797"/>
          </a:xfrm>
          <a:prstGeom prst="rect">
            <a:avLst/>
          </a:prstGeom>
        </p:spPr>
      </p:pic>
      <p:pic>
        <p:nvPicPr>
          <p:cNvPr id="16" name="Picture 15">
            <a:extLst>
              <a:ext uri="{FF2B5EF4-FFF2-40B4-BE49-F238E27FC236}">
                <a16:creationId xmlns:a16="http://schemas.microsoft.com/office/drawing/2014/main" id="{F36BF0C6-2E08-F12D-CD92-25EC43B7697D}"/>
              </a:ext>
            </a:extLst>
          </p:cNvPr>
          <p:cNvPicPr>
            <a:picLocks noChangeAspect="1"/>
          </p:cNvPicPr>
          <p:nvPr/>
        </p:nvPicPr>
        <p:blipFill rotWithShape="1">
          <a:blip r:embed="rId7">
            <a:extLst>
              <a:ext uri="{28A0092B-C50C-407E-A947-70E740481C1C}">
                <a14:useLocalDpi xmlns:a14="http://schemas.microsoft.com/office/drawing/2010/main" val="0"/>
              </a:ext>
            </a:extLst>
          </a:blip>
          <a:srcRect t="14008" b="11140"/>
          <a:stretch/>
        </p:blipFill>
        <p:spPr>
          <a:xfrm>
            <a:off x="6671616" y="3833228"/>
            <a:ext cx="2613308" cy="1956122"/>
          </a:xfrm>
          <a:prstGeom prst="rect">
            <a:avLst/>
          </a:prstGeom>
        </p:spPr>
      </p:pic>
      <p:sp>
        <p:nvSpPr>
          <p:cNvPr id="2" name="TextBox 1">
            <a:extLst>
              <a:ext uri="{FF2B5EF4-FFF2-40B4-BE49-F238E27FC236}">
                <a16:creationId xmlns:a16="http://schemas.microsoft.com/office/drawing/2014/main" id="{ED8D298E-61D9-A38E-0893-F0FBE1D0CBD9}"/>
              </a:ext>
            </a:extLst>
          </p:cNvPr>
          <p:cNvSpPr txBox="1"/>
          <p:nvPr/>
        </p:nvSpPr>
        <p:spPr>
          <a:xfrm>
            <a:off x="272528" y="208429"/>
            <a:ext cx="4125065" cy="646331"/>
          </a:xfrm>
          <a:prstGeom prst="rect">
            <a:avLst/>
          </a:prstGeom>
          <a:noFill/>
        </p:spPr>
        <p:txBody>
          <a:bodyPr wrap="square" rtlCol="0">
            <a:spAutoFit/>
          </a:bodyPr>
          <a:lstStyle/>
          <a:p>
            <a:r>
              <a:rPr lang="en-US" sz="3600" dirty="0">
                <a:latin typeface="Visuelt Pro Light" panose="020B0303040202040104" pitchFamily="34" charset="0"/>
                <a:ea typeface="Roboto Light" panose="02000000000000000000" pitchFamily="2" charset="0"/>
              </a:rPr>
              <a:t>SILENT </a:t>
            </a:r>
            <a:r>
              <a:rPr lang="en-US" sz="3600">
                <a:latin typeface="Visuelt Pro Light" panose="020B0303040202040104" pitchFamily="34" charset="0"/>
                <a:ea typeface="Roboto Light" panose="02000000000000000000" pitchFamily="2" charset="0"/>
              </a:rPr>
              <a:t>ROOM XL</a:t>
            </a:r>
            <a:endParaRPr lang="lt-LT" sz="3600" dirty="0">
              <a:latin typeface="Visuelt Pro Light" panose="020B0303040202040104" pitchFamily="34" charset="0"/>
              <a:ea typeface="Roboto Light" panose="02000000000000000000" pitchFamily="2" charset="0"/>
            </a:endParaRPr>
          </a:p>
        </p:txBody>
      </p:sp>
    </p:spTree>
    <p:extLst>
      <p:ext uri="{BB962C8B-B14F-4D97-AF65-F5344CB8AC3E}">
        <p14:creationId xmlns:p14="http://schemas.microsoft.com/office/powerpoint/2010/main" val="1013879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78296A-7AE4-980E-0079-1405F6BF7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 y="0"/>
            <a:ext cx="12191565" cy="6858000"/>
          </a:xfrm>
          <a:prstGeom prst="rect">
            <a:avLst/>
          </a:prstGeom>
        </p:spPr>
      </p:pic>
      <p:pic>
        <p:nvPicPr>
          <p:cNvPr id="17" name="Picture 16">
            <a:extLst>
              <a:ext uri="{FF2B5EF4-FFF2-40B4-BE49-F238E27FC236}">
                <a16:creationId xmlns:a16="http://schemas.microsoft.com/office/drawing/2014/main" id="{4D4236A5-3E2F-4558-8ABD-CA4F849454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8344" y="6348889"/>
            <a:ext cx="1455311" cy="138328"/>
          </a:xfrm>
          <a:prstGeom prst="rect">
            <a:avLst/>
          </a:prstGeom>
        </p:spPr>
      </p:pic>
    </p:spTree>
    <p:extLst>
      <p:ext uri="{BB962C8B-B14F-4D97-AF65-F5344CB8AC3E}">
        <p14:creationId xmlns:p14="http://schemas.microsoft.com/office/powerpoint/2010/main" val="4287792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F55009-689D-E450-DF7A-3B7405220DB6}"/>
              </a:ext>
            </a:extLst>
          </p:cNvPr>
          <p:cNvPicPr>
            <a:picLocks noChangeAspect="1"/>
          </p:cNvPicPr>
          <p:nvPr/>
        </p:nvPicPr>
        <p:blipFill rotWithShape="1">
          <a:blip r:embed="rId3">
            <a:extLst>
              <a:ext uri="{28A0092B-C50C-407E-A947-70E740481C1C}">
                <a14:useLocalDpi xmlns:a14="http://schemas.microsoft.com/office/drawing/2010/main" val="0"/>
              </a:ext>
            </a:extLst>
          </a:blip>
          <a:srcRect t="4856" b="12368"/>
          <a:stretch/>
        </p:blipFill>
        <p:spPr>
          <a:xfrm>
            <a:off x="0" y="0"/>
            <a:ext cx="12192000" cy="6858000"/>
          </a:xfrm>
          <a:prstGeom prst="rect">
            <a:avLst/>
          </a:prstGeom>
        </p:spPr>
      </p:pic>
      <p:sp>
        <p:nvSpPr>
          <p:cNvPr id="4" name="TextBox 3">
            <a:extLst>
              <a:ext uri="{FF2B5EF4-FFF2-40B4-BE49-F238E27FC236}">
                <a16:creationId xmlns:a16="http://schemas.microsoft.com/office/drawing/2014/main" id="{E3CB203D-B9C1-4EEF-9B79-4ED2A42F1838}"/>
              </a:ext>
            </a:extLst>
          </p:cNvPr>
          <p:cNvSpPr txBox="1"/>
          <p:nvPr/>
        </p:nvSpPr>
        <p:spPr>
          <a:xfrm>
            <a:off x="428170" y="1542663"/>
            <a:ext cx="6814275" cy="461665"/>
          </a:xfrm>
          <a:prstGeom prst="rect">
            <a:avLst/>
          </a:prstGeom>
          <a:noFill/>
        </p:spPr>
        <p:txBody>
          <a:bodyPr wrap="square" rtlCol="0">
            <a:spAutoFit/>
          </a:bodyPr>
          <a:lstStyle/>
          <a:p>
            <a:r>
              <a:rPr lang="en-US" sz="2400" dirty="0">
                <a:solidFill>
                  <a:schemeClr val="bg1"/>
                </a:solidFill>
                <a:latin typeface="Visuelt Pro Light" panose="020B0303040202040104" pitchFamily="34" charset="0"/>
                <a:ea typeface="Roboto Light" panose="02000000000000000000" pitchFamily="2" charset="0"/>
              </a:rPr>
              <a:t>The oasis of silence in a middle of a modern office</a:t>
            </a:r>
          </a:p>
        </p:txBody>
      </p:sp>
      <p:sp>
        <p:nvSpPr>
          <p:cNvPr id="6" name="Rectangle 5">
            <a:extLst>
              <a:ext uri="{FF2B5EF4-FFF2-40B4-BE49-F238E27FC236}">
                <a16:creationId xmlns:a16="http://schemas.microsoft.com/office/drawing/2014/main" id="{357C115E-505B-49E4-88E9-A3BD55F6F9B9}"/>
              </a:ext>
            </a:extLst>
          </p:cNvPr>
          <p:cNvSpPr/>
          <p:nvPr/>
        </p:nvSpPr>
        <p:spPr>
          <a:xfrm>
            <a:off x="352679" y="342334"/>
            <a:ext cx="6814275" cy="1200329"/>
          </a:xfrm>
          <a:prstGeom prst="rect">
            <a:avLst/>
          </a:prstGeom>
        </p:spPr>
        <p:txBody>
          <a:bodyPr wrap="square">
            <a:spAutoFit/>
          </a:bodyPr>
          <a:lstStyle/>
          <a:p>
            <a:r>
              <a:rPr lang="lt-LT" sz="7200" dirty="0">
                <a:solidFill>
                  <a:schemeClr val="bg1"/>
                </a:solidFill>
                <a:latin typeface="Visuelt Pro Light" panose="020B0303040202040104" pitchFamily="34" charset="0"/>
                <a:ea typeface="Roboto Light" panose="02000000000000000000" pitchFamily="2" charset="0"/>
              </a:rPr>
              <a:t>SILENT  ROOM</a:t>
            </a:r>
            <a:endParaRPr lang="lt-LT" sz="7200" dirty="0">
              <a:latin typeface="Visuelt Pro Light" panose="020B0303040202040104" pitchFamily="34" charset="0"/>
            </a:endParaRPr>
          </a:p>
        </p:txBody>
      </p:sp>
    </p:spTree>
    <p:extLst>
      <p:ext uri="{BB962C8B-B14F-4D97-AF65-F5344CB8AC3E}">
        <p14:creationId xmlns:p14="http://schemas.microsoft.com/office/powerpoint/2010/main" val="1869811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0995D-D42B-4161-8743-A095BC54F516}"/>
              </a:ext>
            </a:extLst>
          </p:cNvPr>
          <p:cNvSpPr txBox="1"/>
          <p:nvPr/>
        </p:nvSpPr>
        <p:spPr>
          <a:xfrm>
            <a:off x="2682994" y="1816038"/>
            <a:ext cx="6826009" cy="2862322"/>
          </a:xfrm>
          <a:prstGeom prst="rect">
            <a:avLst/>
          </a:prstGeom>
          <a:noFill/>
        </p:spPr>
        <p:txBody>
          <a:bodyPr wrap="square" rtlCol="0">
            <a:spAutoFit/>
          </a:bodyPr>
          <a:lstStyle/>
          <a:p>
            <a:pPr algn="ctr"/>
            <a:r>
              <a:rPr lang="lt-LT" sz="6000" dirty="0">
                <a:latin typeface="Visuelt Pro Light" panose="020B0303040202040104" pitchFamily="34" charset="0"/>
                <a:ea typeface="Roboto Light" panose="02000000000000000000" pitchFamily="2" charset="0"/>
              </a:rPr>
              <a:t>ACOUSTIC ABSORPTION AND INSULATION</a:t>
            </a:r>
          </a:p>
        </p:txBody>
      </p:sp>
      <p:pic>
        <p:nvPicPr>
          <p:cNvPr id="2" name="Picture 1">
            <a:extLst>
              <a:ext uri="{FF2B5EF4-FFF2-40B4-BE49-F238E27FC236}">
                <a16:creationId xmlns:a16="http://schemas.microsoft.com/office/drawing/2014/main" id="{4D74958C-6142-4E9B-BAF2-E9E9EA49E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343" y="6338306"/>
            <a:ext cx="1455312" cy="138327"/>
          </a:xfrm>
          <a:prstGeom prst="rect">
            <a:avLst/>
          </a:prstGeom>
        </p:spPr>
      </p:pic>
    </p:spTree>
    <p:extLst>
      <p:ext uri="{BB962C8B-B14F-4D97-AF65-F5344CB8AC3E}">
        <p14:creationId xmlns:p14="http://schemas.microsoft.com/office/powerpoint/2010/main" val="3185035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581936B-1427-4576-B21B-70C3857ACA4C}"/>
              </a:ext>
            </a:extLst>
          </p:cNvPr>
          <p:cNvPicPr>
            <a:picLocks noChangeAspect="1"/>
          </p:cNvPicPr>
          <p:nvPr/>
        </p:nvPicPr>
        <p:blipFill rotWithShape="1">
          <a:blip r:embed="rId3">
            <a:extLst>
              <a:ext uri="{28A0092B-C50C-407E-A947-70E740481C1C}">
                <a14:useLocalDpi xmlns:a14="http://schemas.microsoft.com/office/drawing/2010/main" val="0"/>
              </a:ext>
            </a:extLst>
          </a:blip>
          <a:srcRect l="1122" t="1122"/>
          <a:stretch/>
        </p:blipFill>
        <p:spPr>
          <a:xfrm>
            <a:off x="0" y="0"/>
            <a:ext cx="12192000" cy="6858000"/>
          </a:xfrm>
          <a:prstGeom prst="rect">
            <a:avLst/>
          </a:prstGeom>
        </p:spPr>
      </p:pic>
      <p:sp>
        <p:nvSpPr>
          <p:cNvPr id="4" name="TextBox 3">
            <a:extLst>
              <a:ext uri="{FF2B5EF4-FFF2-40B4-BE49-F238E27FC236}">
                <a16:creationId xmlns:a16="http://schemas.microsoft.com/office/drawing/2014/main" id="{C5719D5A-151F-4707-8993-32BF398917A2}"/>
              </a:ext>
            </a:extLst>
          </p:cNvPr>
          <p:cNvSpPr txBox="1"/>
          <p:nvPr/>
        </p:nvSpPr>
        <p:spPr>
          <a:xfrm>
            <a:off x="311483" y="309817"/>
            <a:ext cx="4709251" cy="646331"/>
          </a:xfrm>
          <a:prstGeom prst="rect">
            <a:avLst/>
          </a:prstGeom>
          <a:noFill/>
        </p:spPr>
        <p:txBody>
          <a:bodyPr wrap="square" rtlCol="0">
            <a:spAutoFit/>
          </a:bodyPr>
          <a:lstStyle/>
          <a:p>
            <a:r>
              <a:rPr lang="lt-LT" sz="3600" dirty="0">
                <a:latin typeface="Visuelt Pro Light" panose="020B0303040202040104" pitchFamily="34" charset="0"/>
                <a:ea typeface="Roboto Light" panose="02000000000000000000" pitchFamily="2" charset="0"/>
              </a:rPr>
              <a:t>Less noise, less chaos</a:t>
            </a:r>
            <a:endParaRPr lang="lt-LT" sz="2400" dirty="0">
              <a:latin typeface="Visuelt Pro Light" panose="020B0303040202040104" pitchFamily="34" charset="0"/>
              <a:ea typeface="Roboto Light" panose="02000000000000000000" pitchFamily="2" charset="0"/>
            </a:endParaRPr>
          </a:p>
        </p:txBody>
      </p:sp>
      <p:sp>
        <p:nvSpPr>
          <p:cNvPr id="12" name="TextBox 11">
            <a:extLst>
              <a:ext uri="{FF2B5EF4-FFF2-40B4-BE49-F238E27FC236}">
                <a16:creationId xmlns:a16="http://schemas.microsoft.com/office/drawing/2014/main" id="{557208EF-C239-4ADC-BF8A-A3692874E2BF}"/>
              </a:ext>
            </a:extLst>
          </p:cNvPr>
          <p:cNvSpPr txBox="1"/>
          <p:nvPr/>
        </p:nvSpPr>
        <p:spPr>
          <a:xfrm>
            <a:off x="311483" y="1085343"/>
            <a:ext cx="5253939" cy="1569660"/>
          </a:xfrm>
          <a:prstGeom prst="rect">
            <a:avLst/>
          </a:prstGeom>
          <a:noFill/>
        </p:spPr>
        <p:txBody>
          <a:bodyPr wrap="square" rtlCol="0">
            <a:spAutoFit/>
          </a:bodyPr>
          <a:lstStyle/>
          <a:p>
            <a:r>
              <a:rPr lang="en-US" sz="2400" dirty="0">
                <a:latin typeface="Visuelt Pro Light" panose="020B0303040202040104" pitchFamily="34" charset="0"/>
                <a:ea typeface="Roboto Light" panose="02000000000000000000" pitchFamily="2" charset="0"/>
              </a:rPr>
              <a:t>The acoustic pod provides the required level of sound insulation and prevents reverberation thanks to its excellent sound absorption properties.</a:t>
            </a:r>
            <a:endParaRPr lang="lt-LT" sz="2400" dirty="0">
              <a:latin typeface="Visuelt Pro Light" panose="020B0303040202040104" pitchFamily="34" charset="0"/>
              <a:ea typeface="Roboto Light" panose="02000000000000000000" pitchFamily="2" charset="0"/>
            </a:endParaRPr>
          </a:p>
        </p:txBody>
      </p:sp>
    </p:spTree>
    <p:extLst>
      <p:ext uri="{BB962C8B-B14F-4D97-AF65-F5344CB8AC3E}">
        <p14:creationId xmlns:p14="http://schemas.microsoft.com/office/powerpoint/2010/main" val="101464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F0B0A2-7CA3-42D5-91E5-2F27BADB92C9}"/>
              </a:ext>
            </a:extLst>
          </p:cNvPr>
          <p:cNvSpPr txBox="1"/>
          <p:nvPr/>
        </p:nvSpPr>
        <p:spPr>
          <a:xfrm>
            <a:off x="571220" y="428171"/>
            <a:ext cx="5524780" cy="1200329"/>
          </a:xfrm>
          <a:prstGeom prst="rect">
            <a:avLst/>
          </a:prstGeom>
          <a:noFill/>
        </p:spPr>
        <p:txBody>
          <a:bodyPr wrap="square" rtlCol="0">
            <a:spAutoFit/>
          </a:bodyPr>
          <a:lstStyle/>
          <a:p>
            <a:r>
              <a:rPr lang="en-US" sz="3600" dirty="0">
                <a:latin typeface="Visuelt Pro Light" panose="020B0303040202040104" pitchFamily="34" charset="0"/>
                <a:ea typeface="Roboto Light" panose="02000000000000000000" pitchFamily="2" charset="0"/>
              </a:rPr>
              <a:t>Improves overall acoustic comfort in the office</a:t>
            </a:r>
            <a:endParaRPr lang="lt-LT" sz="3600" dirty="0">
              <a:latin typeface="Visuelt Pro Light" panose="020B0303040202040104" pitchFamily="34" charset="0"/>
              <a:ea typeface="Roboto Light" panose="02000000000000000000" pitchFamily="2" charset="0"/>
            </a:endParaRPr>
          </a:p>
        </p:txBody>
      </p:sp>
      <p:pic>
        <p:nvPicPr>
          <p:cNvPr id="9" name="Picture 8">
            <a:extLst>
              <a:ext uri="{FF2B5EF4-FFF2-40B4-BE49-F238E27FC236}">
                <a16:creationId xmlns:a16="http://schemas.microsoft.com/office/drawing/2014/main" id="{3658DF68-54E2-4121-8540-20C95DA23519}"/>
              </a:ext>
            </a:extLst>
          </p:cNvPr>
          <p:cNvPicPr>
            <a:picLocks noChangeAspect="1"/>
          </p:cNvPicPr>
          <p:nvPr/>
        </p:nvPicPr>
        <p:blipFill rotWithShape="1">
          <a:blip r:embed="rId3">
            <a:extLst>
              <a:ext uri="{28A0092B-C50C-407E-A947-70E740481C1C}">
                <a14:useLocalDpi xmlns:a14="http://schemas.microsoft.com/office/drawing/2010/main" val="0"/>
              </a:ext>
            </a:extLst>
          </a:blip>
          <a:srcRect l="11453" t="17054" r="44100"/>
          <a:stretch/>
        </p:blipFill>
        <p:spPr>
          <a:xfrm>
            <a:off x="5658742" y="0"/>
            <a:ext cx="6533258" cy="6857999"/>
          </a:xfrm>
          <a:prstGeom prst="rect">
            <a:avLst/>
          </a:prstGeom>
        </p:spPr>
      </p:pic>
      <p:pic>
        <p:nvPicPr>
          <p:cNvPr id="5" name="Picture 4">
            <a:extLst>
              <a:ext uri="{FF2B5EF4-FFF2-40B4-BE49-F238E27FC236}">
                <a16:creationId xmlns:a16="http://schemas.microsoft.com/office/drawing/2014/main" id="{4E0FD6FA-F5E1-4B18-A07C-82537AE34BB2}"/>
              </a:ext>
            </a:extLst>
          </p:cNvPr>
          <p:cNvPicPr>
            <a:picLocks noChangeAspect="1"/>
          </p:cNvPicPr>
          <p:nvPr/>
        </p:nvPicPr>
        <p:blipFill rotWithShape="1">
          <a:blip r:embed="rId4">
            <a:extLst>
              <a:ext uri="{28A0092B-C50C-407E-A947-70E740481C1C}">
                <a14:useLocalDpi xmlns:a14="http://schemas.microsoft.com/office/drawing/2010/main" val="0"/>
              </a:ext>
            </a:extLst>
          </a:blip>
          <a:srcRect l="14421" r="19853"/>
          <a:stretch/>
        </p:blipFill>
        <p:spPr>
          <a:xfrm>
            <a:off x="193785" y="2463799"/>
            <a:ext cx="5134399" cy="4394199"/>
          </a:xfrm>
          <a:prstGeom prst="rect">
            <a:avLst/>
          </a:prstGeom>
        </p:spPr>
      </p:pic>
    </p:spTree>
    <p:extLst>
      <p:ext uri="{BB962C8B-B14F-4D97-AF65-F5344CB8AC3E}">
        <p14:creationId xmlns:p14="http://schemas.microsoft.com/office/powerpoint/2010/main" val="1622744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0995D-D42B-4161-8743-A095BC54F516}"/>
              </a:ext>
            </a:extLst>
          </p:cNvPr>
          <p:cNvSpPr txBox="1"/>
          <p:nvPr/>
        </p:nvSpPr>
        <p:spPr>
          <a:xfrm>
            <a:off x="2682993" y="2312749"/>
            <a:ext cx="6826009" cy="1938992"/>
          </a:xfrm>
          <a:prstGeom prst="rect">
            <a:avLst/>
          </a:prstGeom>
          <a:noFill/>
        </p:spPr>
        <p:txBody>
          <a:bodyPr wrap="square" rtlCol="0">
            <a:spAutoFit/>
          </a:bodyPr>
          <a:lstStyle/>
          <a:p>
            <a:pPr algn="ctr"/>
            <a:r>
              <a:rPr lang="lt-LT" sz="6000" dirty="0">
                <a:latin typeface="Visuelt Pro Light" panose="020B0303040202040104" pitchFamily="34" charset="0"/>
                <a:ea typeface="Roboto Light" panose="02000000000000000000" pitchFamily="2" charset="0"/>
              </a:rPr>
              <a:t>ERGONOMICS AND COMFORT</a:t>
            </a:r>
          </a:p>
        </p:txBody>
      </p:sp>
      <p:pic>
        <p:nvPicPr>
          <p:cNvPr id="2" name="Picture 1">
            <a:extLst>
              <a:ext uri="{FF2B5EF4-FFF2-40B4-BE49-F238E27FC236}">
                <a16:creationId xmlns:a16="http://schemas.microsoft.com/office/drawing/2014/main" id="{A9477F80-D513-4790-AE22-630F2091A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343" y="6338306"/>
            <a:ext cx="1455312" cy="138327"/>
          </a:xfrm>
          <a:prstGeom prst="rect">
            <a:avLst/>
          </a:prstGeom>
        </p:spPr>
      </p:pic>
    </p:spTree>
    <p:extLst>
      <p:ext uri="{BB962C8B-B14F-4D97-AF65-F5344CB8AC3E}">
        <p14:creationId xmlns:p14="http://schemas.microsoft.com/office/powerpoint/2010/main" val="3214245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F5824E-CB89-1634-589F-3BDB7D885A07}"/>
              </a:ext>
            </a:extLst>
          </p:cNvPr>
          <p:cNvPicPr>
            <a:picLocks noChangeAspect="1"/>
          </p:cNvPicPr>
          <p:nvPr/>
        </p:nvPicPr>
        <p:blipFill rotWithShape="1">
          <a:blip r:embed="rId3">
            <a:extLst>
              <a:ext uri="{28A0092B-C50C-407E-A947-70E740481C1C}">
                <a14:useLocalDpi xmlns:a14="http://schemas.microsoft.com/office/drawing/2010/main" val="0"/>
              </a:ext>
            </a:extLst>
          </a:blip>
          <a:srcRect l="6824" r="1238" b="8068"/>
          <a:stretch/>
        </p:blipFill>
        <p:spPr>
          <a:xfrm>
            <a:off x="1" y="0"/>
            <a:ext cx="12192000" cy="6858000"/>
          </a:xfrm>
          <a:prstGeom prst="rect">
            <a:avLst/>
          </a:prstGeom>
        </p:spPr>
      </p:pic>
      <p:sp>
        <p:nvSpPr>
          <p:cNvPr id="4" name="TextBox 3">
            <a:extLst>
              <a:ext uri="{FF2B5EF4-FFF2-40B4-BE49-F238E27FC236}">
                <a16:creationId xmlns:a16="http://schemas.microsoft.com/office/drawing/2014/main" id="{FED4DDD3-D84F-4FDD-9FED-416717ECC536}"/>
              </a:ext>
            </a:extLst>
          </p:cNvPr>
          <p:cNvSpPr txBox="1"/>
          <p:nvPr/>
        </p:nvSpPr>
        <p:spPr>
          <a:xfrm>
            <a:off x="610667" y="356887"/>
            <a:ext cx="4588757" cy="1200329"/>
          </a:xfrm>
          <a:prstGeom prst="rect">
            <a:avLst/>
          </a:prstGeom>
          <a:noFill/>
        </p:spPr>
        <p:txBody>
          <a:bodyPr wrap="square" rtlCol="0">
            <a:spAutoFit/>
          </a:bodyPr>
          <a:lstStyle/>
          <a:p>
            <a:r>
              <a:rPr lang="en-US" sz="3600" dirty="0">
                <a:latin typeface="Visuelt Pro Light" panose="020B0303040202040104" pitchFamily="34" charset="0"/>
                <a:ea typeface="Roboto Light" panose="02000000000000000000" pitchFamily="2" charset="0"/>
              </a:rPr>
              <a:t>Functional interior for private conversations</a:t>
            </a:r>
            <a:endParaRPr lang="lt-LT" sz="3600" dirty="0">
              <a:latin typeface="Visuelt Pro Light" panose="020B0303040202040104" pitchFamily="34" charset="0"/>
              <a:ea typeface="Roboto Light" panose="02000000000000000000" pitchFamily="2" charset="0"/>
            </a:endParaRPr>
          </a:p>
        </p:txBody>
      </p:sp>
    </p:spTree>
    <p:extLst>
      <p:ext uri="{BB962C8B-B14F-4D97-AF65-F5344CB8AC3E}">
        <p14:creationId xmlns:p14="http://schemas.microsoft.com/office/powerpoint/2010/main" val="3684817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E8C34B-BD82-4A3A-87A8-F0F58B62F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9"/>
            <a:ext cx="12192000" cy="6856442"/>
          </a:xfrm>
          <a:prstGeom prst="rect">
            <a:avLst/>
          </a:prstGeom>
        </p:spPr>
      </p:pic>
      <p:sp>
        <p:nvSpPr>
          <p:cNvPr id="5" name="TextBox 4">
            <a:extLst>
              <a:ext uri="{FF2B5EF4-FFF2-40B4-BE49-F238E27FC236}">
                <a16:creationId xmlns:a16="http://schemas.microsoft.com/office/drawing/2014/main" id="{A4A103C6-5304-4F37-AFFD-D37C31084FB1}"/>
              </a:ext>
            </a:extLst>
          </p:cNvPr>
          <p:cNvSpPr txBox="1"/>
          <p:nvPr/>
        </p:nvSpPr>
        <p:spPr>
          <a:xfrm>
            <a:off x="3062012" y="320106"/>
            <a:ext cx="5122432" cy="1200329"/>
          </a:xfrm>
          <a:prstGeom prst="rect">
            <a:avLst/>
          </a:prstGeom>
          <a:noFill/>
        </p:spPr>
        <p:txBody>
          <a:bodyPr wrap="square" rtlCol="0">
            <a:spAutoFit/>
          </a:bodyPr>
          <a:lstStyle/>
          <a:p>
            <a:r>
              <a:rPr lang="lt-LT" sz="3600" dirty="0">
                <a:latin typeface="Visuelt Pro Light" panose="020B0303040202040104" pitchFamily="34" charset="0"/>
                <a:ea typeface="Roboto Light" panose="02000000000000000000" pitchFamily="2" charset="0"/>
              </a:rPr>
              <a:t>Comfortable environment and privacy</a:t>
            </a:r>
          </a:p>
        </p:txBody>
      </p:sp>
    </p:spTree>
    <p:extLst>
      <p:ext uri="{BB962C8B-B14F-4D97-AF65-F5344CB8AC3E}">
        <p14:creationId xmlns:p14="http://schemas.microsoft.com/office/powerpoint/2010/main" val="87612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18023</TotalTime>
  <Words>1189</Words>
  <Application>Microsoft Office PowerPoint</Application>
  <PresentationFormat>Widescreen</PresentationFormat>
  <Paragraphs>82</Paragraphs>
  <Slides>26</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Visuelt Pro Light</vt:lpstr>
      <vt:lpstr>Calibri</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Simonas Savickas</dc:creator>
  <cp:lastModifiedBy>Miglė Buzytė-Griceniuk</cp:lastModifiedBy>
  <cp:revision>291</cp:revision>
  <dcterms:created xsi:type="dcterms:W3CDTF">2019-06-27T10:46:13Z</dcterms:created>
  <dcterms:modified xsi:type="dcterms:W3CDTF">2022-09-09T09:39:27Z</dcterms:modified>
</cp:coreProperties>
</file>