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6" r:id="rId2"/>
    <p:sldId id="420" r:id="rId3"/>
    <p:sldId id="422" r:id="rId4"/>
    <p:sldId id="425" r:id="rId5"/>
    <p:sldId id="428" r:id="rId6"/>
    <p:sldId id="387" r:id="rId7"/>
    <p:sldId id="402" r:id="rId8"/>
    <p:sldId id="366" r:id="rId9"/>
    <p:sldId id="336" r:id="rId10"/>
    <p:sldId id="328" r:id="rId11"/>
    <p:sldId id="351" r:id="rId12"/>
    <p:sldId id="330" r:id="rId13"/>
    <p:sldId id="376" r:id="rId14"/>
    <p:sldId id="417" r:id="rId15"/>
    <p:sldId id="370" r:id="rId16"/>
    <p:sldId id="404" r:id="rId17"/>
    <p:sldId id="372" r:id="rId18"/>
    <p:sldId id="355" r:id="rId19"/>
    <p:sldId id="345" r:id="rId20"/>
    <p:sldId id="378" r:id="rId21"/>
    <p:sldId id="377" r:id="rId22"/>
    <p:sldId id="347" r:id="rId23"/>
    <p:sldId id="358" r:id="rId24"/>
    <p:sldId id="415" r:id="rId25"/>
    <p:sldId id="348" r:id="rId26"/>
    <p:sldId id="419" r:id="rId27"/>
    <p:sldId id="357" r:id="rId28"/>
    <p:sldId id="418" r:id="rId29"/>
    <p:sldId id="356" r:id="rId30"/>
    <p:sldId id="368" r:id="rId31"/>
    <p:sldId id="367" r:id="rId32"/>
    <p:sldId id="412" r:id="rId33"/>
    <p:sldId id="405" r:id="rId34"/>
    <p:sldId id="335" r:id="rId35"/>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0CE"/>
    <a:srgbClr val="AF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9" autoAdjust="0"/>
    <p:restoredTop sz="72534" autoAdjust="0"/>
  </p:normalViewPr>
  <p:slideViewPr>
    <p:cSldViewPr snapToGrid="0">
      <p:cViewPr varScale="1">
        <p:scale>
          <a:sx n="47" d="100"/>
          <a:sy n="47" d="100"/>
        </p:scale>
        <p:origin x="4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87775-FAA6-407D-8956-DAE11EB6139F}" type="datetimeFigureOut">
              <a:rPr lang="lt-LT" smtClean="0"/>
              <a:t>2021-04-06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3AF91-2766-4332-9756-C7E645F04792}" type="slidenum">
              <a:rPr lang="lt-LT" smtClean="0"/>
              <a:t>‹#›</a:t>
            </a:fld>
            <a:endParaRPr lang="lt-LT"/>
          </a:p>
        </p:txBody>
      </p:sp>
    </p:spTree>
    <p:extLst>
      <p:ext uri="{BB962C8B-B14F-4D97-AF65-F5344CB8AC3E}">
        <p14:creationId xmlns:p14="http://schemas.microsoft.com/office/powerpoint/2010/main" val="1131182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latin typeface="Roboto Light" panose="02000000000000000000" pitchFamily="2" charset="0"/>
              <a:ea typeface="Roboto Light" panose="02000000000000000000" pitchFamily="2" charset="0"/>
            </a:endParaRPr>
          </a:p>
          <a:p>
            <a:endParaRPr lang="lt-LT" dirty="0"/>
          </a:p>
        </p:txBody>
      </p:sp>
      <p:sp>
        <p:nvSpPr>
          <p:cNvPr id="4" name="Slide Number Placeholder 3"/>
          <p:cNvSpPr>
            <a:spLocks noGrp="1"/>
          </p:cNvSpPr>
          <p:nvPr>
            <p:ph type="sldNum" sz="quarter" idx="5"/>
          </p:nvPr>
        </p:nvSpPr>
        <p:spPr/>
        <p:txBody>
          <a:bodyPr/>
          <a:lstStyle/>
          <a:p>
            <a:fld id="{8B93AF91-2766-4332-9756-C7E645F04792}" type="slidenum">
              <a:rPr lang="lt-LT" smtClean="0"/>
              <a:t>1</a:t>
            </a:fld>
            <a:endParaRPr lang="lt-LT"/>
          </a:p>
        </p:txBody>
      </p:sp>
    </p:spTree>
    <p:extLst>
      <p:ext uri="{BB962C8B-B14F-4D97-AF65-F5344CB8AC3E}">
        <p14:creationId xmlns:p14="http://schemas.microsoft.com/office/powerpoint/2010/main" val="11763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Distinctive yet laconic silhouette is what makes SOFT ROCK stand out from other soft seating furniture. A clear rhythm of vertical and horizontal surfaces adds a sense of calm monumentality to this furniture, whereas the repetitive pattern of the inclined planes in the seat and backrest brings an unexpected dynamism to the office space. </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10</a:t>
            </a:fld>
            <a:endParaRPr lang="lt-LT"/>
          </a:p>
        </p:txBody>
      </p:sp>
    </p:spTree>
    <p:extLst>
      <p:ext uri="{BB962C8B-B14F-4D97-AF65-F5344CB8AC3E}">
        <p14:creationId xmlns:p14="http://schemas.microsoft.com/office/powerpoint/2010/main" val="4221376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visually robust and deep seat invites you to snuggle up atop this furniture in a semi-lying down position. The relaxed feel of comfort is further enhanced by its low legs, rounded edges and an extremely low backrest line.</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11</a:t>
            </a:fld>
            <a:endParaRPr lang="lt-LT"/>
          </a:p>
        </p:txBody>
      </p:sp>
    </p:spTree>
    <p:extLst>
      <p:ext uri="{BB962C8B-B14F-4D97-AF65-F5344CB8AC3E}">
        <p14:creationId xmlns:p14="http://schemas.microsoft.com/office/powerpoint/2010/main" val="328645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SOFT ROCK is a flexible modular system consisting of lounge seaters available in different sizes and forms which can be easily combined or rearranged. This is why SOFT ROCK offers a simple way to make an efficient use of the space. </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12</a:t>
            </a:fld>
            <a:endParaRPr lang="lt-LT"/>
          </a:p>
        </p:txBody>
      </p:sp>
    </p:spTree>
    <p:extLst>
      <p:ext uri="{BB962C8B-B14F-4D97-AF65-F5344CB8AC3E}">
        <p14:creationId xmlns:p14="http://schemas.microsoft.com/office/powerpoint/2010/main" val="369613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Unleash your creativity and set up desired combinations by selecting a piece of furniture of your choice from our range of six main types of lounge seaters available in different sizes, with straight or curved lines, and with or without a backrest. </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long lounge seater with a backrest offers great comfort for both relaxation and work. It is a new addition to NARBUTAS portfolio as this model was never before available in earlier NARBUTAS collections.</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13</a:t>
            </a:fld>
            <a:endParaRPr lang="lt-LT"/>
          </a:p>
        </p:txBody>
      </p:sp>
    </p:spTree>
    <p:extLst>
      <p:ext uri="{BB962C8B-B14F-4D97-AF65-F5344CB8AC3E}">
        <p14:creationId xmlns:p14="http://schemas.microsoft.com/office/powerpoint/2010/main" val="167751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Depending on your actual needs, use additional accessories – different armrests and screens to make the most of your lounge seater composition.</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14</a:t>
            </a:fld>
            <a:endParaRPr lang="lt-LT"/>
          </a:p>
        </p:txBody>
      </p:sp>
    </p:spTree>
    <p:extLst>
      <p:ext uri="{BB962C8B-B14F-4D97-AF65-F5344CB8AC3E}">
        <p14:creationId xmlns:p14="http://schemas.microsoft.com/office/powerpoint/2010/main" val="1740735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screens can be harmoniously integrated into the SOFT ROCK lounge seating combinations and can change their purpose. It is a perfect tool allowing you to create a more private area for individual work that requires concentration within an open space. Also, thanks to the screens, you can create a safe atmosphere by ensuring desired distances between people without totally isolating them. Leather look lounge seaters are extremely easy to clean and disinfect.</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15</a:t>
            </a:fld>
            <a:endParaRPr lang="lt-LT"/>
          </a:p>
        </p:txBody>
      </p:sp>
    </p:spTree>
    <p:extLst>
      <p:ext uri="{BB962C8B-B14F-4D97-AF65-F5344CB8AC3E}">
        <p14:creationId xmlns:p14="http://schemas.microsoft.com/office/powerpoint/2010/main" val="347403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Technology is an integral part of modern living. In order to meet your need for constant connectivity or, in other words, your need to always remain “connected”, the armrests of the SOFT ROCK furniture have in-built power sockets or fast charging USB (Type A+C) ports. SOFT ROCK lounge seating furniture offers its users a convenient way of charging their mobile phones, laptops or other smart devices.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16</a:t>
            </a:fld>
            <a:endParaRPr lang="lt-LT"/>
          </a:p>
        </p:txBody>
      </p:sp>
    </p:spTree>
    <p:extLst>
      <p:ext uri="{BB962C8B-B14F-4D97-AF65-F5344CB8AC3E}">
        <p14:creationId xmlns:p14="http://schemas.microsoft.com/office/powerpoint/2010/main" val="905072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SOFT ROCK lounge seating system has been designed so that it could be easily adapted to individual needs and building architecture. SOFT ROCK can either be a traditional sofa suitable for small spaces or a sprawling “island” which requires a larger space. This lounge seating system helps you create comfortable spaces for collaboration, meetings, face-to-face interactions, training, concentration or relaxation.</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Thanks to its versatility, SOFT ROCK lounge seater can be easily adapted to the offices with Activity-Based Working arrangements. This principle allows you to better meet the different needs of employees, ensure diversity in decision making required for successful work and helps promote greater involvement of employees in workplace activities while at the same time enhancing their sense of enjoyment at work.</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17</a:t>
            </a:fld>
            <a:endParaRPr lang="lt-LT"/>
          </a:p>
        </p:txBody>
      </p:sp>
    </p:spTree>
    <p:extLst>
      <p:ext uri="{BB962C8B-B14F-4D97-AF65-F5344CB8AC3E}">
        <p14:creationId xmlns:p14="http://schemas.microsoft.com/office/powerpoint/2010/main" val="125502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A collaboration space.</a:t>
            </a:r>
            <a:r>
              <a:rPr lang="en-GB" sz="1800" dirty="0">
                <a:effectLst/>
                <a:latin typeface="Calibri" panose="020F0502020204030204" pitchFamily="34" charset="0"/>
                <a:ea typeface="Calibri" panose="020F0502020204030204" pitchFamily="34" charset="0"/>
                <a:cs typeface="Arial" panose="020B0604020202020204" pitchFamily="34" charset="0"/>
              </a:rPr>
              <a:t> Ideal for all active collaborative activities. Open formations arranged in spaces of varying sizes ensuring uninterrupted communication. The seating formations offer a convenient place for employees to sit down, even if just for a short period of time, while simultaneously allowing them to connect presentation equipment or charge their laptops. This type of space is often used for creative workshops involving the use of display screens, magnetic boards or whiteboards.</a:t>
            </a:r>
            <a:endParaRPr lang="lt-LT" sz="1800" dirty="0">
              <a:effectLst/>
              <a:latin typeface="Roboto Light" panose="02000000000000000000" pitchFamily="2" charset="0"/>
              <a:ea typeface="Roboto Light" panose="02000000000000000000" pitchFamily="2" charset="0"/>
              <a:cs typeface="Times New Roman" panose="02020603050405020304" pitchFamily="18" charset="0"/>
            </a:endParaRPr>
          </a:p>
          <a:p>
            <a:endParaRPr lang="lt-LT"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18</a:t>
            </a:fld>
            <a:endParaRPr lang="lt-LT"/>
          </a:p>
        </p:txBody>
      </p:sp>
    </p:spTree>
    <p:extLst>
      <p:ext uri="{BB962C8B-B14F-4D97-AF65-F5344CB8AC3E}">
        <p14:creationId xmlns:p14="http://schemas.microsoft.com/office/powerpoint/2010/main" val="310231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small, low, open-plan lounge island arranged in the passage ways between the workstations is perfect for the face-to-face interactions of colleagues working in close proximity. The lounge seating can come with a small table (or tables) or can be easily combined with other lounge systems of a matching height, e. g. GIRO.</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single-sided composition with a standard seat depth or an extra deep seat version with the backrests placed against the cabinets close to the workstations helps to create a small and cosy lounge perimeter visually separated from the work area. You can also choose low coffee tables or individual seating lounge units to complement your seating arrangement.</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composition designed for creative workshops has an axial arrangement of a free-standing display screen or magnetic board / whiteboard. The seating is arranged in a spacious semi-circle with its backrests placed against high tables and high chairs to form a provisional platform, or a second seating level. The area close to the display screen can feature additional low lounge furniture and coffee tables.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19</a:t>
            </a:fld>
            <a:endParaRPr lang="lt-LT"/>
          </a:p>
        </p:txBody>
      </p:sp>
    </p:spTree>
    <p:extLst>
      <p:ext uri="{BB962C8B-B14F-4D97-AF65-F5344CB8AC3E}">
        <p14:creationId xmlns:p14="http://schemas.microsoft.com/office/powerpoint/2010/main" val="322134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We often hear people say: “Times change”. But have you ever tried to understand what it actually implies?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Climate, values, technology, and the spread of information – the entire world is undergoing change.</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It is only natural that these changes, in one way or another, are also reflected in our work environment, from the laws on labour relations to ergonomic requirements for an individual workplace.</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Changes affect materials, design, people’s attitudes and habits and... people themselves.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And this is true in a literal sense.</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4743D28-405A-4148-969D-F7B9AAD5CB42}" type="slidenum">
              <a:rPr lang="lt-LT" smtClean="0"/>
              <a:t>2</a:t>
            </a:fld>
            <a:endParaRPr lang="lt-LT"/>
          </a:p>
        </p:txBody>
      </p:sp>
    </p:spTree>
    <p:extLst>
      <p:ext uri="{BB962C8B-B14F-4D97-AF65-F5344CB8AC3E}">
        <p14:creationId xmlns:p14="http://schemas.microsoft.com/office/powerpoint/2010/main" val="925954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small, low, open-plan lounge island arranged in the passage ways between the workstations is perfect for the face-to-face interactions of colleagues working in close proximity. The lounge seating can come with a small table (or tables) or can be easily combined with other lounge systems of a matching height, e. g. GIRO.</a:t>
            </a:r>
            <a:endParaRPr lang="lt-LT"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2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single-sided composition with a standard seat depth or an extra deep seat version with the backrests placed against the cabinets close to the workstations helps to create a small and cosy lounge perimeter visually separated from the work area. You can also choose low coffee tables or individual seating lounge units to complement your seating arrangement.</a:t>
            </a:r>
            <a:endParaRPr lang="lt-LT"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2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composition designed for creative workshops has an axial arrangement of a free-standing display screen or magnetic board / whiteboard. The seating is arranged in a spacious semi-circle with its backrests placed against high tables and high chairs to form a provisional platform, or a second seating level. The area close to the display screen can feature additional low lounge furniture and coffee tables.</a:t>
            </a:r>
            <a:endParaRPr lang="lt-LT" sz="1200" dirty="0">
              <a:effectLst/>
              <a:latin typeface="Calibri" panose="020F0502020204030204" pitchFamily="34" charset="0"/>
              <a:ea typeface="Calibri" panose="020F0502020204030204" pitchFamily="34" charset="0"/>
              <a:cs typeface="Arial" panose="020B0604020202020204" pitchFamily="34" charset="0"/>
            </a:endParaRPr>
          </a:p>
          <a:p>
            <a:endParaRPr lang="lt-LT"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20</a:t>
            </a:fld>
            <a:endParaRPr lang="lt-LT"/>
          </a:p>
        </p:txBody>
      </p:sp>
    </p:spTree>
    <p:extLst>
      <p:ext uri="{BB962C8B-B14F-4D97-AF65-F5344CB8AC3E}">
        <p14:creationId xmlns:p14="http://schemas.microsoft.com/office/powerpoint/2010/main" val="397413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small, low, open-plan lounge island arranged in the passage ways between the workstations is perfect for the face-to-face interactions of colleagues working in close proximity. The lounge seating can come with a small table (or tables) or can be easily combined with other lounge systems of a matching height, e. g. GIRO.</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single-sided composition with a standard seat depth or an extra deep seat version with the backrests placed against the cabinets close to the workstations helps to create a small and cosy lounge perimeter visually separated from the work area. You can also choose low coffee tables or individual seating lounge units to complement your seating arrangement.</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composition designed for creative workshops has an axial arrangement of a free-standing display screen or magnetic board / whiteboard. The seating is arranged in a spacious semi-circle with its backrests placed against high tables and high chairs to form a provisional platform, or a second seating level. The area close to the display screen can feature additional low lounge furniture and coffee tables.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21</a:t>
            </a:fld>
            <a:endParaRPr lang="lt-LT"/>
          </a:p>
        </p:txBody>
      </p:sp>
    </p:spTree>
    <p:extLst>
      <p:ext uri="{BB962C8B-B14F-4D97-AF65-F5344CB8AC3E}">
        <p14:creationId xmlns:p14="http://schemas.microsoft.com/office/powerpoint/2010/main" val="3854914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A meeting space.</a:t>
            </a:r>
            <a:r>
              <a:rPr lang="en-GB" sz="1800" dirty="0">
                <a:effectLst/>
                <a:latin typeface="Calibri" panose="020F0502020204030204" pitchFamily="34" charset="0"/>
                <a:ea typeface="Calibri" panose="020F0502020204030204" pitchFamily="34" charset="0"/>
                <a:cs typeface="Arial" panose="020B0604020202020204" pitchFamily="34" charset="0"/>
              </a:rPr>
              <a:t> Traditional meeting spaces are ideal both for one-on-one interactions between two people or for meeting up with a large team for discussions. Large or small, open or private, formal or relaxing, with round or rectangular tables, with upholstered armchairs or minimalist visitor chairs.</a:t>
            </a:r>
            <a:endParaRPr lang="lt-LT" sz="1800" dirty="0">
              <a:effectLst/>
              <a:latin typeface="Roboto Light" panose="02000000000000000000" pitchFamily="2" charset="0"/>
              <a:ea typeface="Roboto Light" panose="02000000000000000000" pitchFamily="2" charset="0"/>
              <a:cs typeface="Times New Roman" panose="02020603050405020304" pitchFamily="18" charset="0"/>
            </a:endParaRPr>
          </a:p>
          <a:p>
            <a:endParaRPr lang="lt-LT"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22</a:t>
            </a:fld>
            <a:endParaRPr lang="lt-LT"/>
          </a:p>
        </p:txBody>
      </p:sp>
    </p:spTree>
    <p:extLst>
      <p:ext uri="{BB962C8B-B14F-4D97-AF65-F5344CB8AC3E}">
        <p14:creationId xmlns:p14="http://schemas.microsoft.com/office/powerpoint/2010/main" val="61735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compositions with standard seat depth and high screens are oriented so as to face one another to form an enclosed small meeting space visually separated from the surrounding environment and accommodating 2 to 4 people. Increase the number of seats, combine a standard seat depth modules with extra deep versions, insert additional tables and use plants or other compositions in between the gaps to create additional meeting space configurations providing a different level of privacy and relaxing atmosphere and a capacity suited for 2 to 4 or 4 to 6 people.</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spacious C-shaped arch-type arrangement accommodating a large low table (or several smaller tables) in the centre. Free-standing screens in the back of the arch arrangement ensure a greater level of privacy and adds a sense of warmth. Additional pieces of lounge furniture can be added to the open-ended arch configuration.</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23</a:t>
            </a:fld>
            <a:endParaRPr lang="lt-LT"/>
          </a:p>
        </p:txBody>
      </p:sp>
    </p:spTree>
    <p:extLst>
      <p:ext uri="{BB962C8B-B14F-4D97-AF65-F5344CB8AC3E}">
        <p14:creationId xmlns:p14="http://schemas.microsoft.com/office/powerpoint/2010/main" val="954361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compositions with standard seat depth and high screens are oriented so as to face one another to form an enclosed small meeting space visually separated from the surrounding environment and accommodating 2 to 4 people. Increase the number of seats, combine a standard seat depth modules with extra deep versions, insert additional tables and use plants or other compositions in between the gaps to create additional meeting space configurations providing a different level of privacy and relaxing atmosphere and a capacity suited for 2 to 4 or 4 to 6 people.</a:t>
            </a:r>
            <a:endParaRPr lang="lt-LT"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2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spacious C-shaped arch-type arrangement accommodating a large low table (or several smaller tables) in the centre. Free-standing screens in the back of the arch arrangement ensure a greater level of privacy and adds a sense of warmth. Additional pieces of lounge furniture can be added to the open-ended arch configuration.</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24</a:t>
            </a:fld>
            <a:endParaRPr lang="lt-LT"/>
          </a:p>
        </p:txBody>
      </p:sp>
    </p:spTree>
    <p:extLst>
      <p:ext uri="{BB962C8B-B14F-4D97-AF65-F5344CB8AC3E}">
        <p14:creationId xmlns:p14="http://schemas.microsoft.com/office/powerpoint/2010/main" val="4082756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A quiet space for focused work.</a:t>
            </a:r>
            <a:r>
              <a:rPr lang="en-GB" sz="1800" dirty="0">
                <a:effectLst/>
                <a:latin typeface="Calibri" panose="020F0502020204030204" pitchFamily="34" charset="0"/>
                <a:ea typeface="Calibri" panose="020F0502020204030204" pitchFamily="34" charset="0"/>
                <a:cs typeface="Arial" panose="020B0604020202020204" pitchFamily="34" charset="0"/>
              </a:rPr>
              <a:t> Designed for all kinds of individual activities: working on your computer, having phone conversations in isolated booths, enjoying an oasis of silence in cosy quiet zones with comfortable soft seating for a nice coffee break, unassigned workplaces for temporary work.</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25</a:t>
            </a:fld>
            <a:endParaRPr lang="lt-LT"/>
          </a:p>
        </p:txBody>
      </p:sp>
    </p:spTree>
    <p:extLst>
      <p:ext uri="{BB962C8B-B14F-4D97-AF65-F5344CB8AC3E}">
        <p14:creationId xmlns:p14="http://schemas.microsoft.com/office/powerpoint/2010/main" val="13966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arrangement consisting of a closed outward circle is ideal for short-term sitting or for carrying out small individual tasks that required a semi-enclosed work space. One seat uses two modules and the seats are separated by high screens. The central part accommodates a plant composition or other sort of composition for space decoration.</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Closed box-type niches enclosed with a glass structure guarantee full protection of the work or relaxation area against background noise. Standard seat depth can be combined with extra deep seat version. Also, they can be complemented with a small table. To further enhance the relaxing atmosphere of the space, optional acoustic wall/ceiling panels and lighting of a desired colour temperature and intensity can be used.</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26</a:t>
            </a:fld>
            <a:endParaRPr lang="lt-LT"/>
          </a:p>
        </p:txBody>
      </p:sp>
    </p:spTree>
    <p:extLst>
      <p:ext uri="{BB962C8B-B14F-4D97-AF65-F5344CB8AC3E}">
        <p14:creationId xmlns:p14="http://schemas.microsoft.com/office/powerpoint/2010/main" val="100478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 arrangement consisting of a closed outward circle is ideal for short-term sitting or for carrying out small individual tasks that required a semi-enclosed work space. One seat uses two modules and the seats are separated by high screens. The central part accommodates a plant composition or other sort of composition for space decoration.</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Closed box-type niches enclosed with a glass structure guarantee full protection of the work or relaxation area against background noise. Standard seat depth can be combined with extra deep seat version. Also, they can be complemented with a small table. To further enhance the relaxing atmosphere of the space, optional acoustic wall/ceiling panels and lighting of a desired colour temperature and intensity can be used.</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27</a:t>
            </a:fld>
            <a:endParaRPr lang="lt-LT"/>
          </a:p>
        </p:txBody>
      </p:sp>
    </p:spTree>
    <p:extLst>
      <p:ext uri="{BB962C8B-B14F-4D97-AF65-F5344CB8AC3E}">
        <p14:creationId xmlns:p14="http://schemas.microsoft.com/office/powerpoint/2010/main" val="2089107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A training space.</a:t>
            </a:r>
            <a:r>
              <a:rPr lang="en-GB" sz="1800" dirty="0">
                <a:effectLst/>
                <a:latin typeface="Calibri" panose="020F0502020204030204" pitchFamily="34" charset="0"/>
                <a:ea typeface="Calibri" panose="020F0502020204030204" pitchFamily="34" charset="0"/>
                <a:cs typeface="Arial" panose="020B0604020202020204" pitchFamily="34" charset="0"/>
              </a:rPr>
              <a:t> Auditorium, amphitheatre or other space types suitable for public seminars, conferences or internal training sessions as well as corporate events. Large, open and convertible spaces, for example, an amphitheatre can at the same time serve as an auditorium and a large lounge area.</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lt-LT"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large, open space within the office is primarily designed for face-to-face interactions or relaxation but can also be used for internal corporate events, training sessions, presentations, etc. Wide, stepped terraces have sufficient space to accommodate small lounge perimeters along with other low furnishings to create individual zones for separate groups of people, at the same time orienting them in the same direction so that they face the presenter or a display screen.</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28</a:t>
            </a:fld>
            <a:endParaRPr lang="lt-LT"/>
          </a:p>
        </p:txBody>
      </p:sp>
    </p:spTree>
    <p:extLst>
      <p:ext uri="{BB962C8B-B14F-4D97-AF65-F5344CB8AC3E}">
        <p14:creationId xmlns:p14="http://schemas.microsoft.com/office/powerpoint/2010/main" val="981869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Arial" panose="020B0604020202020204" pitchFamily="34" charset="0"/>
              </a:rPr>
              <a:t>A relaxation space. </a:t>
            </a:r>
            <a:r>
              <a:rPr lang="en-GB" sz="1800" dirty="0">
                <a:effectLst/>
                <a:latin typeface="Calibri" panose="020F0502020204030204" pitchFamily="34" charset="0"/>
                <a:ea typeface="Calibri" panose="020F0502020204030204" pitchFamily="34" charset="0"/>
                <a:cs typeface="Arial" panose="020B0604020202020204" pitchFamily="34" charset="0"/>
              </a:rPr>
              <a:t>Lounge areas, relaxation and play areas, cafés, small spaces within niches that can serve as coffee-points, open lounge islands and cosy one-person sheltered seating. All kinds of activities involves non-formal interactions or relaxation.</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29</a:t>
            </a:fld>
            <a:endParaRPr lang="lt-LT"/>
          </a:p>
        </p:txBody>
      </p:sp>
    </p:spTree>
    <p:extLst>
      <p:ext uri="{BB962C8B-B14F-4D97-AF65-F5344CB8AC3E}">
        <p14:creationId xmlns:p14="http://schemas.microsoft.com/office/powerpoint/2010/main" val="118036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Over the last 20 years, an entire new generation of workers transitioned into the labour market.</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Currently, there are four generations in the workforce:</a:t>
            </a:r>
            <a:r>
              <a:rPr lang="lt-LT"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the Baby Boom Generation (1946–1964), the Generation X (1965–1980), the Generation Y (1980–1996), and the Generation Z (1997–2012).</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Let’s take a brief look at each generation and their characteristics that also shape their workplace habits.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Baby Boomers</a:t>
            </a:r>
            <a:r>
              <a:rPr lang="en-GB" sz="1800" dirty="0">
                <a:effectLst/>
                <a:latin typeface="Calibri" panose="020F0502020204030204" pitchFamily="34" charset="0"/>
                <a:ea typeface="Calibri" panose="020F0502020204030204" pitchFamily="34" charset="0"/>
                <a:cs typeface="Arial" panose="020B0604020202020204" pitchFamily="34" charset="0"/>
              </a:rPr>
              <a:t>: dedicated to work; are often called workaholics; value professionalism and stability; are great team members and mentors; loyal and reliable.</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Gen </a:t>
            </a:r>
            <a:r>
              <a:rPr lang="en-GB" sz="1800" b="1" dirty="0" err="1">
                <a:effectLst/>
                <a:latin typeface="Calibri" panose="020F0502020204030204" pitchFamily="34" charset="0"/>
                <a:ea typeface="Calibri" panose="020F0502020204030204" pitchFamily="34" charset="0"/>
                <a:cs typeface="Arial" panose="020B0604020202020204" pitchFamily="34" charset="0"/>
              </a:rPr>
              <a:t>Xs</a:t>
            </a:r>
            <a:r>
              <a:rPr lang="en-GB" sz="1800" dirty="0">
                <a:effectLst/>
                <a:latin typeface="Calibri" panose="020F0502020204030204" pitchFamily="34" charset="0"/>
                <a:ea typeface="Calibri" panose="020F0502020204030204" pitchFamily="34" charset="0"/>
                <a:cs typeface="Arial" panose="020B0604020202020204" pitchFamily="34" charset="0"/>
              </a:rPr>
              <a:t>: highly valued by employers; independent, critical and able to create a clear separation between their professional and personal lives.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Gen Ys</a:t>
            </a:r>
            <a:r>
              <a:rPr lang="en-GB" sz="1800" dirty="0">
                <a:effectLst/>
                <a:latin typeface="Calibri" panose="020F0502020204030204" pitchFamily="34" charset="0"/>
                <a:ea typeface="Calibri" panose="020F0502020204030204" pitchFamily="34" charset="0"/>
                <a:cs typeface="Arial" panose="020B0604020202020204" pitchFamily="34" charset="0"/>
              </a:rPr>
              <a:t> (alternately known as Millennials): ambitious, </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bold</a:t>
            </a:r>
            <a:r>
              <a:rPr lang="en-GB" sz="1800" dirty="0">
                <a:effectLst/>
                <a:latin typeface="Calibri" panose="020F0502020204030204" pitchFamily="34" charset="0"/>
                <a:ea typeface="Calibri" panose="020F0502020204030204" pitchFamily="34" charset="0"/>
                <a:cs typeface="Arial" panose="020B0604020202020204" pitchFamily="34" charset="0"/>
              </a:rPr>
              <a:t>, adapt quickly, are open to new things, highly mobile and free.</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r>
              <a:rPr lang="en-GB" sz="1800" b="1" dirty="0">
                <a:effectLst/>
                <a:latin typeface="Calibri" panose="020F0502020204030204" pitchFamily="34" charset="0"/>
                <a:ea typeface="Calibri" panose="020F0502020204030204" pitchFamily="34" charset="0"/>
                <a:cs typeface="Arial" panose="020B0604020202020204" pitchFamily="34" charset="0"/>
              </a:rPr>
              <a:t>Gen </a:t>
            </a:r>
            <a:r>
              <a:rPr lang="en-GB" sz="1800" b="1" dirty="0" err="1">
                <a:effectLst/>
                <a:latin typeface="Calibri" panose="020F0502020204030204" pitchFamily="34" charset="0"/>
                <a:ea typeface="Calibri" panose="020F0502020204030204" pitchFamily="34" charset="0"/>
                <a:cs typeface="Arial" panose="020B0604020202020204" pitchFamily="34" charset="0"/>
              </a:rPr>
              <a:t>Zs</a:t>
            </a:r>
            <a:r>
              <a:rPr lang="en-GB" sz="1800" dirty="0">
                <a:effectLst/>
                <a:latin typeface="Calibri" panose="020F0502020204030204" pitchFamily="34" charset="0"/>
                <a:ea typeface="Calibri" panose="020F0502020204030204" pitchFamily="34" charset="0"/>
                <a:cs typeface="Arial" panose="020B0604020202020204" pitchFamily="34" charset="0"/>
              </a:rPr>
              <a:t>: the most technologically savvy among all generations; have an entrepreneurial mindset and the ability to multitask.</a:t>
            </a:r>
            <a:endParaRPr lang="lt-LT" sz="1800" b="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3</a:t>
            </a:fld>
            <a:endParaRPr lang="lt-LT"/>
          </a:p>
        </p:txBody>
      </p:sp>
    </p:spTree>
    <p:extLst>
      <p:ext uri="{BB962C8B-B14F-4D97-AF65-F5344CB8AC3E}">
        <p14:creationId xmlns:p14="http://schemas.microsoft.com/office/powerpoint/2010/main" val="683603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largest and broadest category of spaces is very conducive to making the most of countless combination options of the SOFT ROCK furniture. Large and expressive compositions accommodating the whole range of possible configurations within office lounge areas, lobbies, anterooms, atriums or other types of public spaces are ideal for short-term seating, temporary work, relaxation or face-to-face interactions. Single-sided, double-sided, symmetrical or completely irregular compositions can be additionally combined with other lounge systems or coffee tables.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30</a:t>
            </a:fld>
            <a:endParaRPr lang="lt-LT"/>
          </a:p>
        </p:txBody>
      </p:sp>
    </p:spTree>
    <p:extLst>
      <p:ext uri="{BB962C8B-B14F-4D97-AF65-F5344CB8AC3E}">
        <p14:creationId xmlns:p14="http://schemas.microsoft.com/office/powerpoint/2010/main" val="3238393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Lounge compositions ideally suited for café spaces. The common characteristic of these compositions is the possibility to extend the sitting perimeter and to adapt it to the room configuration. Curved seats of standard depth are combined to form straight, curved and semi-enclosed seating which is complemented with tables of varying heights and sizes as well other individual seating lounge furniture from other systems.</a:t>
            </a:r>
            <a:endParaRPr lang="lt-LT" dirty="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31</a:t>
            </a:fld>
            <a:endParaRPr lang="lt-LT"/>
          </a:p>
        </p:txBody>
      </p:sp>
    </p:spTree>
    <p:extLst>
      <p:ext uri="{BB962C8B-B14F-4D97-AF65-F5344CB8AC3E}">
        <p14:creationId xmlns:p14="http://schemas.microsoft.com/office/powerpoint/2010/main" val="626510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Each module of the lounge seating unit can have a different colour. This not only offers great options to create unique combinations suitable for a variety of different interiors but also enables you to visually define and separate spaces within the boundaries of the lounger seater.</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32</a:t>
            </a:fld>
            <a:endParaRPr lang="lt-LT"/>
          </a:p>
        </p:txBody>
      </p:sp>
    </p:spTree>
    <p:extLst>
      <p:ext uri="{BB962C8B-B14F-4D97-AF65-F5344CB8AC3E}">
        <p14:creationId xmlns:p14="http://schemas.microsoft.com/office/powerpoint/2010/main" val="2105532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B93AF91-2766-4332-9756-C7E645F04792}" type="slidenum">
              <a:rPr lang="lt-LT" smtClean="0"/>
              <a:t>33</a:t>
            </a:fld>
            <a:endParaRPr lang="lt-LT"/>
          </a:p>
        </p:txBody>
      </p:sp>
    </p:spTree>
    <p:extLst>
      <p:ext uri="{BB962C8B-B14F-4D97-AF65-F5344CB8AC3E}">
        <p14:creationId xmlns:p14="http://schemas.microsoft.com/office/powerpoint/2010/main" val="160844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Based on the findings of Pew Research </a:t>
            </a:r>
            <a:r>
              <a:rPr lang="en-GB" sz="1800" dirty="0" err="1">
                <a:effectLst/>
                <a:latin typeface="Calibri" panose="020F0502020204030204" pitchFamily="34" charset="0"/>
                <a:ea typeface="Calibri" panose="020F0502020204030204" pitchFamily="34" charset="0"/>
                <a:cs typeface="Arial" panose="020B0604020202020204" pitchFamily="34" charset="0"/>
              </a:rPr>
              <a:t>Center</a:t>
            </a:r>
            <a:r>
              <a:rPr lang="en-GB" sz="1800" dirty="0">
                <a:effectLst/>
                <a:latin typeface="Calibri" panose="020F0502020204030204" pitchFamily="34" charset="0"/>
                <a:ea typeface="Calibri" panose="020F0502020204030204" pitchFamily="34" charset="0"/>
                <a:cs typeface="Arial" panose="020B0604020202020204" pitchFamily="34" charset="0"/>
              </a:rPr>
              <a:t>, the year 2016 can be called a transitional year.</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That year marked the start of a generational shift in the workforce, and Generation Y became the largest generation in the labour force bringing along change in the work environment with them.</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It was this generation that shaped the approach that an office, or a formal setting, must not restrict or otherwise affect the ability to work successfully, – that any place with an internet connection and a power supply to charge a laptop can become a place of work.</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Generation Ys were raised with digital technology; they take all mobile devices for granted. In other words, Millennials are completely proficient in all latest technology and incorporate it easily into their workflow.</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For example, they can maintain contact via remote communication and this does not cause them any stress.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They can get tasks and all necessary information required for work and share their achievements via internet platforms, etc.</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b="0" i="0" dirty="0">
              <a:effectLst/>
              <a:latin typeface="abril-text"/>
            </a:endParaRPr>
          </a:p>
        </p:txBody>
      </p:sp>
      <p:sp>
        <p:nvSpPr>
          <p:cNvPr id="4" name="Slide Number Placeholder 3"/>
          <p:cNvSpPr>
            <a:spLocks noGrp="1"/>
          </p:cNvSpPr>
          <p:nvPr>
            <p:ph type="sldNum" sz="quarter" idx="5"/>
          </p:nvPr>
        </p:nvSpPr>
        <p:spPr/>
        <p:txBody>
          <a:bodyPr/>
          <a:lstStyle/>
          <a:p>
            <a:fld id="{E4743D28-405A-4148-969D-F7B9AAD5CB42}" type="slidenum">
              <a:rPr lang="lt-LT" smtClean="0"/>
              <a:t>4</a:t>
            </a:fld>
            <a:endParaRPr lang="lt-LT"/>
          </a:p>
        </p:txBody>
      </p:sp>
    </p:spTree>
    <p:extLst>
      <p:ext uri="{BB962C8B-B14F-4D97-AF65-F5344CB8AC3E}">
        <p14:creationId xmlns:p14="http://schemas.microsoft.com/office/powerpoint/2010/main" val="387299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800" dirty="0">
                <a:effectLst/>
                <a:latin typeface="Calibri" panose="020F0502020204030204" pitchFamily="34" charset="0"/>
                <a:ea typeface="Calibri" panose="020F0502020204030204" pitchFamily="34" charset="0"/>
                <a:cs typeface="Arial" panose="020B0604020202020204" pitchFamily="34" charset="0"/>
              </a:rPr>
              <a:t>You have probably noticed that trendy cafés and open modern public spaces are often occupied with young people snuggled on soft armchairs or sofas or even on the floor with their eyes glued to smart device screens.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r>
              <a:rPr lang="en-GB" sz="1800" dirty="0">
                <a:effectLst/>
                <a:latin typeface="Calibri" panose="020F0502020204030204" pitchFamily="34" charset="0"/>
                <a:ea typeface="Calibri" panose="020F0502020204030204" pitchFamily="34" charset="0"/>
                <a:cs typeface="Arial" panose="020B0604020202020204" pitchFamily="34" charset="0"/>
              </a:rPr>
              <a:t>They are not distracted by background noise and they often spend much of the day there. In this type of environment, they can feel relaxed and interact freely with each other, yet at the same time they are able to focus on their work and absorb all the information presented on the device screen.</a:t>
            </a:r>
            <a:endParaRPr lang="en-US" dirty="0"/>
          </a:p>
        </p:txBody>
      </p:sp>
      <p:sp>
        <p:nvSpPr>
          <p:cNvPr id="4" name="Slide Number Placeholder 3"/>
          <p:cNvSpPr>
            <a:spLocks noGrp="1"/>
          </p:cNvSpPr>
          <p:nvPr>
            <p:ph type="sldNum" sz="quarter" idx="5"/>
          </p:nvPr>
        </p:nvSpPr>
        <p:spPr/>
        <p:txBody>
          <a:bodyPr/>
          <a:lstStyle/>
          <a:p>
            <a:fld id="{E4743D28-405A-4148-969D-F7B9AAD5CB42}" type="slidenum">
              <a:rPr lang="lt-LT" smtClean="0"/>
              <a:t>5</a:t>
            </a:fld>
            <a:endParaRPr lang="lt-LT"/>
          </a:p>
        </p:txBody>
      </p:sp>
    </p:spTree>
    <p:extLst>
      <p:ext uri="{BB962C8B-B14F-4D97-AF65-F5344CB8AC3E}">
        <p14:creationId xmlns:p14="http://schemas.microsoft.com/office/powerpoint/2010/main" val="877551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With a new approach to technology comes a change in values.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Millennials are known to have a stronger focus on job satisfaction compared to other generations.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For them, it is not only excellent performance and achievement of results that matter but also the sense of fulfilment in the workplace.</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formal workplace setting, clothing, and strict work processes restrict them, whereas a unique casual environment helps them relax and interact more freely, motivates them to focus more on the tasks assigned, and provides inspiration for creative work.</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4743D28-405A-4148-969D-F7B9AAD5CB42}" type="slidenum">
              <a:rPr lang="lt-LT" smtClean="0"/>
              <a:t>6</a:t>
            </a:fld>
            <a:endParaRPr lang="lt-LT"/>
          </a:p>
        </p:txBody>
      </p:sp>
    </p:spTree>
    <p:extLst>
      <p:ext uri="{BB962C8B-B14F-4D97-AF65-F5344CB8AC3E}">
        <p14:creationId xmlns:p14="http://schemas.microsoft.com/office/powerpoint/2010/main" val="4026334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 modular lounge seating system blends subtly into all kinds of lounge or work spaces for both public and private use and helps create a welcoming, safe and calm atmosphere for relaxation, informal meetings, collaborative or individual tasks.</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7</a:t>
            </a:fld>
            <a:endParaRPr lang="lt-LT"/>
          </a:p>
        </p:txBody>
      </p:sp>
    </p:spTree>
    <p:extLst>
      <p:ext uri="{BB962C8B-B14F-4D97-AF65-F5344CB8AC3E}">
        <p14:creationId xmlns:p14="http://schemas.microsoft.com/office/powerpoint/2010/main" val="224669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7000"/>
              </a:lnSpc>
              <a:spcBef>
                <a:spcPts val="0"/>
              </a:spcBef>
              <a:spcAft>
                <a:spcPts val="800"/>
              </a:spcAft>
              <a:buClrTx/>
              <a:buSzTx/>
              <a:buFontTx/>
              <a:buNone/>
              <a:tabLst/>
              <a:defRPr/>
            </a:pPr>
            <a:endParaRPr lang="lt-LT" sz="1200" dirty="0">
              <a:solidFill>
                <a:srgbClr val="FF0000"/>
              </a:solidFill>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8</a:t>
            </a:fld>
            <a:endParaRPr lang="lt-LT"/>
          </a:p>
        </p:txBody>
      </p:sp>
    </p:spTree>
    <p:extLst>
      <p:ext uri="{BB962C8B-B14F-4D97-AF65-F5344CB8AC3E}">
        <p14:creationId xmlns:p14="http://schemas.microsoft.com/office/powerpoint/2010/main" val="275870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A natural setting is one of those special places where people can often find freedom and are able to relax. This is why many of us choose the seaside for our vacation, for it is there where we can listen to the calming sound of the waves.</a:t>
            </a:r>
            <a:endParaRPr lang="lt-LT"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When designing SOFT ROCK, Christina Strand and Niels </a:t>
            </a:r>
            <a:r>
              <a:rPr lang="en-GB" sz="1800" dirty="0" err="1">
                <a:effectLst/>
                <a:latin typeface="Calibri" panose="020F0502020204030204" pitchFamily="34" charset="0"/>
                <a:ea typeface="Calibri" panose="020F0502020204030204" pitchFamily="34" charset="0"/>
                <a:cs typeface="Arial" panose="020B0604020202020204" pitchFamily="34" charset="0"/>
              </a:rPr>
              <a:t>Hvass</a:t>
            </a:r>
            <a:r>
              <a:rPr lang="en-GB" sz="1800" dirty="0">
                <a:effectLst/>
                <a:latin typeface="Calibri" panose="020F0502020204030204" pitchFamily="34" charset="0"/>
                <a:ea typeface="Calibri" panose="020F0502020204030204" pitchFamily="34" charset="0"/>
                <a:cs typeface="Arial" panose="020B0604020202020204" pitchFamily="34" charset="0"/>
              </a:rPr>
              <a:t> drew inspiration from nature: they observed the sea’s waves washing over rock and stones on the shore, and rendering those rocks and stones’ shapes softer and smoother. </a:t>
            </a:r>
            <a:endParaRPr lang="lt-LT"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B93AF91-2766-4332-9756-C7E645F04792}" type="slidenum">
              <a:rPr lang="lt-LT" smtClean="0"/>
              <a:t>9</a:t>
            </a:fld>
            <a:endParaRPr lang="lt-LT"/>
          </a:p>
        </p:txBody>
      </p:sp>
    </p:spTree>
    <p:extLst>
      <p:ext uri="{BB962C8B-B14F-4D97-AF65-F5344CB8AC3E}">
        <p14:creationId xmlns:p14="http://schemas.microsoft.com/office/powerpoint/2010/main" val="329002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E155-C755-46C7-8AF1-112D58C32F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44CD13E4-0BA0-47CC-9A37-92369A8B3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D9BB30E5-6DEA-4400-B65C-012C63E35C6F}"/>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5" name="Footer Placeholder 4">
            <a:extLst>
              <a:ext uri="{FF2B5EF4-FFF2-40B4-BE49-F238E27FC236}">
                <a16:creationId xmlns:a16="http://schemas.microsoft.com/office/drawing/2014/main" id="{AAE9D707-A1E5-4D40-9102-14EFFD89FC22}"/>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3A6C65D-D514-40C2-8EB9-E72D6E529FA9}"/>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137285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B85C-80C2-40DC-B965-C7EE3B40CA85}"/>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0BE42CC-AF0C-4DCC-A981-8BA75E3861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2A4C80B-F2D6-461F-BBFF-577E5037441C}"/>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5" name="Footer Placeholder 4">
            <a:extLst>
              <a:ext uri="{FF2B5EF4-FFF2-40B4-BE49-F238E27FC236}">
                <a16:creationId xmlns:a16="http://schemas.microsoft.com/office/drawing/2014/main" id="{B48CAA86-B703-4B28-A2DD-ADED1628AD86}"/>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361137B-8423-431B-B0AB-9372B82A77ED}"/>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208987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08B48-CFAB-404D-8CAB-87357B4FBB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7C971E7F-D1BE-4D0A-B645-5631ED3101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0D21D22-EE74-4D17-B9E7-609BEAAD7E4F}"/>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5" name="Footer Placeholder 4">
            <a:extLst>
              <a:ext uri="{FF2B5EF4-FFF2-40B4-BE49-F238E27FC236}">
                <a16:creationId xmlns:a16="http://schemas.microsoft.com/office/drawing/2014/main" id="{370473F5-92AD-442B-B512-1DDF2D68BB9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0AE59B8-9232-4645-98EC-3C8F63A454CB}"/>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306543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E879-166B-4071-8306-55BB4630D139}"/>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AFDB5AD6-5FA1-4F18-90CE-D3AE96D5C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5AD3ED1-DD9D-451E-A697-4A47623A0210}"/>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5" name="Footer Placeholder 4">
            <a:extLst>
              <a:ext uri="{FF2B5EF4-FFF2-40B4-BE49-F238E27FC236}">
                <a16:creationId xmlns:a16="http://schemas.microsoft.com/office/drawing/2014/main" id="{D6F86D81-F0E0-4250-959C-19B3DA796A1D}"/>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916AEE1-C114-4BE6-AA65-885EF0902EAB}"/>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58238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281A-761F-446A-8608-99D26DE7E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070FF392-0FF0-483C-973B-D0C4E037E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AADC78-5C1B-4763-8578-A03F32A9C0D2}"/>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5" name="Footer Placeholder 4">
            <a:extLst>
              <a:ext uri="{FF2B5EF4-FFF2-40B4-BE49-F238E27FC236}">
                <a16:creationId xmlns:a16="http://schemas.microsoft.com/office/drawing/2014/main" id="{1ACAD06F-283A-4A5B-A659-D0C407E2866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847CB83-2DEE-4B52-A5F8-B80082C007C2}"/>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215870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B08C-5AC2-41FC-882D-8197F7A36D74}"/>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A253599-7A30-4E1D-93CA-B69653629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D492FE7B-9421-4F26-86E1-EFF024DE23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862D42EF-B84F-43DC-A334-4942669E3578}"/>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6" name="Footer Placeholder 5">
            <a:extLst>
              <a:ext uri="{FF2B5EF4-FFF2-40B4-BE49-F238E27FC236}">
                <a16:creationId xmlns:a16="http://schemas.microsoft.com/office/drawing/2014/main" id="{FD49770C-CDD3-4D82-B994-6B04D4E6364F}"/>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0E734590-656E-47B4-B36C-EE430668D0C1}"/>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333616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21AB-76B8-4444-BDBA-965E05D54FBD}"/>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7C3A890D-2DAB-4D82-B316-52DF3C35B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60E4B-87C5-47C8-B840-F643D545B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B9749171-F1E8-4AB4-B63D-107957D9C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EA804C-2064-4C13-93DE-D44A9F7272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983376DB-7E4E-427D-B9ED-4349A88EADCD}"/>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8" name="Footer Placeholder 7">
            <a:extLst>
              <a:ext uri="{FF2B5EF4-FFF2-40B4-BE49-F238E27FC236}">
                <a16:creationId xmlns:a16="http://schemas.microsoft.com/office/drawing/2014/main" id="{6052C13E-8D38-41FE-AED8-3C4CBA22E756}"/>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ADD7C8EC-F1E0-42DC-9E47-B31E7F66FF9A}"/>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86359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3D528-CC83-476D-B8A2-B55824BBCD5E}"/>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247A9E9A-182A-4E2C-9231-F09658F0BD55}"/>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4" name="Footer Placeholder 3">
            <a:extLst>
              <a:ext uri="{FF2B5EF4-FFF2-40B4-BE49-F238E27FC236}">
                <a16:creationId xmlns:a16="http://schemas.microsoft.com/office/drawing/2014/main" id="{FB6B978C-D469-4508-8D8D-D7608097800C}"/>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5557AEF9-4790-499B-B34A-C615D904646A}"/>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254819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A2F5A-C5F8-43AE-9077-11FEBA34B138}"/>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3" name="Footer Placeholder 2">
            <a:extLst>
              <a:ext uri="{FF2B5EF4-FFF2-40B4-BE49-F238E27FC236}">
                <a16:creationId xmlns:a16="http://schemas.microsoft.com/office/drawing/2014/main" id="{316AE465-AFC8-4C1B-8ADB-30B9DDF9E101}"/>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D9B1329-7704-4C77-BD72-BD4347A23C4E}"/>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87429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A199-6725-4A5B-9EFC-76540859F1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401CB42C-C550-487E-9785-4906A917D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78DAAC3D-A711-4FB4-945F-166BCB352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DB668-0B0C-4691-AED8-7BBAF0D82F56}"/>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6" name="Footer Placeholder 5">
            <a:extLst>
              <a:ext uri="{FF2B5EF4-FFF2-40B4-BE49-F238E27FC236}">
                <a16:creationId xmlns:a16="http://schemas.microsoft.com/office/drawing/2014/main" id="{4C236A55-A4DA-47D7-B3E5-A168A437253B}"/>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E8187FE5-20E4-4BFE-B111-A9F0648F3337}"/>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155912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861-3C99-46B2-86BF-75C9AF9BA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738D8B2D-CDC0-49BA-A690-6F7D0E2B7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206F7413-D9B8-483D-B4D9-140FCA1BA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3DA68-D2F2-4261-84BD-B044601FCDF7}"/>
              </a:ext>
            </a:extLst>
          </p:cNvPr>
          <p:cNvSpPr>
            <a:spLocks noGrp="1"/>
          </p:cNvSpPr>
          <p:nvPr>
            <p:ph type="dt" sz="half" idx="10"/>
          </p:nvPr>
        </p:nvSpPr>
        <p:spPr/>
        <p:txBody>
          <a:bodyPr/>
          <a:lstStyle/>
          <a:p>
            <a:fld id="{A74EE345-4B0F-4173-8676-7AB11669E2C8}" type="datetimeFigureOut">
              <a:rPr lang="lt-LT" smtClean="0"/>
              <a:t>2021-04-06</a:t>
            </a:fld>
            <a:endParaRPr lang="lt-LT"/>
          </a:p>
        </p:txBody>
      </p:sp>
      <p:sp>
        <p:nvSpPr>
          <p:cNvPr id="6" name="Footer Placeholder 5">
            <a:extLst>
              <a:ext uri="{FF2B5EF4-FFF2-40B4-BE49-F238E27FC236}">
                <a16:creationId xmlns:a16="http://schemas.microsoft.com/office/drawing/2014/main" id="{DE1542BC-E75B-4F23-92E6-7C6695825805}"/>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C1E80D4D-1489-4BDC-AA7B-04BBC3EE6651}"/>
              </a:ext>
            </a:extLst>
          </p:cNvPr>
          <p:cNvSpPr>
            <a:spLocks noGrp="1"/>
          </p:cNvSpPr>
          <p:nvPr>
            <p:ph type="sldNum" sz="quarter" idx="12"/>
          </p:nvPr>
        </p:nvSpPr>
        <p:spPr/>
        <p:txBody>
          <a:bodyPr/>
          <a:lstStyle/>
          <a:p>
            <a:fld id="{935FBCCB-183C-4FAA-A124-03EA1F0A3152}" type="slidenum">
              <a:rPr lang="lt-LT" smtClean="0"/>
              <a:t>‹#›</a:t>
            </a:fld>
            <a:endParaRPr lang="lt-LT"/>
          </a:p>
        </p:txBody>
      </p:sp>
    </p:spTree>
    <p:extLst>
      <p:ext uri="{BB962C8B-B14F-4D97-AF65-F5344CB8AC3E}">
        <p14:creationId xmlns:p14="http://schemas.microsoft.com/office/powerpoint/2010/main" val="148571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0A1AAC-51BB-4E94-BAF1-B075B96DE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708FFE16-51E8-4A05-B0F5-77FE5CD3D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29B584A-3B57-4AF8-8445-25CC9F7AE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EE345-4B0F-4173-8676-7AB11669E2C8}" type="datetimeFigureOut">
              <a:rPr lang="lt-LT" smtClean="0"/>
              <a:t>2021-04-06</a:t>
            </a:fld>
            <a:endParaRPr lang="lt-LT"/>
          </a:p>
        </p:txBody>
      </p:sp>
      <p:sp>
        <p:nvSpPr>
          <p:cNvPr id="5" name="Footer Placeholder 4">
            <a:extLst>
              <a:ext uri="{FF2B5EF4-FFF2-40B4-BE49-F238E27FC236}">
                <a16:creationId xmlns:a16="http://schemas.microsoft.com/office/drawing/2014/main" id="{97B3369B-29D7-4E8F-925C-D1ECD6909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3C0D863C-23AD-438F-913A-4C4A87140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FBCCB-183C-4FAA-A124-03EA1F0A3152}" type="slidenum">
              <a:rPr lang="lt-LT" smtClean="0"/>
              <a:t>‹#›</a:t>
            </a:fld>
            <a:endParaRPr lang="lt-LT"/>
          </a:p>
        </p:txBody>
      </p:sp>
    </p:spTree>
    <p:extLst>
      <p:ext uri="{BB962C8B-B14F-4D97-AF65-F5344CB8AC3E}">
        <p14:creationId xmlns:p14="http://schemas.microsoft.com/office/powerpoint/2010/main" val="4007682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3.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image" Target="../media/image56.jpg"/><Relationship Id="rId2" Type="http://schemas.openxmlformats.org/officeDocument/2006/relationships/notesSlide" Target="../notesSlides/notesSlide33.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5" Type="http://schemas.openxmlformats.org/officeDocument/2006/relationships/image" Target="../media/image59.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 Id="rId1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A7C4CD-0F15-4523-AFAC-025371C40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2" name="TextBox 1">
            <a:extLst>
              <a:ext uri="{FF2B5EF4-FFF2-40B4-BE49-F238E27FC236}">
                <a16:creationId xmlns:a16="http://schemas.microsoft.com/office/drawing/2014/main" id="{6E09F455-88CE-4299-A06B-208CB3DBB4BE}"/>
              </a:ext>
            </a:extLst>
          </p:cNvPr>
          <p:cNvSpPr txBox="1"/>
          <p:nvPr/>
        </p:nvSpPr>
        <p:spPr>
          <a:xfrm>
            <a:off x="903585" y="2828834"/>
            <a:ext cx="5192415" cy="1200329"/>
          </a:xfrm>
          <a:prstGeom prst="rect">
            <a:avLst/>
          </a:prstGeom>
          <a:noFill/>
        </p:spPr>
        <p:txBody>
          <a:bodyPr wrap="square" rtlCol="0">
            <a:spAutoFit/>
          </a:bodyPr>
          <a:lstStyle/>
          <a:p>
            <a:r>
              <a:rPr lang="lt-LT" sz="7200" b="1" dirty="0">
                <a:solidFill>
                  <a:schemeClr val="bg1"/>
                </a:solidFill>
                <a:latin typeface="Roboto Light" panose="02000000000000000000" pitchFamily="2" charset="0"/>
                <a:ea typeface="Roboto Light" panose="02000000000000000000" pitchFamily="2" charset="0"/>
              </a:rPr>
              <a:t>SOFT ROCK</a:t>
            </a:r>
          </a:p>
        </p:txBody>
      </p:sp>
      <p:sp>
        <p:nvSpPr>
          <p:cNvPr id="3" name="Rectangle 2">
            <a:extLst>
              <a:ext uri="{FF2B5EF4-FFF2-40B4-BE49-F238E27FC236}">
                <a16:creationId xmlns:a16="http://schemas.microsoft.com/office/drawing/2014/main" id="{61937DAA-5846-47D9-9D8E-F769EBD87DA4}"/>
              </a:ext>
            </a:extLst>
          </p:cNvPr>
          <p:cNvSpPr/>
          <p:nvPr/>
        </p:nvSpPr>
        <p:spPr>
          <a:xfrm>
            <a:off x="903585" y="3940190"/>
            <a:ext cx="4421403" cy="461665"/>
          </a:xfrm>
          <a:prstGeom prst="rect">
            <a:avLst/>
          </a:prstGeom>
        </p:spPr>
        <p:txBody>
          <a:bodyPr wrap="none">
            <a:spAutoFit/>
          </a:bodyPr>
          <a:lstStyle/>
          <a:p>
            <a:r>
              <a:rPr lang="en-US" sz="2400" dirty="0">
                <a:solidFill>
                  <a:schemeClr val="bg1"/>
                </a:solidFill>
                <a:latin typeface="Roboto Light" panose="02000000000000000000" pitchFamily="2" charset="0"/>
                <a:ea typeface="Roboto Light" panose="02000000000000000000" pitchFamily="2" charset="0"/>
              </a:rPr>
              <a:t>Inspired by the new generation</a:t>
            </a:r>
            <a:endParaRPr lang="lt-LT" sz="24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27104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C6388D-5F9A-4CB8-B222-9C8F571C837A}"/>
              </a:ext>
            </a:extLst>
          </p:cNvPr>
          <p:cNvPicPr>
            <a:picLocks noChangeAspect="1"/>
          </p:cNvPicPr>
          <p:nvPr/>
        </p:nvPicPr>
        <p:blipFill rotWithShape="1">
          <a:blip r:embed="rId3">
            <a:extLst>
              <a:ext uri="{28A0092B-C50C-407E-A947-70E740481C1C}">
                <a14:useLocalDpi xmlns:a14="http://schemas.microsoft.com/office/drawing/2010/main" val="0"/>
              </a:ext>
            </a:extLst>
          </a:blip>
          <a:srcRect l="11578" t="7466" r="7464" b="11581"/>
          <a:stretch/>
        </p:blipFill>
        <p:spPr>
          <a:xfrm>
            <a:off x="1" y="0"/>
            <a:ext cx="12192000" cy="6858000"/>
          </a:xfrm>
          <a:prstGeom prst="rect">
            <a:avLst/>
          </a:prstGeom>
        </p:spPr>
      </p:pic>
      <p:sp>
        <p:nvSpPr>
          <p:cNvPr id="5" name="Title 1">
            <a:extLst>
              <a:ext uri="{FF2B5EF4-FFF2-40B4-BE49-F238E27FC236}">
                <a16:creationId xmlns:a16="http://schemas.microsoft.com/office/drawing/2014/main" id="{2084E287-FB6C-4ACE-AE42-2596B640A0E6}"/>
              </a:ext>
            </a:extLst>
          </p:cNvPr>
          <p:cNvSpPr txBox="1">
            <a:spLocks/>
          </p:cNvSpPr>
          <p:nvPr/>
        </p:nvSpPr>
        <p:spPr>
          <a:xfrm>
            <a:off x="5477030" y="5653548"/>
            <a:ext cx="5004157" cy="100780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lt-LT" sz="3600" dirty="0">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E979CAF1-89C3-4A95-ABF1-32D5F7B95840}"/>
              </a:ext>
            </a:extLst>
          </p:cNvPr>
          <p:cNvSpPr/>
          <p:nvPr/>
        </p:nvSpPr>
        <p:spPr>
          <a:xfrm>
            <a:off x="7445829" y="4637885"/>
            <a:ext cx="4218632" cy="1323439"/>
          </a:xfrm>
          <a:prstGeom prst="rect">
            <a:avLst/>
          </a:prstGeom>
        </p:spPr>
        <p:txBody>
          <a:bodyPr wrap="square">
            <a:spAutoFit/>
          </a:bodyPr>
          <a:lstStyle/>
          <a:p>
            <a:pPr algn="r"/>
            <a:r>
              <a:rPr lang="en-US" sz="2000" dirty="0">
                <a:latin typeface="Roboto Light" panose="02000000000000000000" pitchFamily="2" charset="0"/>
                <a:ea typeface="Roboto Light" panose="02000000000000000000" pitchFamily="2" charset="0"/>
              </a:rPr>
              <a:t>The synergy between rounded shapes and straight lines creates a unique, eye-catching yet simple design. </a:t>
            </a:r>
            <a:r>
              <a:rPr lang="lt-LT" sz="2000" dirty="0">
                <a:latin typeface="Roboto Light" panose="02000000000000000000" pitchFamily="2" charset="0"/>
                <a:ea typeface="Roboto Light" panose="02000000000000000000" pitchFamily="2" charset="0"/>
              </a:rPr>
              <a:t> </a:t>
            </a:r>
            <a:endParaRPr lang="en-US" sz="2000" dirty="0">
              <a:latin typeface="Roboto Light" panose="02000000000000000000" pitchFamily="2" charset="0"/>
              <a:ea typeface="Roboto Light" panose="02000000000000000000" pitchFamily="2" charset="0"/>
            </a:endParaRPr>
          </a:p>
        </p:txBody>
      </p:sp>
      <p:pic>
        <p:nvPicPr>
          <p:cNvPr id="6" name="Picture 5">
            <a:extLst>
              <a:ext uri="{FF2B5EF4-FFF2-40B4-BE49-F238E27FC236}">
                <a16:creationId xmlns:a16="http://schemas.microsoft.com/office/drawing/2014/main" id="{752B650D-F790-490B-8217-876CBB2DA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4292974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3316FC-9323-49DD-91E8-0AC32E842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Rectangle 4">
            <a:extLst>
              <a:ext uri="{FF2B5EF4-FFF2-40B4-BE49-F238E27FC236}">
                <a16:creationId xmlns:a16="http://schemas.microsoft.com/office/drawing/2014/main" id="{447DC341-3AEF-4784-9C2A-ECAA9D78386D}"/>
              </a:ext>
            </a:extLst>
          </p:cNvPr>
          <p:cNvSpPr/>
          <p:nvPr/>
        </p:nvSpPr>
        <p:spPr>
          <a:xfrm>
            <a:off x="610799" y="644583"/>
            <a:ext cx="4618426" cy="1323439"/>
          </a:xfrm>
          <a:prstGeom prst="rect">
            <a:avLst/>
          </a:prstGeom>
        </p:spPr>
        <p:txBody>
          <a:bodyPr wrap="square">
            <a:spAutoFit/>
          </a:bodyPr>
          <a:lstStyle/>
          <a:p>
            <a:pPr lvl="0">
              <a:defRPr/>
            </a:pPr>
            <a:r>
              <a:rPr lang="en-US" sz="2000" dirty="0">
                <a:latin typeface="Roboto Light" panose="02000000000000000000" pitchFamily="2" charset="0"/>
                <a:ea typeface="Roboto Light" panose="02000000000000000000" pitchFamily="2" charset="0"/>
              </a:rPr>
              <a:t>Low-frame </a:t>
            </a:r>
            <a:r>
              <a:rPr lang="en-US" sz="2000" b="1" dirty="0">
                <a:latin typeface="Roboto Light" panose="02000000000000000000" pitchFamily="2" charset="0"/>
                <a:ea typeface="Roboto Light" panose="02000000000000000000" pitchFamily="2" charset="0"/>
              </a:rPr>
              <a:t>SOFT ROCK </a:t>
            </a:r>
            <a:r>
              <a:rPr lang="en-US" sz="2000" dirty="0">
                <a:latin typeface="Roboto Light" panose="02000000000000000000" pitchFamily="2" charset="0"/>
                <a:ea typeface="Roboto Light" panose="02000000000000000000" pitchFamily="2" charset="0"/>
              </a:rPr>
              <a:t>lounge seaters with a distinctive backrest invite you to sit back in comfort or to lay down and relax.</a:t>
            </a:r>
            <a:endParaRPr lang="lt-LT" sz="2000" dirty="0">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E938A780-A941-444E-95B2-5FC137951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4258909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60C27-6C50-4062-A1CA-449248B53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5" name="Title 1">
            <a:extLst>
              <a:ext uri="{FF2B5EF4-FFF2-40B4-BE49-F238E27FC236}">
                <a16:creationId xmlns:a16="http://schemas.microsoft.com/office/drawing/2014/main" id="{2084E287-FB6C-4ACE-AE42-2596B640A0E6}"/>
              </a:ext>
            </a:extLst>
          </p:cNvPr>
          <p:cNvSpPr txBox="1">
            <a:spLocks/>
          </p:cNvSpPr>
          <p:nvPr/>
        </p:nvSpPr>
        <p:spPr>
          <a:xfrm>
            <a:off x="5477030" y="5653548"/>
            <a:ext cx="5004157" cy="100780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lt-LT" sz="3600" dirty="0">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75E40EC6-9A3B-43CB-A62E-DFAB9F5CC38A}"/>
              </a:ext>
            </a:extLst>
          </p:cNvPr>
          <p:cNvSpPr/>
          <p:nvPr/>
        </p:nvSpPr>
        <p:spPr>
          <a:xfrm>
            <a:off x="523419" y="659546"/>
            <a:ext cx="5690982" cy="707886"/>
          </a:xfrm>
          <a:prstGeom prst="rect">
            <a:avLst/>
          </a:prstGeom>
        </p:spPr>
        <p:txBody>
          <a:bodyPr wrap="none">
            <a:spAutoFit/>
          </a:bodyPr>
          <a:lstStyle/>
          <a:p>
            <a:r>
              <a:rPr lang="en-US" sz="4000" dirty="0">
                <a:latin typeface="Roboto Light" panose="02000000000000000000" pitchFamily="2" charset="0"/>
                <a:ea typeface="Roboto Light" panose="02000000000000000000" pitchFamily="2" charset="0"/>
                <a:cs typeface="+mj-cs"/>
              </a:rPr>
              <a:t>Flexible modular system</a:t>
            </a:r>
          </a:p>
        </p:txBody>
      </p:sp>
      <p:sp>
        <p:nvSpPr>
          <p:cNvPr id="8" name="Rectangle 7">
            <a:extLst>
              <a:ext uri="{FF2B5EF4-FFF2-40B4-BE49-F238E27FC236}">
                <a16:creationId xmlns:a16="http://schemas.microsoft.com/office/drawing/2014/main" id="{D65F7AD4-76F4-4569-92F1-D1D3E2EE2E7C}"/>
              </a:ext>
            </a:extLst>
          </p:cNvPr>
          <p:cNvSpPr/>
          <p:nvPr/>
        </p:nvSpPr>
        <p:spPr>
          <a:xfrm>
            <a:off x="523419" y="1811111"/>
            <a:ext cx="5966699" cy="1323439"/>
          </a:xfrm>
          <a:prstGeom prst="rect">
            <a:avLst/>
          </a:prstGeom>
        </p:spPr>
        <p:txBody>
          <a:bodyPr wrap="square">
            <a:spAutoFit/>
          </a:bodyPr>
          <a:lstStyle/>
          <a:p>
            <a:pPr lvl="0">
              <a:defRPr/>
            </a:pPr>
            <a:r>
              <a:rPr lang="en-US" sz="2000" dirty="0">
                <a:latin typeface="Roboto Light" panose="02000000000000000000" pitchFamily="2" charset="0"/>
                <a:ea typeface="Roboto Light" panose="02000000000000000000" pitchFamily="2" charset="0"/>
              </a:rPr>
              <a:t>The SOFT ROCK collection consists of lounge seaters available in different sizes and forms which can be easily combined or rearranged to make efficient use of the space.</a:t>
            </a:r>
            <a:endParaRPr lang="lt-LT" sz="2000" dirty="0">
              <a:latin typeface="Roboto Light" panose="02000000000000000000" pitchFamily="2" charset="0"/>
              <a:ea typeface="Roboto Light" panose="02000000000000000000" pitchFamily="2" charset="0"/>
            </a:endParaRPr>
          </a:p>
        </p:txBody>
      </p:sp>
      <p:pic>
        <p:nvPicPr>
          <p:cNvPr id="6" name="Picture 5">
            <a:extLst>
              <a:ext uri="{FF2B5EF4-FFF2-40B4-BE49-F238E27FC236}">
                <a16:creationId xmlns:a16="http://schemas.microsoft.com/office/drawing/2014/main" id="{2439047B-1837-43CA-9CCC-BBD350B0D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1751024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A61CCA-3EF8-4AE5-A491-12F77B095D4C}"/>
              </a:ext>
            </a:extLst>
          </p:cNvPr>
          <p:cNvPicPr>
            <a:picLocks noChangeAspect="1"/>
          </p:cNvPicPr>
          <p:nvPr/>
        </p:nvPicPr>
        <p:blipFill rotWithShape="1">
          <a:blip r:embed="rId3">
            <a:extLst>
              <a:ext uri="{28A0092B-C50C-407E-A947-70E740481C1C}">
                <a14:useLocalDpi xmlns:a14="http://schemas.microsoft.com/office/drawing/2010/main" val="0"/>
              </a:ext>
            </a:extLst>
          </a:blip>
          <a:srcRect l="7306" t="19442" b="22216"/>
          <a:stretch/>
        </p:blipFill>
        <p:spPr>
          <a:xfrm>
            <a:off x="312430" y="196645"/>
            <a:ext cx="10583574" cy="6661356"/>
          </a:xfrm>
          <a:prstGeom prst="rect">
            <a:avLst/>
          </a:prstGeom>
        </p:spPr>
      </p:pic>
      <p:sp>
        <p:nvSpPr>
          <p:cNvPr id="5" name="Title 1">
            <a:extLst>
              <a:ext uri="{FF2B5EF4-FFF2-40B4-BE49-F238E27FC236}">
                <a16:creationId xmlns:a16="http://schemas.microsoft.com/office/drawing/2014/main" id="{2084E287-FB6C-4ACE-AE42-2596B640A0E6}"/>
              </a:ext>
            </a:extLst>
          </p:cNvPr>
          <p:cNvSpPr txBox="1">
            <a:spLocks/>
          </p:cNvSpPr>
          <p:nvPr/>
        </p:nvSpPr>
        <p:spPr>
          <a:xfrm>
            <a:off x="5477030" y="5653548"/>
            <a:ext cx="5004157" cy="100780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lt-LT" sz="3600" dirty="0">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75E40EC6-9A3B-43CB-A62E-DFAB9F5CC38A}"/>
              </a:ext>
            </a:extLst>
          </p:cNvPr>
          <p:cNvSpPr/>
          <p:nvPr/>
        </p:nvSpPr>
        <p:spPr>
          <a:xfrm>
            <a:off x="523419" y="659546"/>
            <a:ext cx="10613803" cy="707886"/>
          </a:xfrm>
          <a:prstGeom prst="rect">
            <a:avLst/>
          </a:prstGeom>
        </p:spPr>
        <p:txBody>
          <a:bodyPr wrap="none">
            <a:spAutoFit/>
          </a:bodyPr>
          <a:lstStyle/>
          <a:p>
            <a:r>
              <a:rPr lang="en-US" sz="4000" dirty="0">
                <a:latin typeface="Roboto Light" panose="02000000000000000000" pitchFamily="2" charset="0"/>
                <a:ea typeface="Roboto Light" panose="02000000000000000000" pitchFamily="2" charset="0"/>
                <a:cs typeface="+mj-cs"/>
              </a:rPr>
              <a:t>Unlimited possibilities for creative expression </a:t>
            </a:r>
            <a:r>
              <a:rPr lang="lt-LT" sz="4000" dirty="0">
                <a:latin typeface="Roboto Light" panose="02000000000000000000" pitchFamily="2" charset="0"/>
                <a:ea typeface="Roboto Light" panose="02000000000000000000" pitchFamily="2" charset="0"/>
                <a:cs typeface="+mj-cs"/>
              </a:rPr>
              <a:t> </a:t>
            </a:r>
            <a:endParaRPr lang="en-US" sz="4000" dirty="0">
              <a:latin typeface="Roboto Light" panose="02000000000000000000" pitchFamily="2" charset="0"/>
              <a:ea typeface="Roboto Light" panose="02000000000000000000" pitchFamily="2" charset="0"/>
              <a:cs typeface="+mj-cs"/>
            </a:endParaRPr>
          </a:p>
        </p:txBody>
      </p:sp>
      <p:sp>
        <p:nvSpPr>
          <p:cNvPr id="6" name="TextBox 5">
            <a:extLst>
              <a:ext uri="{FF2B5EF4-FFF2-40B4-BE49-F238E27FC236}">
                <a16:creationId xmlns:a16="http://schemas.microsoft.com/office/drawing/2014/main" id="{0F25A44F-51CD-4364-9A88-9590A8E57820}"/>
              </a:ext>
            </a:extLst>
          </p:cNvPr>
          <p:cNvSpPr txBox="1"/>
          <p:nvPr/>
        </p:nvSpPr>
        <p:spPr>
          <a:xfrm>
            <a:off x="8595114" y="4145443"/>
            <a:ext cx="3772145" cy="2123658"/>
          </a:xfrm>
          <a:prstGeom prst="rect">
            <a:avLst/>
          </a:prstGeom>
          <a:noFill/>
        </p:spPr>
        <p:txBody>
          <a:bodyPr wrap="square" rtlCol="0">
            <a:spAutoFit/>
          </a:bodyPr>
          <a:lstStyle/>
          <a:p>
            <a:r>
              <a:rPr lang="lt-LT" sz="3200" b="1" dirty="0">
                <a:latin typeface="Roboto Light" panose="02000000000000000000" pitchFamily="2" charset="0"/>
                <a:ea typeface="Roboto Light" panose="02000000000000000000" pitchFamily="2" charset="0"/>
              </a:rPr>
              <a:t>6</a:t>
            </a:r>
            <a:r>
              <a:rPr lang="lt-LT" sz="2000" dirty="0">
                <a:latin typeface="Roboto Light" panose="02000000000000000000" pitchFamily="2" charset="0"/>
                <a:ea typeface="Roboto Light" panose="02000000000000000000" pitchFamily="2" charset="0"/>
              </a:rPr>
              <a:t> </a:t>
            </a:r>
            <a:r>
              <a:rPr lang="en-US" sz="2400" dirty="0">
                <a:latin typeface="Roboto Light" panose="02000000000000000000" pitchFamily="2" charset="0"/>
                <a:ea typeface="Roboto Light" panose="02000000000000000000" pitchFamily="2" charset="0"/>
              </a:rPr>
              <a:t>types of lounge seaters:</a:t>
            </a:r>
            <a:endParaRPr lang="lt-LT"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come in different sizes;</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feature straight or curved lines;</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with or without a backrest.</a:t>
            </a:r>
          </a:p>
          <a:p>
            <a:pPr marL="342900" indent="-342900">
              <a:buFont typeface="Arial" panose="020B0604020202020204" pitchFamily="34" charset="0"/>
              <a:buChar char="•"/>
            </a:pPr>
            <a:endParaRPr lang="en-US" sz="2000" dirty="0">
              <a:latin typeface="Roboto Light" panose="02000000000000000000" pitchFamily="2" charset="0"/>
              <a:ea typeface="Roboto Light" panose="02000000000000000000" pitchFamily="2" charset="0"/>
            </a:endParaRPr>
          </a:p>
        </p:txBody>
      </p:sp>
      <p:pic>
        <p:nvPicPr>
          <p:cNvPr id="7" name="Picture 6">
            <a:extLst>
              <a:ext uri="{FF2B5EF4-FFF2-40B4-BE49-F238E27FC236}">
                <a16:creationId xmlns:a16="http://schemas.microsoft.com/office/drawing/2014/main" id="{7F273E69-A85B-4CEA-8539-C9276BF988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2769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0D266-2830-4E0C-92EA-2591D9ACDC19}"/>
              </a:ext>
            </a:extLst>
          </p:cNvPr>
          <p:cNvPicPr>
            <a:picLocks noChangeAspect="1"/>
          </p:cNvPicPr>
          <p:nvPr/>
        </p:nvPicPr>
        <p:blipFill rotWithShape="1">
          <a:blip r:embed="rId3">
            <a:extLst>
              <a:ext uri="{28A0092B-C50C-407E-A947-70E740481C1C}">
                <a14:useLocalDpi xmlns:a14="http://schemas.microsoft.com/office/drawing/2010/main" val="0"/>
              </a:ext>
            </a:extLst>
          </a:blip>
          <a:srcRect l="-2824" r="8793"/>
          <a:stretch/>
        </p:blipFill>
        <p:spPr>
          <a:xfrm>
            <a:off x="1900609" y="1440178"/>
            <a:ext cx="10291391" cy="2736170"/>
          </a:xfrm>
          <a:prstGeom prst="rect">
            <a:avLst/>
          </a:prstGeom>
        </p:spPr>
      </p:pic>
      <p:pic>
        <p:nvPicPr>
          <p:cNvPr id="6" name="Picture 5">
            <a:extLst>
              <a:ext uri="{FF2B5EF4-FFF2-40B4-BE49-F238E27FC236}">
                <a16:creationId xmlns:a16="http://schemas.microsoft.com/office/drawing/2014/main" id="{ABD58390-34A5-4E25-B716-D0B3D739EFC7}"/>
              </a:ext>
            </a:extLst>
          </p:cNvPr>
          <p:cNvPicPr>
            <a:picLocks noChangeAspect="1"/>
          </p:cNvPicPr>
          <p:nvPr/>
        </p:nvPicPr>
        <p:blipFill rotWithShape="1">
          <a:blip r:embed="rId4">
            <a:extLst>
              <a:ext uri="{28A0092B-C50C-407E-A947-70E740481C1C}">
                <a14:useLocalDpi xmlns:a14="http://schemas.microsoft.com/office/drawing/2010/main" val="0"/>
              </a:ext>
            </a:extLst>
          </a:blip>
          <a:srcRect l="1723" t="2688" r="8558"/>
          <a:stretch/>
        </p:blipFill>
        <p:spPr>
          <a:xfrm>
            <a:off x="2553896" y="4150895"/>
            <a:ext cx="9638104" cy="2710717"/>
          </a:xfrm>
          <a:prstGeom prst="rect">
            <a:avLst/>
          </a:prstGeom>
        </p:spPr>
      </p:pic>
      <p:sp>
        <p:nvSpPr>
          <p:cNvPr id="23" name="Rectangle 22">
            <a:extLst>
              <a:ext uri="{FF2B5EF4-FFF2-40B4-BE49-F238E27FC236}">
                <a16:creationId xmlns:a16="http://schemas.microsoft.com/office/drawing/2014/main" id="{4E71E5BF-C8A7-415C-AD0F-394E62924EE3}"/>
              </a:ext>
            </a:extLst>
          </p:cNvPr>
          <p:cNvSpPr/>
          <p:nvPr/>
        </p:nvSpPr>
        <p:spPr>
          <a:xfrm>
            <a:off x="523418" y="659546"/>
            <a:ext cx="7917197" cy="1323439"/>
          </a:xfrm>
          <a:prstGeom prst="rect">
            <a:avLst/>
          </a:prstGeom>
        </p:spPr>
        <p:txBody>
          <a:bodyPr wrap="square">
            <a:spAutoFit/>
          </a:bodyPr>
          <a:lstStyle/>
          <a:p>
            <a:r>
              <a:rPr lang="en-US" sz="4000" dirty="0">
                <a:latin typeface="Roboto Light" panose="02000000000000000000" pitchFamily="2" charset="0"/>
                <a:ea typeface="Roboto Light" panose="02000000000000000000" pitchFamily="2" charset="0"/>
              </a:rPr>
              <a:t>Make the most of your lounge seater composition by adding</a:t>
            </a:r>
            <a:endParaRPr lang="en-US" sz="4000" dirty="0">
              <a:latin typeface="Roboto Light" panose="02000000000000000000" pitchFamily="2" charset="0"/>
              <a:ea typeface="Roboto Light" panose="02000000000000000000" pitchFamily="2" charset="0"/>
              <a:cs typeface="+mj-cs"/>
            </a:endParaRPr>
          </a:p>
        </p:txBody>
      </p:sp>
      <p:sp>
        <p:nvSpPr>
          <p:cNvPr id="24" name="TextBox 23">
            <a:extLst>
              <a:ext uri="{FF2B5EF4-FFF2-40B4-BE49-F238E27FC236}">
                <a16:creationId xmlns:a16="http://schemas.microsoft.com/office/drawing/2014/main" id="{3996E1DD-89FF-4686-B848-798A2172709D}"/>
              </a:ext>
            </a:extLst>
          </p:cNvPr>
          <p:cNvSpPr txBox="1"/>
          <p:nvPr/>
        </p:nvSpPr>
        <p:spPr>
          <a:xfrm>
            <a:off x="595827" y="2590421"/>
            <a:ext cx="3292885" cy="3785652"/>
          </a:xfrm>
          <a:prstGeom prst="rect">
            <a:avLst/>
          </a:prstGeom>
          <a:noFill/>
        </p:spPr>
        <p:txBody>
          <a:bodyPr wrap="square" rtlCol="0">
            <a:spAutoFit/>
          </a:bodyPr>
          <a:lstStyle/>
          <a:p>
            <a:r>
              <a:rPr lang="en-GB" sz="2000" dirty="0">
                <a:latin typeface="Roboto Light" panose="02000000000000000000" pitchFamily="2" charset="0"/>
                <a:ea typeface="Roboto Light" panose="02000000000000000000" pitchFamily="2" charset="0"/>
              </a:rPr>
              <a:t>A</a:t>
            </a:r>
            <a:r>
              <a:rPr lang="en-US" sz="2000" dirty="0" err="1">
                <a:latin typeface="Roboto Light" panose="02000000000000000000" pitchFamily="2" charset="0"/>
                <a:ea typeface="Roboto Light" panose="02000000000000000000" pitchFamily="2" charset="0"/>
              </a:rPr>
              <a:t>rmrests</a:t>
            </a:r>
            <a:r>
              <a:rPr lang="lt-LT" sz="2000" dirty="0">
                <a:latin typeface="Roboto Light" panose="02000000000000000000" pitchFamily="2" charset="0"/>
                <a:ea typeface="Roboto Light" panose="02000000000000000000" pitchFamily="2" charset="0"/>
              </a:rPr>
              <a:t>: </a:t>
            </a: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low</a:t>
            </a: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GB" sz="2000" dirty="0">
                <a:latin typeface="Roboto Light" panose="02000000000000000000" pitchFamily="2" charset="0"/>
                <a:ea typeface="Roboto Light" panose="02000000000000000000" pitchFamily="2" charset="0"/>
              </a:rPr>
              <a:t>high</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with power supply modules</a:t>
            </a: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endParaRPr lang="en-GB" sz="2000" dirty="0">
              <a:latin typeface="Roboto Light" panose="02000000000000000000" pitchFamily="2" charset="0"/>
              <a:ea typeface="Roboto Light" panose="02000000000000000000" pitchFamily="2" charset="0"/>
            </a:endParaRPr>
          </a:p>
          <a:p>
            <a:endParaRPr lang="lt-LT" sz="2000" dirty="0">
              <a:latin typeface="Roboto Light" panose="02000000000000000000" pitchFamily="2" charset="0"/>
              <a:ea typeface="Roboto Light" panose="02000000000000000000" pitchFamily="2" charset="0"/>
            </a:endParaRPr>
          </a:p>
          <a:p>
            <a:r>
              <a:rPr lang="en-US" sz="2000" dirty="0">
                <a:latin typeface="Roboto Light" panose="02000000000000000000" pitchFamily="2" charset="0"/>
                <a:ea typeface="Roboto Light" panose="02000000000000000000" pitchFamily="2" charset="0"/>
              </a:rPr>
              <a:t>Screens</a:t>
            </a:r>
            <a:r>
              <a:rPr lang="lt-LT" sz="2000" dirty="0">
                <a:latin typeface="Roboto Light" panose="02000000000000000000" pitchFamily="2" charset="0"/>
                <a:ea typeface="Roboto Light" panose="02000000000000000000" pitchFamily="2" charset="0"/>
              </a:rPr>
              <a:t>:</a:t>
            </a: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low</a:t>
            </a: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high</a:t>
            </a:r>
            <a:endParaRPr lang="en-GB" sz="2000" dirty="0">
              <a:latin typeface="Roboto Light" panose="02000000000000000000" pitchFamily="2" charset="0"/>
              <a:ea typeface="Roboto Light" panose="02000000000000000000" pitchFamily="2" charset="0"/>
            </a:endParaRP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high screens with </a:t>
            </a:r>
            <a:r>
              <a:rPr lang="en-US" sz="2000">
                <a:latin typeface="Roboto Light" panose="02000000000000000000" pitchFamily="2" charset="0"/>
                <a:ea typeface="Roboto Light" panose="02000000000000000000" pitchFamily="2" charset="0"/>
              </a:rPr>
              <a:t>a table</a:t>
            </a:r>
            <a:endParaRPr lang="en-US" sz="20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26804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BDA4C5-42FA-4DE6-AE49-F9038754E63C}"/>
              </a:ext>
            </a:extLst>
          </p:cNvPr>
          <p:cNvPicPr>
            <a:picLocks noChangeAspect="1"/>
          </p:cNvPicPr>
          <p:nvPr/>
        </p:nvPicPr>
        <p:blipFill rotWithShape="1">
          <a:blip r:embed="rId3">
            <a:extLst>
              <a:ext uri="{28A0092B-C50C-407E-A947-70E740481C1C}">
                <a14:useLocalDpi xmlns:a14="http://schemas.microsoft.com/office/drawing/2010/main" val="0"/>
              </a:ext>
            </a:extLst>
          </a:blip>
          <a:srcRect t="4438" b="3082"/>
          <a:stretch/>
        </p:blipFill>
        <p:spPr>
          <a:xfrm>
            <a:off x="-1" y="-1"/>
            <a:ext cx="7415684" cy="6858001"/>
          </a:xfrm>
          <a:prstGeom prst="rect">
            <a:avLst/>
          </a:prstGeom>
        </p:spPr>
      </p:pic>
      <p:sp>
        <p:nvSpPr>
          <p:cNvPr id="5" name="Title 1">
            <a:extLst>
              <a:ext uri="{FF2B5EF4-FFF2-40B4-BE49-F238E27FC236}">
                <a16:creationId xmlns:a16="http://schemas.microsoft.com/office/drawing/2014/main" id="{2084E287-FB6C-4ACE-AE42-2596B640A0E6}"/>
              </a:ext>
            </a:extLst>
          </p:cNvPr>
          <p:cNvSpPr txBox="1">
            <a:spLocks/>
          </p:cNvSpPr>
          <p:nvPr/>
        </p:nvSpPr>
        <p:spPr>
          <a:xfrm>
            <a:off x="5509510" y="5625268"/>
            <a:ext cx="5004157" cy="100780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lt-LT" sz="3600" dirty="0">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75E40EC6-9A3B-43CB-A62E-DFAB9F5CC38A}"/>
              </a:ext>
            </a:extLst>
          </p:cNvPr>
          <p:cNvSpPr/>
          <p:nvPr/>
        </p:nvSpPr>
        <p:spPr>
          <a:xfrm>
            <a:off x="7252879" y="859945"/>
            <a:ext cx="4401205" cy="707886"/>
          </a:xfrm>
          <a:prstGeom prst="rect">
            <a:avLst/>
          </a:prstGeom>
        </p:spPr>
        <p:txBody>
          <a:bodyPr wrap="square">
            <a:spAutoFit/>
          </a:bodyPr>
          <a:lstStyle/>
          <a:p>
            <a:r>
              <a:rPr lang="en-US" sz="4000" dirty="0">
                <a:latin typeface="Roboto Light" panose="02000000000000000000" pitchFamily="2" charset="0"/>
                <a:ea typeface="Roboto Light" panose="02000000000000000000" pitchFamily="2" charset="0"/>
                <a:cs typeface="+mj-cs"/>
              </a:rPr>
              <a:t>Privacy and safety</a:t>
            </a:r>
          </a:p>
        </p:txBody>
      </p:sp>
      <p:sp>
        <p:nvSpPr>
          <p:cNvPr id="7" name="TextBox 6">
            <a:extLst>
              <a:ext uri="{FF2B5EF4-FFF2-40B4-BE49-F238E27FC236}">
                <a16:creationId xmlns:a16="http://schemas.microsoft.com/office/drawing/2014/main" id="{08910519-6C69-4313-AFF4-0BF5C3DEA7E9}"/>
              </a:ext>
            </a:extLst>
          </p:cNvPr>
          <p:cNvSpPr txBox="1"/>
          <p:nvPr/>
        </p:nvSpPr>
        <p:spPr>
          <a:xfrm>
            <a:off x="7252879" y="2243303"/>
            <a:ext cx="4401204"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Integrated screens help to create zones for individual work that requires concentration.</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An easy way to ensure a desired seating distance between users.</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Leather-look lounge seaters are easy to clean and disinfect.</a:t>
            </a:r>
          </a:p>
          <a:p>
            <a:pPr marL="342900" indent="-342900">
              <a:buFont typeface="Arial" panose="020B0604020202020204" pitchFamily="34" charset="0"/>
              <a:buChar char="•"/>
            </a:pPr>
            <a:endParaRPr lang="en-US" sz="2000" dirty="0">
              <a:latin typeface="Roboto Light" panose="02000000000000000000" pitchFamily="2" charset="0"/>
              <a:ea typeface="Roboto Light" panose="02000000000000000000" pitchFamily="2" charset="0"/>
            </a:endParaRPr>
          </a:p>
        </p:txBody>
      </p:sp>
      <p:pic>
        <p:nvPicPr>
          <p:cNvPr id="6" name="Picture 5">
            <a:extLst>
              <a:ext uri="{FF2B5EF4-FFF2-40B4-BE49-F238E27FC236}">
                <a16:creationId xmlns:a16="http://schemas.microsoft.com/office/drawing/2014/main" id="{870E455B-DECB-40CD-933D-7551405AB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2189056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7DACD9-8ED8-42BB-B2EE-26D1CB8DF6DA}"/>
              </a:ext>
            </a:extLst>
          </p:cNvPr>
          <p:cNvPicPr>
            <a:picLocks noChangeAspect="1"/>
          </p:cNvPicPr>
          <p:nvPr/>
        </p:nvPicPr>
        <p:blipFill rotWithShape="1">
          <a:blip r:embed="rId3">
            <a:extLst>
              <a:ext uri="{28A0092B-C50C-407E-A947-70E740481C1C}">
                <a14:useLocalDpi xmlns:a14="http://schemas.microsoft.com/office/drawing/2010/main" val="0"/>
              </a:ext>
            </a:extLst>
          </a:blip>
          <a:srcRect l="24976" t="12161" r="22885" b="6713"/>
          <a:stretch/>
        </p:blipFill>
        <p:spPr>
          <a:xfrm>
            <a:off x="4345858" y="-9093"/>
            <a:ext cx="7846142" cy="6867093"/>
          </a:xfrm>
          <a:prstGeom prst="rect">
            <a:avLst/>
          </a:prstGeom>
        </p:spPr>
      </p:pic>
      <p:sp>
        <p:nvSpPr>
          <p:cNvPr id="11" name="Rectangle 10">
            <a:extLst>
              <a:ext uri="{FF2B5EF4-FFF2-40B4-BE49-F238E27FC236}">
                <a16:creationId xmlns:a16="http://schemas.microsoft.com/office/drawing/2014/main" id="{75E40EC6-9A3B-43CB-A62E-DFAB9F5CC38A}"/>
              </a:ext>
            </a:extLst>
          </p:cNvPr>
          <p:cNvSpPr/>
          <p:nvPr/>
        </p:nvSpPr>
        <p:spPr>
          <a:xfrm>
            <a:off x="587374" y="577886"/>
            <a:ext cx="3258113" cy="1323439"/>
          </a:xfrm>
          <a:prstGeom prst="rect">
            <a:avLst/>
          </a:prstGeom>
        </p:spPr>
        <p:txBody>
          <a:bodyPr wrap="square">
            <a:spAutoFit/>
          </a:bodyPr>
          <a:lstStyle/>
          <a:p>
            <a:r>
              <a:rPr lang="en-US" sz="4000" dirty="0">
                <a:latin typeface="Roboto Light" panose="02000000000000000000" pitchFamily="2" charset="0"/>
                <a:ea typeface="Roboto Light" panose="02000000000000000000" pitchFamily="2" charset="0"/>
                <a:cs typeface="+mj-cs"/>
              </a:rPr>
              <a:t>Always “connected”</a:t>
            </a:r>
          </a:p>
        </p:txBody>
      </p:sp>
      <p:sp>
        <p:nvSpPr>
          <p:cNvPr id="7" name="TextBox 6">
            <a:extLst>
              <a:ext uri="{FF2B5EF4-FFF2-40B4-BE49-F238E27FC236}">
                <a16:creationId xmlns:a16="http://schemas.microsoft.com/office/drawing/2014/main" id="{08910519-6C69-4313-AFF4-0BF5C3DEA7E9}"/>
              </a:ext>
            </a:extLst>
          </p:cNvPr>
          <p:cNvSpPr txBox="1"/>
          <p:nvPr/>
        </p:nvSpPr>
        <p:spPr>
          <a:xfrm>
            <a:off x="587376" y="2325466"/>
            <a:ext cx="3442758" cy="2554545"/>
          </a:xfrm>
          <a:prstGeom prst="rect">
            <a:avLst/>
          </a:prstGeom>
          <a:noFill/>
        </p:spPr>
        <p:txBody>
          <a:bodyPr wrap="square" rtlCol="0">
            <a:spAutoFit/>
          </a:bodyPr>
          <a:lstStyle/>
          <a:p>
            <a:r>
              <a:rPr lang="en-US" sz="2000" dirty="0">
                <a:latin typeface="Roboto Light" panose="02000000000000000000" pitchFamily="2" charset="0"/>
                <a:ea typeface="Roboto Light" panose="02000000000000000000" pitchFamily="2" charset="0"/>
              </a:rPr>
              <a:t>To meet your need for constant connectivity, the low and high armrests offer the following in-built features:</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power sockets;</a:t>
            </a:r>
          </a:p>
          <a:p>
            <a:pPr marL="342900" indent="-342900">
              <a:buFont typeface="Arial" panose="020B0604020202020204" pitchFamily="34" charset="0"/>
              <a:buChar char="•"/>
            </a:pPr>
            <a:r>
              <a:rPr lang="en-US" sz="2000" dirty="0">
                <a:latin typeface="Roboto Light" panose="02000000000000000000" pitchFamily="2" charset="0"/>
                <a:ea typeface="Roboto Light" panose="02000000000000000000" pitchFamily="2" charset="0"/>
              </a:rPr>
              <a:t>fast charging USB ports.</a:t>
            </a:r>
          </a:p>
          <a:p>
            <a:pPr marL="342900" indent="-342900">
              <a:buFont typeface="Arial" panose="020B0604020202020204" pitchFamily="34" charset="0"/>
              <a:buChar char="•"/>
            </a:pPr>
            <a:endParaRPr lang="en-US" sz="2000" dirty="0">
              <a:latin typeface="Roboto Light" panose="02000000000000000000" pitchFamily="2" charset="0"/>
              <a:ea typeface="Roboto Light" panose="02000000000000000000" pitchFamily="2" charset="0"/>
            </a:endParaRPr>
          </a:p>
        </p:txBody>
      </p:sp>
      <p:pic>
        <p:nvPicPr>
          <p:cNvPr id="3" name="Picture 2">
            <a:extLst>
              <a:ext uri="{FF2B5EF4-FFF2-40B4-BE49-F238E27FC236}">
                <a16:creationId xmlns:a16="http://schemas.microsoft.com/office/drawing/2014/main" id="{76CAF2D7-34FA-4823-B2C2-F23EEA3AE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77" y="4814906"/>
            <a:ext cx="1726571" cy="1726571"/>
          </a:xfrm>
          <a:prstGeom prst="rect">
            <a:avLst/>
          </a:prstGeom>
        </p:spPr>
      </p:pic>
      <p:pic>
        <p:nvPicPr>
          <p:cNvPr id="5" name="Picture 4">
            <a:extLst>
              <a:ext uri="{FF2B5EF4-FFF2-40B4-BE49-F238E27FC236}">
                <a16:creationId xmlns:a16="http://schemas.microsoft.com/office/drawing/2014/main" id="{F7D87160-0B61-4104-8333-2179EB4C9970}"/>
              </a:ext>
            </a:extLst>
          </p:cNvPr>
          <p:cNvPicPr>
            <a:picLocks noChangeAspect="1"/>
          </p:cNvPicPr>
          <p:nvPr/>
        </p:nvPicPr>
        <p:blipFill rotWithShape="1">
          <a:blip r:embed="rId5">
            <a:extLst>
              <a:ext uri="{28A0092B-C50C-407E-A947-70E740481C1C}">
                <a14:useLocalDpi xmlns:a14="http://schemas.microsoft.com/office/drawing/2010/main" val="0"/>
              </a:ext>
            </a:extLst>
          </a:blip>
          <a:srcRect l="11901"/>
          <a:stretch/>
        </p:blipFill>
        <p:spPr>
          <a:xfrm>
            <a:off x="2273549" y="4786045"/>
            <a:ext cx="1571938" cy="1784291"/>
          </a:xfrm>
          <a:prstGeom prst="rect">
            <a:avLst/>
          </a:prstGeom>
        </p:spPr>
      </p:pic>
      <p:pic>
        <p:nvPicPr>
          <p:cNvPr id="8" name="Picture 7">
            <a:extLst>
              <a:ext uri="{FF2B5EF4-FFF2-40B4-BE49-F238E27FC236}">
                <a16:creationId xmlns:a16="http://schemas.microsoft.com/office/drawing/2014/main" id="{56DEAC6B-6D3A-4FCA-8782-5DFDBC34A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3790665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86F59-4B3E-4DB3-B78B-8AE55BDB4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11" name="Rectangle 10">
            <a:extLst>
              <a:ext uri="{FF2B5EF4-FFF2-40B4-BE49-F238E27FC236}">
                <a16:creationId xmlns:a16="http://schemas.microsoft.com/office/drawing/2014/main" id="{75E40EC6-9A3B-43CB-A62E-DFAB9F5CC38A}"/>
              </a:ext>
            </a:extLst>
          </p:cNvPr>
          <p:cNvSpPr/>
          <p:nvPr/>
        </p:nvSpPr>
        <p:spPr>
          <a:xfrm>
            <a:off x="587375" y="528726"/>
            <a:ext cx="5686681" cy="1323439"/>
          </a:xfrm>
          <a:prstGeom prst="rect">
            <a:avLst/>
          </a:prstGeom>
        </p:spPr>
        <p:txBody>
          <a:bodyPr wrap="square">
            <a:spAutoFit/>
          </a:bodyPr>
          <a:lstStyle/>
          <a:p>
            <a:r>
              <a:rPr lang="lt-LT" sz="4000" dirty="0" err="1">
                <a:latin typeface="Roboto Light" panose="02000000000000000000" pitchFamily="2" charset="0"/>
                <a:ea typeface="Roboto Light" panose="02000000000000000000" pitchFamily="2" charset="0"/>
                <a:cs typeface="+mj-cs"/>
              </a:rPr>
              <a:t>Wide</a:t>
            </a:r>
            <a:r>
              <a:rPr lang="lt-LT" sz="4000" dirty="0">
                <a:latin typeface="Roboto Light" panose="02000000000000000000" pitchFamily="2" charset="0"/>
                <a:ea typeface="Roboto Light" panose="02000000000000000000" pitchFamily="2" charset="0"/>
                <a:cs typeface="+mj-cs"/>
              </a:rPr>
              <a:t> range </a:t>
            </a:r>
            <a:r>
              <a:rPr lang="lt-LT" sz="4000" dirty="0" err="1">
                <a:latin typeface="Roboto Light" panose="02000000000000000000" pitchFamily="2" charset="0"/>
                <a:ea typeface="Roboto Light" panose="02000000000000000000" pitchFamily="2" charset="0"/>
                <a:cs typeface="+mj-cs"/>
              </a:rPr>
              <a:t>of</a:t>
            </a:r>
            <a:r>
              <a:rPr lang="lt-LT" sz="4000" dirty="0">
                <a:latin typeface="Roboto Light" panose="02000000000000000000" pitchFamily="2" charset="0"/>
                <a:ea typeface="Roboto Light" panose="02000000000000000000" pitchFamily="2" charset="0"/>
                <a:cs typeface="+mj-cs"/>
              </a:rPr>
              <a:t> </a:t>
            </a:r>
            <a:r>
              <a:rPr lang="lt-LT" sz="4000" dirty="0" err="1">
                <a:latin typeface="Roboto Light" panose="02000000000000000000" pitchFamily="2" charset="0"/>
                <a:ea typeface="Roboto Light" panose="02000000000000000000" pitchFamily="2" charset="0"/>
                <a:cs typeface="+mj-cs"/>
              </a:rPr>
              <a:t>applications</a:t>
            </a:r>
            <a:endParaRPr lang="en-US" sz="4000" dirty="0">
              <a:latin typeface="Roboto Light" panose="02000000000000000000" pitchFamily="2" charset="0"/>
              <a:ea typeface="Roboto Light" panose="02000000000000000000" pitchFamily="2" charset="0"/>
              <a:cs typeface="+mj-cs"/>
            </a:endParaRPr>
          </a:p>
        </p:txBody>
      </p:sp>
      <p:sp>
        <p:nvSpPr>
          <p:cNvPr id="2" name="Rectangle 1">
            <a:extLst>
              <a:ext uri="{FF2B5EF4-FFF2-40B4-BE49-F238E27FC236}">
                <a16:creationId xmlns:a16="http://schemas.microsoft.com/office/drawing/2014/main" id="{8AAEB631-2835-4E26-9ACD-AB7456B252BC}"/>
              </a:ext>
            </a:extLst>
          </p:cNvPr>
          <p:cNvSpPr/>
          <p:nvPr/>
        </p:nvSpPr>
        <p:spPr>
          <a:xfrm>
            <a:off x="587374" y="1974445"/>
            <a:ext cx="4559057" cy="1821653"/>
          </a:xfrm>
          <a:prstGeom prst="rect">
            <a:avLst/>
          </a:prstGeom>
        </p:spPr>
        <p:txBody>
          <a:bodyPr wrap="square">
            <a:spAutoFit/>
          </a:bodyPr>
          <a:lstStyle/>
          <a:p>
            <a:pPr>
              <a:lnSpc>
                <a:spcPct val="105000"/>
              </a:lnSpc>
              <a:spcAft>
                <a:spcPts val="800"/>
              </a:spcAft>
            </a:pPr>
            <a:r>
              <a:rPr lang="en-US" dirty="0">
                <a:latin typeface="Roboto Light" panose="02000000000000000000" pitchFamily="2" charset="0"/>
                <a:ea typeface="Roboto Light" panose="02000000000000000000" pitchFamily="2" charset="0"/>
              </a:rPr>
              <a:t>SOFT ROCK lounge seating system can be easily adapted to individual needs and building architecture. Create comfortable spaces for collaboration, meetings, face-to-face interactions, training, concentration or relaxation.</a:t>
            </a:r>
            <a:endParaRPr lang="lt-LT"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0328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1DEF33-77F1-4F5A-A002-1BE90C1CF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EC12D06E-997D-4C27-A9B3-CAD942CAD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 y="0"/>
            <a:ext cx="12191565" cy="6858000"/>
          </a:xfrm>
          <a:prstGeom prst="rect">
            <a:avLst/>
          </a:prstGeom>
        </p:spPr>
      </p:pic>
      <p:sp>
        <p:nvSpPr>
          <p:cNvPr id="15" name="Rectangle 14">
            <a:extLst>
              <a:ext uri="{FF2B5EF4-FFF2-40B4-BE49-F238E27FC236}">
                <a16:creationId xmlns:a16="http://schemas.microsoft.com/office/drawing/2014/main" id="{09FAFE22-2F46-472C-8A12-517B8CABE3C2}"/>
              </a:ext>
            </a:extLst>
          </p:cNvPr>
          <p:cNvSpPr/>
          <p:nvPr/>
        </p:nvSpPr>
        <p:spPr>
          <a:xfrm>
            <a:off x="970094" y="6165503"/>
            <a:ext cx="5686681"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collaboration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en-US" sz="2800" dirty="0">
              <a:latin typeface="Roboto Light" panose="02000000000000000000" pitchFamily="2" charset="0"/>
              <a:ea typeface="Roboto Light" panose="02000000000000000000" pitchFamily="2" charset="0"/>
              <a:cs typeface="+mj-cs"/>
            </a:endParaRPr>
          </a:p>
        </p:txBody>
      </p:sp>
    </p:spTree>
    <p:extLst>
      <p:ext uri="{BB962C8B-B14F-4D97-AF65-F5344CB8AC3E}">
        <p14:creationId xmlns:p14="http://schemas.microsoft.com/office/powerpoint/2010/main" val="338612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D09B292-EA14-4DF4-A462-F7ED9C07DDF4}"/>
              </a:ext>
            </a:extLst>
          </p:cNvPr>
          <p:cNvPicPr>
            <a:picLocks noChangeAspect="1"/>
          </p:cNvPicPr>
          <p:nvPr/>
        </p:nvPicPr>
        <p:blipFill rotWithShape="1">
          <a:blip r:embed="rId3">
            <a:extLst>
              <a:ext uri="{28A0092B-C50C-407E-A947-70E740481C1C}">
                <a14:useLocalDpi xmlns:a14="http://schemas.microsoft.com/office/drawing/2010/main" val="0"/>
              </a:ext>
            </a:extLst>
          </a:blip>
          <a:srcRect l="1832"/>
          <a:stretch/>
        </p:blipFill>
        <p:spPr>
          <a:xfrm>
            <a:off x="-1" y="0"/>
            <a:ext cx="11968717" cy="6858000"/>
          </a:xfrm>
          <a:prstGeom prst="rect">
            <a:avLst/>
          </a:prstGeom>
        </p:spPr>
      </p:pic>
      <p:sp>
        <p:nvSpPr>
          <p:cNvPr id="9" name="Rectangle 8">
            <a:extLst>
              <a:ext uri="{FF2B5EF4-FFF2-40B4-BE49-F238E27FC236}">
                <a16:creationId xmlns:a16="http://schemas.microsoft.com/office/drawing/2014/main" id="{6E978057-D47C-4B03-85C2-00D6087C7A84}"/>
              </a:ext>
            </a:extLst>
          </p:cNvPr>
          <p:cNvSpPr/>
          <p:nvPr/>
        </p:nvSpPr>
        <p:spPr>
          <a:xfrm>
            <a:off x="970094" y="378308"/>
            <a:ext cx="4739330"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collaboration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en-US" sz="2800" dirty="0">
              <a:latin typeface="Roboto Light" panose="02000000000000000000" pitchFamily="2" charset="0"/>
              <a:ea typeface="Roboto Light" panose="02000000000000000000" pitchFamily="2" charset="0"/>
              <a:cs typeface="+mj-cs"/>
            </a:endParaRPr>
          </a:p>
        </p:txBody>
      </p:sp>
      <p:pic>
        <p:nvPicPr>
          <p:cNvPr id="4" name="Picture 3">
            <a:extLst>
              <a:ext uri="{FF2B5EF4-FFF2-40B4-BE49-F238E27FC236}">
                <a16:creationId xmlns:a16="http://schemas.microsoft.com/office/drawing/2014/main" id="{E5586BE6-030A-486F-9E6A-35807F037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1217203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43CDC2-B60E-4387-8F7C-876623556ADC}"/>
              </a:ext>
            </a:extLst>
          </p:cNvPr>
          <p:cNvSpPr/>
          <p:nvPr/>
        </p:nvSpPr>
        <p:spPr>
          <a:xfrm>
            <a:off x="1890339" y="2223542"/>
            <a:ext cx="8411322" cy="2410916"/>
          </a:xfrm>
          <a:prstGeom prst="rect">
            <a:avLst/>
          </a:prstGeom>
        </p:spPr>
        <p:txBody>
          <a:bodyPr wrap="square">
            <a:spAutoFit/>
          </a:bodyPr>
          <a:lstStyle/>
          <a:p>
            <a:pPr algn="ctr">
              <a:spcAft>
                <a:spcPts val="800"/>
              </a:spcAft>
            </a:pPr>
            <a:r>
              <a:rPr lang="en-GB" sz="7200" dirty="0">
                <a:effectLst/>
                <a:latin typeface="Roboto Light" panose="02000000000000000000" pitchFamily="2" charset="0"/>
                <a:ea typeface="Roboto Light" panose="02000000000000000000" pitchFamily="2" charset="0"/>
                <a:cs typeface="Arial" panose="020B0604020202020204" pitchFamily="34" charset="0"/>
              </a:rPr>
              <a:t>Times change.</a:t>
            </a:r>
            <a:endParaRPr lang="lt-LT" sz="7200" dirty="0">
              <a:effectLst/>
              <a:latin typeface="Roboto Light" panose="02000000000000000000" pitchFamily="2" charset="0"/>
              <a:ea typeface="Roboto Light" panose="02000000000000000000" pitchFamily="2" charset="0"/>
              <a:cs typeface="Arial" panose="020B0604020202020204" pitchFamily="34" charset="0"/>
            </a:endParaRPr>
          </a:p>
          <a:p>
            <a:pPr algn="ctr">
              <a:spcAft>
                <a:spcPts val="800"/>
              </a:spcAft>
            </a:pPr>
            <a:r>
              <a:rPr lang="en-GB" sz="7200" dirty="0">
                <a:effectLst/>
                <a:latin typeface="Roboto Light" panose="02000000000000000000" pitchFamily="2" charset="0"/>
                <a:ea typeface="Roboto Light" panose="02000000000000000000" pitchFamily="2" charset="0"/>
                <a:cs typeface="Arial" panose="020B0604020202020204" pitchFamily="34" charset="0"/>
              </a:rPr>
              <a:t>People do, too.</a:t>
            </a:r>
            <a:endParaRPr lang="lt-LT" sz="7200" dirty="0">
              <a:effectLst/>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1199842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0BEE34-FF43-42EC-BA51-2387698656E7}"/>
              </a:ext>
            </a:extLst>
          </p:cNvPr>
          <p:cNvPicPr>
            <a:picLocks noChangeAspect="1"/>
          </p:cNvPicPr>
          <p:nvPr/>
        </p:nvPicPr>
        <p:blipFill rotWithShape="1">
          <a:blip r:embed="rId3">
            <a:extLst>
              <a:ext uri="{28A0092B-C50C-407E-A947-70E740481C1C}">
                <a14:useLocalDpi xmlns:a14="http://schemas.microsoft.com/office/drawing/2010/main" val="0"/>
              </a:ext>
            </a:extLst>
          </a:blip>
          <a:srcRect l="2861" r="1102" b="2862"/>
          <a:stretch/>
        </p:blipFill>
        <p:spPr>
          <a:xfrm>
            <a:off x="138227" y="0"/>
            <a:ext cx="12053773" cy="6858000"/>
          </a:xfrm>
          <a:prstGeom prst="rect">
            <a:avLst/>
          </a:prstGeom>
        </p:spPr>
      </p:pic>
      <p:sp>
        <p:nvSpPr>
          <p:cNvPr id="14" name="Rectangle 13">
            <a:extLst>
              <a:ext uri="{FF2B5EF4-FFF2-40B4-BE49-F238E27FC236}">
                <a16:creationId xmlns:a16="http://schemas.microsoft.com/office/drawing/2014/main" id="{25964AB6-B046-478F-9D54-4CA59E540227}"/>
              </a:ext>
            </a:extLst>
          </p:cNvPr>
          <p:cNvSpPr/>
          <p:nvPr/>
        </p:nvSpPr>
        <p:spPr>
          <a:xfrm>
            <a:off x="970094" y="378308"/>
            <a:ext cx="4594365"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collaboration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lt-LT" sz="2800" dirty="0">
              <a:latin typeface="Roboto Light" panose="02000000000000000000" pitchFamily="2" charset="0"/>
              <a:ea typeface="Roboto Light" panose="02000000000000000000" pitchFamily="2" charset="0"/>
              <a:cs typeface="+mj-cs"/>
            </a:endParaRPr>
          </a:p>
        </p:txBody>
      </p:sp>
      <p:pic>
        <p:nvPicPr>
          <p:cNvPr id="4" name="Picture 3">
            <a:extLst>
              <a:ext uri="{FF2B5EF4-FFF2-40B4-BE49-F238E27FC236}">
                <a16:creationId xmlns:a16="http://schemas.microsoft.com/office/drawing/2014/main" id="{EA22DBDF-B8DC-4168-927A-66289F1BC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389694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DE6A4-903F-4DE5-995F-6CADBB3E617A}"/>
              </a:ext>
            </a:extLst>
          </p:cNvPr>
          <p:cNvPicPr>
            <a:picLocks noChangeAspect="1"/>
          </p:cNvPicPr>
          <p:nvPr/>
        </p:nvPicPr>
        <p:blipFill rotWithShape="1">
          <a:blip r:embed="rId3">
            <a:extLst>
              <a:ext uri="{28A0092B-C50C-407E-A947-70E740481C1C}">
                <a14:useLocalDpi xmlns:a14="http://schemas.microsoft.com/office/drawing/2010/main" val="0"/>
              </a:ext>
            </a:extLst>
          </a:blip>
          <a:srcRect l="4627" t="8826" r="9176" b="4626"/>
          <a:stretch/>
        </p:blipFill>
        <p:spPr>
          <a:xfrm>
            <a:off x="218364" y="95534"/>
            <a:ext cx="11973636" cy="6762466"/>
          </a:xfrm>
          <a:prstGeom prst="rect">
            <a:avLst/>
          </a:prstGeom>
        </p:spPr>
      </p:pic>
      <p:sp>
        <p:nvSpPr>
          <p:cNvPr id="9" name="Rectangle 8">
            <a:extLst>
              <a:ext uri="{FF2B5EF4-FFF2-40B4-BE49-F238E27FC236}">
                <a16:creationId xmlns:a16="http://schemas.microsoft.com/office/drawing/2014/main" id="{12F0B454-E5B9-49DC-A22B-7421B2860C4B}"/>
              </a:ext>
            </a:extLst>
          </p:cNvPr>
          <p:cNvSpPr/>
          <p:nvPr/>
        </p:nvSpPr>
        <p:spPr>
          <a:xfrm>
            <a:off x="970094" y="378308"/>
            <a:ext cx="4371340"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collaboration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lt-LT" sz="2800" dirty="0">
              <a:latin typeface="Roboto Light" panose="02000000000000000000" pitchFamily="2" charset="0"/>
              <a:ea typeface="Roboto Light" panose="02000000000000000000" pitchFamily="2" charset="0"/>
              <a:cs typeface="+mj-cs"/>
            </a:endParaRPr>
          </a:p>
        </p:txBody>
      </p:sp>
      <p:pic>
        <p:nvPicPr>
          <p:cNvPr id="4" name="Picture 3">
            <a:extLst>
              <a:ext uri="{FF2B5EF4-FFF2-40B4-BE49-F238E27FC236}">
                <a16:creationId xmlns:a16="http://schemas.microsoft.com/office/drawing/2014/main" id="{2FF4BFD4-BC97-4D3B-8A7A-27EA419BF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2486102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E19929-AE3F-4342-A7CC-690F66481AAC}"/>
              </a:ext>
            </a:extLst>
          </p:cNvPr>
          <p:cNvPicPr>
            <a:picLocks noChangeAspect="1"/>
          </p:cNvPicPr>
          <p:nvPr/>
        </p:nvPicPr>
        <p:blipFill rotWithShape="1">
          <a:blip r:embed="rId3">
            <a:extLst>
              <a:ext uri="{28A0092B-C50C-407E-A947-70E740481C1C}">
                <a14:useLocalDpi xmlns:a14="http://schemas.microsoft.com/office/drawing/2010/main" val="0"/>
              </a:ext>
            </a:extLst>
          </a:blip>
          <a:srcRect l="1848" t="1165" b="67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B9138F9-916C-40F7-9123-6E2F69CB4378}"/>
              </a:ext>
            </a:extLst>
          </p:cNvPr>
          <p:cNvSpPr/>
          <p:nvPr/>
        </p:nvSpPr>
        <p:spPr>
          <a:xfrm>
            <a:off x="732883" y="2819599"/>
            <a:ext cx="2070475" cy="954107"/>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meeting</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en-US" sz="2800" dirty="0">
              <a:latin typeface="Roboto Light" panose="02000000000000000000" pitchFamily="2" charset="0"/>
              <a:ea typeface="Roboto Light" panose="02000000000000000000" pitchFamily="2" charset="0"/>
              <a:cs typeface="+mj-cs"/>
            </a:endParaRPr>
          </a:p>
        </p:txBody>
      </p:sp>
    </p:spTree>
    <p:extLst>
      <p:ext uri="{BB962C8B-B14F-4D97-AF65-F5344CB8AC3E}">
        <p14:creationId xmlns:p14="http://schemas.microsoft.com/office/powerpoint/2010/main" val="2967012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CE1E7-1BC5-42BE-A479-8C93DE3EA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38" y="378308"/>
            <a:ext cx="11519451" cy="6479691"/>
          </a:xfrm>
          <a:prstGeom prst="rect">
            <a:avLst/>
          </a:prstGeom>
        </p:spPr>
      </p:pic>
      <p:sp>
        <p:nvSpPr>
          <p:cNvPr id="12" name="Rectangle 11">
            <a:extLst>
              <a:ext uri="{FF2B5EF4-FFF2-40B4-BE49-F238E27FC236}">
                <a16:creationId xmlns:a16="http://schemas.microsoft.com/office/drawing/2014/main" id="{CF94A476-4FF8-42EB-9A59-84435D406E0A}"/>
              </a:ext>
            </a:extLst>
          </p:cNvPr>
          <p:cNvSpPr/>
          <p:nvPr/>
        </p:nvSpPr>
        <p:spPr>
          <a:xfrm>
            <a:off x="970094" y="378308"/>
            <a:ext cx="4092560"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meeting</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en-US" sz="2800" dirty="0">
              <a:latin typeface="Roboto Light" panose="02000000000000000000" pitchFamily="2" charset="0"/>
              <a:ea typeface="Roboto Light" panose="02000000000000000000" pitchFamily="2" charset="0"/>
              <a:cs typeface="+mj-cs"/>
            </a:endParaRPr>
          </a:p>
        </p:txBody>
      </p:sp>
      <p:pic>
        <p:nvPicPr>
          <p:cNvPr id="4" name="Picture 3">
            <a:extLst>
              <a:ext uri="{FF2B5EF4-FFF2-40B4-BE49-F238E27FC236}">
                <a16:creationId xmlns:a16="http://schemas.microsoft.com/office/drawing/2014/main" id="{BB753D3C-6E52-4264-9A5F-6894FE5218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4066314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D834B-0699-4C50-888E-6C0DCE1CB15A}"/>
              </a:ext>
            </a:extLst>
          </p:cNvPr>
          <p:cNvPicPr>
            <a:picLocks noChangeAspect="1"/>
          </p:cNvPicPr>
          <p:nvPr/>
        </p:nvPicPr>
        <p:blipFill rotWithShape="1">
          <a:blip r:embed="rId3">
            <a:extLst>
              <a:ext uri="{28A0092B-C50C-407E-A947-70E740481C1C}">
                <a14:useLocalDpi xmlns:a14="http://schemas.microsoft.com/office/drawing/2010/main" val="0"/>
              </a:ext>
            </a:extLst>
          </a:blip>
          <a:srcRect l="1098" t="1342" r="2967" b="2724"/>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F94A476-4FF8-42EB-9A59-84435D406E0A}"/>
              </a:ext>
            </a:extLst>
          </p:cNvPr>
          <p:cNvSpPr/>
          <p:nvPr/>
        </p:nvSpPr>
        <p:spPr>
          <a:xfrm>
            <a:off x="970094" y="378308"/>
            <a:ext cx="4594365"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meeting</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lt-LT" sz="2800" dirty="0">
              <a:latin typeface="Roboto Light" panose="02000000000000000000" pitchFamily="2" charset="0"/>
              <a:ea typeface="Roboto Light" panose="02000000000000000000" pitchFamily="2" charset="0"/>
              <a:cs typeface="+mj-cs"/>
            </a:endParaRPr>
          </a:p>
        </p:txBody>
      </p:sp>
      <p:pic>
        <p:nvPicPr>
          <p:cNvPr id="4" name="Picture 3">
            <a:extLst>
              <a:ext uri="{FF2B5EF4-FFF2-40B4-BE49-F238E27FC236}">
                <a16:creationId xmlns:a16="http://schemas.microsoft.com/office/drawing/2014/main" id="{7E66B420-A4EF-45E3-82A7-84818CE08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480001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E4B00C9-989B-47C1-91E6-2632BF8606F0}"/>
              </a:ext>
            </a:extLst>
          </p:cNvPr>
          <p:cNvPicPr>
            <a:picLocks noChangeAspect="1"/>
          </p:cNvPicPr>
          <p:nvPr/>
        </p:nvPicPr>
        <p:blipFill rotWithShape="1">
          <a:blip r:embed="rId3">
            <a:extLst>
              <a:ext uri="{28A0092B-C50C-407E-A947-70E740481C1C}">
                <a14:useLocalDpi xmlns:a14="http://schemas.microsoft.com/office/drawing/2010/main" val="0"/>
              </a:ext>
            </a:extLst>
          </a:blip>
          <a:srcRect r="1224"/>
          <a:stretch/>
        </p:blipFill>
        <p:spPr>
          <a:xfrm>
            <a:off x="1806" y="-1"/>
            <a:ext cx="12188390" cy="6943001"/>
          </a:xfrm>
          <a:prstGeom prst="rect">
            <a:avLst/>
          </a:prstGeom>
        </p:spPr>
      </p:pic>
      <p:sp>
        <p:nvSpPr>
          <p:cNvPr id="15" name="Rectangle 14">
            <a:extLst>
              <a:ext uri="{FF2B5EF4-FFF2-40B4-BE49-F238E27FC236}">
                <a16:creationId xmlns:a16="http://schemas.microsoft.com/office/drawing/2014/main" id="{8A7047D0-C4BA-43CF-8290-4E827507AEDB}"/>
              </a:ext>
            </a:extLst>
          </p:cNvPr>
          <p:cNvSpPr/>
          <p:nvPr/>
        </p:nvSpPr>
        <p:spPr>
          <a:xfrm>
            <a:off x="4142205" y="651350"/>
            <a:ext cx="3155950" cy="1815882"/>
          </a:xfrm>
          <a:prstGeom prst="rect">
            <a:avLst/>
          </a:prstGeom>
        </p:spPr>
        <p:txBody>
          <a:bodyPr wrap="square">
            <a:spAutoFit/>
          </a:bodyPr>
          <a:lstStyle/>
          <a:p>
            <a:r>
              <a:rPr lang="en-US" sz="2800" dirty="0">
                <a:latin typeface="Roboto Light" panose="02000000000000000000" pitchFamily="2" charset="0"/>
                <a:ea typeface="Roboto Light" panose="02000000000000000000" pitchFamily="2" charset="0"/>
                <a:cs typeface="+mj-cs"/>
              </a:rPr>
              <a:t>A quiet space for concentration and individual relaxation</a:t>
            </a:r>
          </a:p>
        </p:txBody>
      </p:sp>
    </p:spTree>
    <p:extLst>
      <p:ext uri="{BB962C8B-B14F-4D97-AF65-F5344CB8AC3E}">
        <p14:creationId xmlns:p14="http://schemas.microsoft.com/office/powerpoint/2010/main" val="3655772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E62AE5-72E4-4031-BED3-C4B4CCEB8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9" name="Rectangle 8">
            <a:extLst>
              <a:ext uri="{FF2B5EF4-FFF2-40B4-BE49-F238E27FC236}">
                <a16:creationId xmlns:a16="http://schemas.microsoft.com/office/drawing/2014/main" id="{51CA18D5-8BAA-4A08-B631-3B4ACBED593A}"/>
              </a:ext>
            </a:extLst>
          </p:cNvPr>
          <p:cNvSpPr/>
          <p:nvPr/>
        </p:nvSpPr>
        <p:spPr>
          <a:xfrm>
            <a:off x="462094" y="622148"/>
            <a:ext cx="2890706" cy="1815882"/>
          </a:xfrm>
          <a:prstGeom prst="rect">
            <a:avLst/>
          </a:prstGeom>
        </p:spPr>
        <p:txBody>
          <a:bodyPr wrap="square">
            <a:spAutoFit/>
          </a:bodyPr>
          <a:lstStyle/>
          <a:p>
            <a:r>
              <a:rPr lang="en-US" sz="2800" dirty="0">
                <a:latin typeface="Roboto Light" panose="02000000000000000000" pitchFamily="2" charset="0"/>
                <a:ea typeface="Roboto Light" panose="02000000000000000000" pitchFamily="2" charset="0"/>
                <a:cs typeface="+mj-cs"/>
              </a:rPr>
              <a:t>A quiet space for concentration and individual relaxation</a:t>
            </a:r>
            <a:r>
              <a:rPr lang="lt-LT" sz="2800" dirty="0">
                <a:latin typeface="Roboto Light" panose="02000000000000000000" pitchFamily="2" charset="0"/>
                <a:ea typeface="Roboto Light" panose="02000000000000000000" pitchFamily="2" charset="0"/>
                <a:cs typeface="+mj-cs"/>
              </a:rPr>
              <a:t> </a:t>
            </a:r>
            <a:endParaRPr lang="en-US" sz="2800" dirty="0">
              <a:latin typeface="Roboto Light" panose="02000000000000000000" pitchFamily="2" charset="0"/>
              <a:ea typeface="Roboto Light" panose="02000000000000000000" pitchFamily="2" charset="0"/>
              <a:cs typeface="+mj-cs"/>
            </a:endParaRPr>
          </a:p>
        </p:txBody>
      </p:sp>
    </p:spTree>
    <p:extLst>
      <p:ext uri="{BB962C8B-B14F-4D97-AF65-F5344CB8AC3E}">
        <p14:creationId xmlns:p14="http://schemas.microsoft.com/office/powerpoint/2010/main" val="680286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0586F-C5DD-4C64-B495-4172B046E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9" name="Rectangle 8">
            <a:extLst>
              <a:ext uri="{FF2B5EF4-FFF2-40B4-BE49-F238E27FC236}">
                <a16:creationId xmlns:a16="http://schemas.microsoft.com/office/drawing/2014/main" id="{51CA18D5-8BAA-4A08-B631-3B4ACBED593A}"/>
              </a:ext>
            </a:extLst>
          </p:cNvPr>
          <p:cNvSpPr/>
          <p:nvPr/>
        </p:nvSpPr>
        <p:spPr>
          <a:xfrm>
            <a:off x="462094" y="622148"/>
            <a:ext cx="2890706" cy="1815882"/>
          </a:xfrm>
          <a:prstGeom prst="rect">
            <a:avLst/>
          </a:prstGeom>
        </p:spPr>
        <p:txBody>
          <a:bodyPr wrap="square">
            <a:spAutoFit/>
          </a:bodyPr>
          <a:lstStyle/>
          <a:p>
            <a:r>
              <a:rPr lang="en-US" sz="2800" dirty="0">
                <a:latin typeface="Roboto Light" panose="02000000000000000000" pitchFamily="2" charset="0"/>
                <a:ea typeface="Roboto Light" panose="02000000000000000000" pitchFamily="2" charset="0"/>
                <a:cs typeface="+mj-cs"/>
              </a:rPr>
              <a:t>A quiet space for concentration and individual relaxation</a:t>
            </a:r>
            <a:r>
              <a:rPr lang="lt-LT" sz="2800" dirty="0">
                <a:latin typeface="Roboto Light" panose="02000000000000000000" pitchFamily="2" charset="0"/>
                <a:ea typeface="Roboto Light" panose="02000000000000000000" pitchFamily="2" charset="0"/>
                <a:cs typeface="+mj-cs"/>
              </a:rPr>
              <a:t> </a:t>
            </a:r>
            <a:endParaRPr lang="en-US" sz="2800" dirty="0">
              <a:latin typeface="Roboto Light" panose="02000000000000000000" pitchFamily="2" charset="0"/>
              <a:ea typeface="Roboto Light" panose="02000000000000000000" pitchFamily="2" charset="0"/>
              <a:cs typeface="+mj-cs"/>
            </a:endParaRPr>
          </a:p>
        </p:txBody>
      </p:sp>
      <p:pic>
        <p:nvPicPr>
          <p:cNvPr id="6" name="Picture 5">
            <a:extLst>
              <a:ext uri="{FF2B5EF4-FFF2-40B4-BE49-F238E27FC236}">
                <a16:creationId xmlns:a16="http://schemas.microsoft.com/office/drawing/2014/main" id="{73033DC3-48DA-423B-B7AF-3FC9B8D5E8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2639584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82A9DD-C31A-45A4-A238-C69A828E2299}"/>
              </a:ext>
            </a:extLst>
          </p:cNvPr>
          <p:cNvPicPr>
            <a:picLocks noChangeAspect="1"/>
          </p:cNvPicPr>
          <p:nvPr/>
        </p:nvPicPr>
        <p:blipFill rotWithShape="1">
          <a:blip r:embed="rId3">
            <a:extLst>
              <a:ext uri="{28A0092B-C50C-407E-A947-70E740481C1C}">
                <a14:useLocalDpi xmlns:a14="http://schemas.microsoft.com/office/drawing/2010/main" val="0"/>
              </a:ext>
            </a:extLst>
          </a:blip>
          <a:srcRect r="849" b="1731"/>
          <a:stretch/>
        </p:blipFill>
        <p:spPr>
          <a:xfrm>
            <a:off x="148857" y="144017"/>
            <a:ext cx="12043143" cy="6713983"/>
          </a:xfrm>
          <a:prstGeom prst="rect">
            <a:avLst/>
          </a:prstGeom>
        </p:spPr>
      </p:pic>
      <p:sp>
        <p:nvSpPr>
          <p:cNvPr id="9" name="Rectangle 8">
            <a:extLst>
              <a:ext uri="{FF2B5EF4-FFF2-40B4-BE49-F238E27FC236}">
                <a16:creationId xmlns:a16="http://schemas.microsoft.com/office/drawing/2014/main" id="{E26B0834-E6A9-4C0B-83F4-1AD776C1D8AE}"/>
              </a:ext>
            </a:extLst>
          </p:cNvPr>
          <p:cNvSpPr/>
          <p:nvPr/>
        </p:nvSpPr>
        <p:spPr>
          <a:xfrm>
            <a:off x="685614" y="703428"/>
            <a:ext cx="2768786"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training</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en-US" sz="2800" dirty="0">
              <a:latin typeface="Roboto Light" panose="02000000000000000000" pitchFamily="2" charset="0"/>
              <a:ea typeface="Roboto Light" panose="02000000000000000000" pitchFamily="2" charset="0"/>
              <a:cs typeface="+mj-cs"/>
            </a:endParaRPr>
          </a:p>
        </p:txBody>
      </p:sp>
      <p:pic>
        <p:nvPicPr>
          <p:cNvPr id="5" name="Picture 4">
            <a:extLst>
              <a:ext uri="{FF2B5EF4-FFF2-40B4-BE49-F238E27FC236}">
                <a16:creationId xmlns:a16="http://schemas.microsoft.com/office/drawing/2014/main" id="{712BB470-F26B-440B-A38C-90D3EE2CA5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1870607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881CF9-5800-47BD-9932-6F3B4A48E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Rectangle 5">
            <a:extLst>
              <a:ext uri="{FF2B5EF4-FFF2-40B4-BE49-F238E27FC236}">
                <a16:creationId xmlns:a16="http://schemas.microsoft.com/office/drawing/2014/main" id="{98290504-AF54-4DF8-B811-6491723F5355}"/>
              </a:ext>
            </a:extLst>
          </p:cNvPr>
          <p:cNvSpPr/>
          <p:nvPr/>
        </p:nvSpPr>
        <p:spPr>
          <a:xfrm>
            <a:off x="2127484" y="251059"/>
            <a:ext cx="3155950"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relaxation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endParaRPr lang="en-US" sz="2800" dirty="0">
              <a:latin typeface="Roboto Light" panose="02000000000000000000" pitchFamily="2" charset="0"/>
              <a:ea typeface="Roboto Light" panose="02000000000000000000" pitchFamily="2" charset="0"/>
              <a:cs typeface="+mj-cs"/>
            </a:endParaRPr>
          </a:p>
        </p:txBody>
      </p:sp>
    </p:spTree>
    <p:extLst>
      <p:ext uri="{BB962C8B-B14F-4D97-AF65-F5344CB8AC3E}">
        <p14:creationId xmlns:p14="http://schemas.microsoft.com/office/powerpoint/2010/main" val="362146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5510B8-A183-4C79-83FA-25DE02032C7C}"/>
              </a:ext>
            </a:extLst>
          </p:cNvPr>
          <p:cNvSpPr/>
          <p:nvPr/>
        </p:nvSpPr>
        <p:spPr>
          <a:xfrm>
            <a:off x="1973643" y="5806035"/>
            <a:ext cx="764212" cy="369332"/>
          </a:xfrm>
          <a:prstGeom prst="rect">
            <a:avLst/>
          </a:prstGeom>
        </p:spPr>
        <p:txBody>
          <a:bodyPr wrap="square">
            <a:spAutoFit/>
          </a:bodyPr>
          <a:lstStyle/>
          <a:p>
            <a:pPr algn="ctr"/>
            <a:r>
              <a:rPr lang="en-US" dirty="0">
                <a:latin typeface="Roboto Light" panose="02000000000000000000" pitchFamily="2" charset="0"/>
                <a:ea typeface="Roboto Light" panose="02000000000000000000" pitchFamily="2" charset="0"/>
              </a:rPr>
              <a:t>1946</a:t>
            </a:r>
          </a:p>
        </p:txBody>
      </p:sp>
      <p:sp>
        <p:nvSpPr>
          <p:cNvPr id="21" name="Rectangle 20">
            <a:extLst>
              <a:ext uri="{FF2B5EF4-FFF2-40B4-BE49-F238E27FC236}">
                <a16:creationId xmlns:a16="http://schemas.microsoft.com/office/drawing/2014/main" id="{43C786F0-B604-496B-906A-F66CED5B7EE8}"/>
              </a:ext>
            </a:extLst>
          </p:cNvPr>
          <p:cNvSpPr/>
          <p:nvPr/>
        </p:nvSpPr>
        <p:spPr>
          <a:xfrm>
            <a:off x="4582199" y="5806035"/>
            <a:ext cx="764212" cy="369332"/>
          </a:xfrm>
          <a:prstGeom prst="rect">
            <a:avLst/>
          </a:prstGeom>
        </p:spPr>
        <p:txBody>
          <a:bodyPr wrap="square">
            <a:spAutoFit/>
          </a:bodyPr>
          <a:lstStyle/>
          <a:p>
            <a:pPr algn="ctr"/>
            <a:r>
              <a:rPr lang="en-US" dirty="0">
                <a:latin typeface="Roboto Light" panose="02000000000000000000" pitchFamily="2" charset="0"/>
                <a:ea typeface="Roboto Light" panose="02000000000000000000" pitchFamily="2" charset="0"/>
              </a:rPr>
              <a:t>1965</a:t>
            </a:r>
          </a:p>
        </p:txBody>
      </p:sp>
      <p:sp>
        <p:nvSpPr>
          <p:cNvPr id="23" name="Rectangle 22">
            <a:extLst>
              <a:ext uri="{FF2B5EF4-FFF2-40B4-BE49-F238E27FC236}">
                <a16:creationId xmlns:a16="http://schemas.microsoft.com/office/drawing/2014/main" id="{38E36CC5-3AEE-49BD-B756-DA68501E6D7D}"/>
              </a:ext>
            </a:extLst>
          </p:cNvPr>
          <p:cNvSpPr/>
          <p:nvPr/>
        </p:nvSpPr>
        <p:spPr>
          <a:xfrm>
            <a:off x="7178680" y="5806035"/>
            <a:ext cx="764212" cy="369332"/>
          </a:xfrm>
          <a:prstGeom prst="rect">
            <a:avLst/>
          </a:prstGeom>
        </p:spPr>
        <p:txBody>
          <a:bodyPr wrap="square">
            <a:spAutoFit/>
          </a:bodyPr>
          <a:lstStyle/>
          <a:p>
            <a:pPr algn="ctr"/>
            <a:r>
              <a:rPr lang="en-US" dirty="0">
                <a:latin typeface="Roboto Light" panose="02000000000000000000" pitchFamily="2" charset="0"/>
                <a:ea typeface="Roboto Light" panose="02000000000000000000" pitchFamily="2" charset="0"/>
              </a:rPr>
              <a:t>1981</a:t>
            </a:r>
          </a:p>
        </p:txBody>
      </p:sp>
      <p:sp>
        <p:nvSpPr>
          <p:cNvPr id="25" name="Rectangle 24">
            <a:extLst>
              <a:ext uri="{FF2B5EF4-FFF2-40B4-BE49-F238E27FC236}">
                <a16:creationId xmlns:a16="http://schemas.microsoft.com/office/drawing/2014/main" id="{F389C42F-B6D5-4A3C-8073-EC4023A80E32}"/>
              </a:ext>
            </a:extLst>
          </p:cNvPr>
          <p:cNvSpPr/>
          <p:nvPr/>
        </p:nvSpPr>
        <p:spPr>
          <a:xfrm>
            <a:off x="9782312" y="5806035"/>
            <a:ext cx="764212" cy="369332"/>
          </a:xfrm>
          <a:prstGeom prst="rect">
            <a:avLst/>
          </a:prstGeom>
        </p:spPr>
        <p:txBody>
          <a:bodyPr wrap="square">
            <a:spAutoFit/>
          </a:bodyPr>
          <a:lstStyle/>
          <a:p>
            <a:pPr algn="ctr"/>
            <a:r>
              <a:rPr lang="en-US" dirty="0">
                <a:latin typeface="Roboto Light" panose="02000000000000000000" pitchFamily="2" charset="0"/>
                <a:ea typeface="Roboto Light" panose="02000000000000000000" pitchFamily="2" charset="0"/>
              </a:rPr>
              <a:t>2012</a:t>
            </a:r>
          </a:p>
        </p:txBody>
      </p:sp>
      <p:sp>
        <p:nvSpPr>
          <p:cNvPr id="33" name="Rectangle 32">
            <a:extLst>
              <a:ext uri="{FF2B5EF4-FFF2-40B4-BE49-F238E27FC236}">
                <a16:creationId xmlns:a16="http://schemas.microsoft.com/office/drawing/2014/main" id="{BC185B3C-74C4-4A41-A97A-EAA81EC2F8E4}"/>
              </a:ext>
            </a:extLst>
          </p:cNvPr>
          <p:cNvSpPr/>
          <p:nvPr/>
        </p:nvSpPr>
        <p:spPr>
          <a:xfrm>
            <a:off x="4085899" y="4746460"/>
            <a:ext cx="1755501" cy="400110"/>
          </a:xfrm>
          <a:prstGeom prst="rect">
            <a:avLst/>
          </a:prstGeom>
        </p:spPr>
        <p:txBody>
          <a:bodyPr wrap="square">
            <a:spAutoFit/>
          </a:bodyPr>
          <a:lstStyle/>
          <a:p>
            <a:pPr algn="ctr"/>
            <a:r>
              <a:rPr lang="en-US" sz="2000" dirty="0">
                <a:latin typeface="Roboto Black" panose="02000000000000000000" pitchFamily="2" charset="0"/>
                <a:ea typeface="Roboto Black" panose="02000000000000000000" pitchFamily="2" charset="0"/>
              </a:rPr>
              <a:t>Generation X</a:t>
            </a:r>
          </a:p>
        </p:txBody>
      </p:sp>
      <p:sp>
        <p:nvSpPr>
          <p:cNvPr id="35" name="Rectangle 34">
            <a:extLst>
              <a:ext uri="{FF2B5EF4-FFF2-40B4-BE49-F238E27FC236}">
                <a16:creationId xmlns:a16="http://schemas.microsoft.com/office/drawing/2014/main" id="{CAD92E0B-66CF-4FE0-9B15-D91FF3C4D885}"/>
              </a:ext>
            </a:extLst>
          </p:cNvPr>
          <p:cNvSpPr/>
          <p:nvPr/>
        </p:nvSpPr>
        <p:spPr>
          <a:xfrm>
            <a:off x="1435626" y="4746460"/>
            <a:ext cx="1856213" cy="400110"/>
          </a:xfrm>
          <a:prstGeom prst="rect">
            <a:avLst/>
          </a:prstGeom>
        </p:spPr>
        <p:txBody>
          <a:bodyPr wrap="square">
            <a:spAutoFit/>
          </a:bodyPr>
          <a:lstStyle/>
          <a:p>
            <a:pPr algn="ctr"/>
            <a:r>
              <a:rPr lang="en-US" sz="2000" dirty="0">
                <a:latin typeface="Roboto Black" panose="02000000000000000000" pitchFamily="2" charset="0"/>
                <a:ea typeface="Roboto Black" panose="02000000000000000000" pitchFamily="2" charset="0"/>
              </a:rPr>
              <a:t>Baby Boomers</a:t>
            </a:r>
            <a:endParaRPr lang="lt-LT" sz="2000" dirty="0">
              <a:latin typeface="Roboto Black" panose="02000000000000000000" pitchFamily="2" charset="0"/>
              <a:ea typeface="Roboto Black" panose="02000000000000000000" pitchFamily="2" charset="0"/>
            </a:endParaRPr>
          </a:p>
        </p:txBody>
      </p:sp>
      <p:sp>
        <p:nvSpPr>
          <p:cNvPr id="36" name="Rectangle 35">
            <a:extLst>
              <a:ext uri="{FF2B5EF4-FFF2-40B4-BE49-F238E27FC236}">
                <a16:creationId xmlns:a16="http://schemas.microsoft.com/office/drawing/2014/main" id="{AC677542-97AB-49D6-AFD7-ADDDA4E7C7D6}"/>
              </a:ext>
            </a:extLst>
          </p:cNvPr>
          <p:cNvSpPr/>
          <p:nvPr/>
        </p:nvSpPr>
        <p:spPr>
          <a:xfrm>
            <a:off x="9270328" y="4746460"/>
            <a:ext cx="1755501" cy="400110"/>
          </a:xfrm>
          <a:prstGeom prst="rect">
            <a:avLst/>
          </a:prstGeom>
        </p:spPr>
        <p:txBody>
          <a:bodyPr wrap="square">
            <a:spAutoFit/>
          </a:bodyPr>
          <a:lstStyle/>
          <a:p>
            <a:pPr algn="ctr"/>
            <a:r>
              <a:rPr lang="en-US" sz="2000" dirty="0">
                <a:latin typeface="Roboto Black" panose="02000000000000000000" pitchFamily="2" charset="0"/>
                <a:ea typeface="Roboto Black" panose="02000000000000000000" pitchFamily="2" charset="0"/>
              </a:rPr>
              <a:t>Generation Z</a:t>
            </a:r>
          </a:p>
        </p:txBody>
      </p:sp>
      <p:sp>
        <p:nvSpPr>
          <p:cNvPr id="37" name="Rectangle 36">
            <a:extLst>
              <a:ext uri="{FF2B5EF4-FFF2-40B4-BE49-F238E27FC236}">
                <a16:creationId xmlns:a16="http://schemas.microsoft.com/office/drawing/2014/main" id="{7486EE63-6DC0-4F44-80FF-5DAAE1B96F03}"/>
              </a:ext>
            </a:extLst>
          </p:cNvPr>
          <p:cNvSpPr/>
          <p:nvPr/>
        </p:nvSpPr>
        <p:spPr>
          <a:xfrm>
            <a:off x="6673803" y="4746460"/>
            <a:ext cx="1740739" cy="400110"/>
          </a:xfrm>
          <a:prstGeom prst="rect">
            <a:avLst/>
          </a:prstGeom>
        </p:spPr>
        <p:txBody>
          <a:bodyPr wrap="square">
            <a:spAutoFit/>
          </a:bodyPr>
          <a:lstStyle/>
          <a:p>
            <a:pPr algn="ctr"/>
            <a:r>
              <a:rPr lang="en-US" sz="2000" b="1" dirty="0">
                <a:latin typeface="Roboto Black" panose="02000000000000000000" pitchFamily="2" charset="0"/>
                <a:ea typeface="Roboto Black" panose="02000000000000000000" pitchFamily="2" charset="0"/>
              </a:rPr>
              <a:t>Generation Y</a:t>
            </a:r>
          </a:p>
        </p:txBody>
      </p:sp>
      <p:cxnSp>
        <p:nvCxnSpPr>
          <p:cNvPr id="4" name="Straight Connector 3">
            <a:extLst>
              <a:ext uri="{FF2B5EF4-FFF2-40B4-BE49-F238E27FC236}">
                <a16:creationId xmlns:a16="http://schemas.microsoft.com/office/drawing/2014/main" id="{F6FFA826-225F-42A7-B78D-7B38DB9E982E}"/>
              </a:ext>
            </a:extLst>
          </p:cNvPr>
          <p:cNvCxnSpPr>
            <a:cxnSpLocks/>
          </p:cNvCxnSpPr>
          <p:nvPr/>
        </p:nvCxnSpPr>
        <p:spPr>
          <a:xfrm>
            <a:off x="2357611" y="5340362"/>
            <a:ext cx="0" cy="3777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AD88E5-F050-40F9-A52F-07F14554F58F}"/>
              </a:ext>
            </a:extLst>
          </p:cNvPr>
          <p:cNvCxnSpPr>
            <a:cxnSpLocks/>
          </p:cNvCxnSpPr>
          <p:nvPr/>
        </p:nvCxnSpPr>
        <p:spPr>
          <a:xfrm>
            <a:off x="10157791" y="5340362"/>
            <a:ext cx="0" cy="3777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591B976-E2FA-490C-BCA5-004B0301F89E}"/>
              </a:ext>
            </a:extLst>
          </p:cNvPr>
          <p:cNvCxnSpPr>
            <a:cxnSpLocks/>
          </p:cNvCxnSpPr>
          <p:nvPr/>
        </p:nvCxnSpPr>
        <p:spPr>
          <a:xfrm>
            <a:off x="7557731" y="5340362"/>
            <a:ext cx="0" cy="3777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589BF5E-EC10-4B75-B963-9499BF301906}"/>
              </a:ext>
            </a:extLst>
          </p:cNvPr>
          <p:cNvCxnSpPr>
            <a:cxnSpLocks/>
          </p:cNvCxnSpPr>
          <p:nvPr/>
        </p:nvCxnSpPr>
        <p:spPr>
          <a:xfrm>
            <a:off x="4957671" y="5340362"/>
            <a:ext cx="0" cy="3777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9DF911B-B50A-49C2-A3AD-94C46485FEC8}"/>
              </a:ext>
            </a:extLst>
          </p:cNvPr>
          <p:cNvCxnSpPr>
            <a:cxnSpLocks/>
          </p:cNvCxnSpPr>
          <p:nvPr/>
        </p:nvCxnSpPr>
        <p:spPr>
          <a:xfrm>
            <a:off x="805071" y="5340362"/>
            <a:ext cx="10686233"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Oval 1">
            <a:extLst>
              <a:ext uri="{FF2B5EF4-FFF2-40B4-BE49-F238E27FC236}">
                <a16:creationId xmlns:a16="http://schemas.microsoft.com/office/drawing/2014/main" id="{65759BFD-A30E-47FE-951B-EBADFBAAD336}"/>
              </a:ext>
            </a:extLst>
          </p:cNvPr>
          <p:cNvSpPr/>
          <p:nvPr/>
        </p:nvSpPr>
        <p:spPr>
          <a:xfrm>
            <a:off x="2306053" y="5300605"/>
            <a:ext cx="99390" cy="993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1" name="Oval 30">
            <a:extLst>
              <a:ext uri="{FF2B5EF4-FFF2-40B4-BE49-F238E27FC236}">
                <a16:creationId xmlns:a16="http://schemas.microsoft.com/office/drawing/2014/main" id="{CAFCC822-21F8-484D-A027-C9A5C238DE4D}"/>
              </a:ext>
            </a:extLst>
          </p:cNvPr>
          <p:cNvSpPr/>
          <p:nvPr/>
        </p:nvSpPr>
        <p:spPr>
          <a:xfrm rot="6403401">
            <a:off x="4914609" y="5288407"/>
            <a:ext cx="99390" cy="993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2" name="Oval 31">
            <a:extLst>
              <a:ext uri="{FF2B5EF4-FFF2-40B4-BE49-F238E27FC236}">
                <a16:creationId xmlns:a16="http://schemas.microsoft.com/office/drawing/2014/main" id="{7B3A8BE8-0810-476D-A78A-DA77036D3AF3}"/>
              </a:ext>
            </a:extLst>
          </p:cNvPr>
          <p:cNvSpPr/>
          <p:nvPr/>
        </p:nvSpPr>
        <p:spPr>
          <a:xfrm rot="6403401">
            <a:off x="7514667" y="5300606"/>
            <a:ext cx="99390" cy="993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4" name="Oval 33">
            <a:extLst>
              <a:ext uri="{FF2B5EF4-FFF2-40B4-BE49-F238E27FC236}">
                <a16:creationId xmlns:a16="http://schemas.microsoft.com/office/drawing/2014/main" id="{F6216262-57E9-4996-A644-911596EF95FE}"/>
              </a:ext>
            </a:extLst>
          </p:cNvPr>
          <p:cNvSpPr/>
          <p:nvPr/>
        </p:nvSpPr>
        <p:spPr>
          <a:xfrm rot="6403401">
            <a:off x="10108096" y="5300606"/>
            <a:ext cx="99390" cy="993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Graphic 4">
            <a:extLst>
              <a:ext uri="{FF2B5EF4-FFF2-40B4-BE49-F238E27FC236}">
                <a16:creationId xmlns:a16="http://schemas.microsoft.com/office/drawing/2014/main" id="{7E2BEC39-5679-4ED3-9376-631599681E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7184" y="2223853"/>
            <a:ext cx="910664" cy="2324589"/>
          </a:xfrm>
          <a:prstGeom prst="rect">
            <a:avLst/>
          </a:prstGeom>
        </p:spPr>
      </p:pic>
      <p:pic>
        <p:nvPicPr>
          <p:cNvPr id="7" name="Graphic 6">
            <a:extLst>
              <a:ext uri="{FF2B5EF4-FFF2-40B4-BE49-F238E27FC236}">
                <a16:creationId xmlns:a16="http://schemas.microsoft.com/office/drawing/2014/main" id="{3CFFB246-C419-4CC1-A004-0B4B41BDE1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9576" y="2403590"/>
            <a:ext cx="814804" cy="2144852"/>
          </a:xfrm>
          <a:prstGeom prst="rect">
            <a:avLst/>
          </a:prstGeom>
        </p:spPr>
      </p:pic>
      <p:pic>
        <p:nvPicPr>
          <p:cNvPr id="9" name="Graphic 8">
            <a:extLst>
              <a:ext uri="{FF2B5EF4-FFF2-40B4-BE49-F238E27FC236}">
                <a16:creationId xmlns:a16="http://schemas.microsoft.com/office/drawing/2014/main" id="{C2061348-1436-4652-98CE-4DD09F19D8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64512" y="2331695"/>
            <a:ext cx="802822" cy="2216747"/>
          </a:xfrm>
          <a:prstGeom prst="rect">
            <a:avLst/>
          </a:prstGeom>
        </p:spPr>
      </p:pic>
      <p:pic>
        <p:nvPicPr>
          <p:cNvPr id="11" name="Graphic 10">
            <a:extLst>
              <a:ext uri="{FF2B5EF4-FFF2-40B4-BE49-F238E27FC236}">
                <a16:creationId xmlns:a16="http://schemas.microsoft.com/office/drawing/2014/main" id="{47AB4845-33E3-4C39-A698-7B8F85AA52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0880" y="2415572"/>
            <a:ext cx="802822" cy="2132870"/>
          </a:xfrm>
          <a:prstGeom prst="rect">
            <a:avLst/>
          </a:prstGeom>
        </p:spPr>
      </p:pic>
      <p:grpSp>
        <p:nvGrpSpPr>
          <p:cNvPr id="3" name="Group 2">
            <a:extLst>
              <a:ext uri="{FF2B5EF4-FFF2-40B4-BE49-F238E27FC236}">
                <a16:creationId xmlns:a16="http://schemas.microsoft.com/office/drawing/2014/main" id="{D72DB27B-E892-45DB-A322-18CF8DF53C6F}"/>
              </a:ext>
            </a:extLst>
          </p:cNvPr>
          <p:cNvGrpSpPr/>
          <p:nvPr/>
        </p:nvGrpSpPr>
        <p:grpSpPr>
          <a:xfrm>
            <a:off x="2227561" y="1558773"/>
            <a:ext cx="1120622" cy="750817"/>
            <a:chOff x="2112604" y="644378"/>
            <a:chExt cx="1120622" cy="750817"/>
          </a:xfrm>
        </p:grpSpPr>
        <p:sp>
          <p:nvSpPr>
            <p:cNvPr id="40" name="Rectangle 39">
              <a:extLst>
                <a:ext uri="{FF2B5EF4-FFF2-40B4-BE49-F238E27FC236}">
                  <a16:creationId xmlns:a16="http://schemas.microsoft.com/office/drawing/2014/main" id="{8B22D8C5-A3D4-4910-A34E-DE24D1D53F47}"/>
                </a:ext>
              </a:extLst>
            </p:cNvPr>
            <p:cNvSpPr/>
            <p:nvPr/>
          </p:nvSpPr>
          <p:spPr>
            <a:xfrm>
              <a:off x="2187628" y="687639"/>
              <a:ext cx="970574" cy="646331"/>
            </a:xfrm>
            <a:prstGeom prst="rect">
              <a:avLst/>
            </a:prstGeom>
          </p:spPr>
          <p:txBody>
            <a:bodyPr wrap="square">
              <a:spAutoFit/>
            </a:bodyPr>
            <a:lstStyle/>
            <a:p>
              <a:pPr algn="ctr"/>
              <a:r>
                <a:rPr lang="en-US" dirty="0">
                  <a:latin typeface="Roboto" panose="02000000000000000000" pitchFamily="2" charset="0"/>
                  <a:ea typeface="Roboto" panose="02000000000000000000" pitchFamily="2" charset="0"/>
                </a:rPr>
                <a:t>Age: 75-57</a:t>
              </a:r>
              <a:endParaRPr lang="lt-LT" dirty="0">
                <a:latin typeface="Roboto" panose="02000000000000000000" pitchFamily="2" charset="0"/>
                <a:ea typeface="Roboto" panose="02000000000000000000" pitchFamily="2" charset="0"/>
              </a:endParaRPr>
            </a:p>
          </p:txBody>
        </p:sp>
        <p:sp>
          <p:nvSpPr>
            <p:cNvPr id="15" name="Speech Bubble: Oval 14">
              <a:extLst>
                <a:ext uri="{FF2B5EF4-FFF2-40B4-BE49-F238E27FC236}">
                  <a16:creationId xmlns:a16="http://schemas.microsoft.com/office/drawing/2014/main" id="{8831B2D5-403B-460E-BC02-96C673010FB4}"/>
                </a:ext>
              </a:extLst>
            </p:cNvPr>
            <p:cNvSpPr/>
            <p:nvPr/>
          </p:nvSpPr>
          <p:spPr>
            <a:xfrm>
              <a:off x="2112604" y="644378"/>
              <a:ext cx="1120622" cy="750817"/>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grpSp>
        <p:nvGrpSpPr>
          <p:cNvPr id="6" name="Group 5">
            <a:extLst>
              <a:ext uri="{FF2B5EF4-FFF2-40B4-BE49-F238E27FC236}">
                <a16:creationId xmlns:a16="http://schemas.microsoft.com/office/drawing/2014/main" id="{61C7601B-D51F-4311-A3DF-99F0A4DB160F}"/>
              </a:ext>
            </a:extLst>
          </p:cNvPr>
          <p:cNvGrpSpPr/>
          <p:nvPr/>
        </p:nvGrpSpPr>
        <p:grpSpPr>
          <a:xfrm>
            <a:off x="4599700" y="1494225"/>
            <a:ext cx="1539025" cy="750817"/>
            <a:chOff x="4511508" y="579830"/>
            <a:chExt cx="1539025" cy="750817"/>
          </a:xfrm>
        </p:grpSpPr>
        <p:sp>
          <p:nvSpPr>
            <p:cNvPr id="41" name="Rectangle 40">
              <a:extLst>
                <a:ext uri="{FF2B5EF4-FFF2-40B4-BE49-F238E27FC236}">
                  <a16:creationId xmlns:a16="http://schemas.microsoft.com/office/drawing/2014/main" id="{031E8068-B0A2-47D3-AE6B-8328BD4F7FF6}"/>
                </a:ext>
              </a:extLst>
            </p:cNvPr>
            <p:cNvSpPr/>
            <p:nvPr/>
          </p:nvSpPr>
          <p:spPr>
            <a:xfrm>
              <a:off x="4511508" y="625306"/>
              <a:ext cx="1539025" cy="646331"/>
            </a:xfrm>
            <a:prstGeom prst="rect">
              <a:avLst/>
            </a:prstGeom>
          </p:spPr>
          <p:txBody>
            <a:bodyPr wrap="square">
              <a:spAutoFit/>
            </a:bodyPr>
            <a:lstStyle/>
            <a:p>
              <a:pPr algn="ctr"/>
              <a:r>
                <a:rPr lang="en-US" dirty="0">
                  <a:latin typeface="Roboto" panose="02000000000000000000" pitchFamily="2" charset="0"/>
                  <a:ea typeface="Roboto" panose="02000000000000000000" pitchFamily="2" charset="0"/>
                </a:rPr>
                <a:t>Age:</a:t>
              </a:r>
            </a:p>
            <a:p>
              <a:pPr algn="ctr"/>
              <a:r>
                <a:rPr lang="en-US" dirty="0">
                  <a:latin typeface="Roboto" panose="02000000000000000000" pitchFamily="2" charset="0"/>
                  <a:ea typeface="Roboto" panose="02000000000000000000" pitchFamily="2" charset="0"/>
                </a:rPr>
                <a:t>56-41</a:t>
              </a:r>
              <a:endParaRPr lang="lt-LT" dirty="0">
                <a:latin typeface="Roboto" panose="02000000000000000000" pitchFamily="2" charset="0"/>
                <a:ea typeface="Roboto" panose="02000000000000000000" pitchFamily="2" charset="0"/>
              </a:endParaRPr>
            </a:p>
          </p:txBody>
        </p:sp>
        <p:sp>
          <p:nvSpPr>
            <p:cNvPr id="58" name="Speech Bubble: Oval 57">
              <a:extLst>
                <a:ext uri="{FF2B5EF4-FFF2-40B4-BE49-F238E27FC236}">
                  <a16:creationId xmlns:a16="http://schemas.microsoft.com/office/drawing/2014/main" id="{F0E725BE-4D5D-48E9-A43E-AAE317790F26}"/>
                </a:ext>
              </a:extLst>
            </p:cNvPr>
            <p:cNvSpPr/>
            <p:nvPr/>
          </p:nvSpPr>
          <p:spPr>
            <a:xfrm>
              <a:off x="4705655" y="579830"/>
              <a:ext cx="1120622" cy="750817"/>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grpSp>
        <p:nvGrpSpPr>
          <p:cNvPr id="8" name="Group 7">
            <a:extLst>
              <a:ext uri="{FF2B5EF4-FFF2-40B4-BE49-F238E27FC236}">
                <a16:creationId xmlns:a16="http://schemas.microsoft.com/office/drawing/2014/main" id="{11B78026-EEE8-4444-8B4D-BD8BCA09CB73}"/>
              </a:ext>
            </a:extLst>
          </p:cNvPr>
          <p:cNvGrpSpPr/>
          <p:nvPr/>
        </p:nvGrpSpPr>
        <p:grpSpPr>
          <a:xfrm>
            <a:off x="7390242" y="1558773"/>
            <a:ext cx="1364955" cy="750817"/>
            <a:chOff x="7178680" y="644378"/>
            <a:chExt cx="1364955" cy="750817"/>
          </a:xfrm>
        </p:grpSpPr>
        <p:sp>
          <p:nvSpPr>
            <p:cNvPr id="42" name="Rectangle 41">
              <a:extLst>
                <a:ext uri="{FF2B5EF4-FFF2-40B4-BE49-F238E27FC236}">
                  <a16:creationId xmlns:a16="http://schemas.microsoft.com/office/drawing/2014/main" id="{0D85CBC1-706D-4635-AE6D-DC6A4D71514C}"/>
                </a:ext>
              </a:extLst>
            </p:cNvPr>
            <p:cNvSpPr/>
            <p:nvPr/>
          </p:nvSpPr>
          <p:spPr>
            <a:xfrm>
              <a:off x="7178680" y="679194"/>
              <a:ext cx="1364955" cy="646331"/>
            </a:xfrm>
            <a:prstGeom prst="rect">
              <a:avLst/>
            </a:prstGeom>
          </p:spPr>
          <p:txBody>
            <a:bodyPr wrap="square">
              <a:spAutoFit/>
            </a:bodyPr>
            <a:lstStyle/>
            <a:p>
              <a:pPr algn="ctr"/>
              <a:r>
                <a:rPr lang="en-US" dirty="0">
                  <a:latin typeface="Roboto" panose="02000000000000000000" pitchFamily="2" charset="0"/>
                  <a:ea typeface="Roboto" panose="02000000000000000000" pitchFamily="2" charset="0"/>
                </a:rPr>
                <a:t>Age:</a:t>
              </a:r>
            </a:p>
            <a:p>
              <a:pPr algn="ctr"/>
              <a:r>
                <a:rPr lang="en-US" dirty="0">
                  <a:latin typeface="Roboto" panose="02000000000000000000" pitchFamily="2" charset="0"/>
                  <a:ea typeface="Roboto" panose="02000000000000000000" pitchFamily="2" charset="0"/>
                </a:rPr>
                <a:t>40-26</a:t>
              </a:r>
              <a:endParaRPr lang="lt-LT" dirty="0">
                <a:latin typeface="Roboto" panose="02000000000000000000" pitchFamily="2" charset="0"/>
                <a:ea typeface="Roboto" panose="02000000000000000000" pitchFamily="2" charset="0"/>
              </a:endParaRPr>
            </a:p>
          </p:txBody>
        </p:sp>
        <p:sp>
          <p:nvSpPr>
            <p:cNvPr id="59" name="Speech Bubble: Oval 58">
              <a:extLst>
                <a:ext uri="{FF2B5EF4-FFF2-40B4-BE49-F238E27FC236}">
                  <a16:creationId xmlns:a16="http://schemas.microsoft.com/office/drawing/2014/main" id="{3891DB57-E091-4CD0-80C6-27AD06540EF1}"/>
                </a:ext>
              </a:extLst>
            </p:cNvPr>
            <p:cNvSpPr/>
            <p:nvPr/>
          </p:nvSpPr>
          <p:spPr>
            <a:xfrm>
              <a:off x="7298706" y="644378"/>
              <a:ext cx="1120622" cy="750817"/>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grpSp>
        <p:nvGrpSpPr>
          <p:cNvPr id="10" name="Group 9">
            <a:extLst>
              <a:ext uri="{FF2B5EF4-FFF2-40B4-BE49-F238E27FC236}">
                <a16:creationId xmlns:a16="http://schemas.microsoft.com/office/drawing/2014/main" id="{21C5F30F-E75C-41D8-9F6F-A56D98C34F9A}"/>
              </a:ext>
            </a:extLst>
          </p:cNvPr>
          <p:cNvGrpSpPr/>
          <p:nvPr/>
        </p:nvGrpSpPr>
        <p:grpSpPr>
          <a:xfrm>
            <a:off x="10006714" y="1558773"/>
            <a:ext cx="1120622" cy="750817"/>
            <a:chOff x="9891757" y="644378"/>
            <a:chExt cx="1120622" cy="750817"/>
          </a:xfrm>
        </p:grpSpPr>
        <p:sp>
          <p:nvSpPr>
            <p:cNvPr id="43" name="Rectangle 42">
              <a:extLst>
                <a:ext uri="{FF2B5EF4-FFF2-40B4-BE49-F238E27FC236}">
                  <a16:creationId xmlns:a16="http://schemas.microsoft.com/office/drawing/2014/main" id="{57C545F9-8CFD-4A71-B5B5-97AC3DAF10CA}"/>
                </a:ext>
              </a:extLst>
            </p:cNvPr>
            <p:cNvSpPr/>
            <p:nvPr/>
          </p:nvSpPr>
          <p:spPr>
            <a:xfrm>
              <a:off x="10116013" y="687639"/>
              <a:ext cx="670598" cy="646331"/>
            </a:xfrm>
            <a:prstGeom prst="rect">
              <a:avLst/>
            </a:prstGeom>
          </p:spPr>
          <p:txBody>
            <a:bodyPr wrap="square">
              <a:spAutoFit/>
            </a:bodyPr>
            <a:lstStyle/>
            <a:p>
              <a:pPr algn="ctr"/>
              <a:r>
                <a:rPr lang="en-US" dirty="0">
                  <a:latin typeface="Roboto" panose="02000000000000000000" pitchFamily="2" charset="0"/>
                  <a:ea typeface="Roboto" panose="02000000000000000000" pitchFamily="2" charset="0"/>
                </a:rPr>
                <a:t>Age:</a:t>
              </a:r>
            </a:p>
            <a:p>
              <a:pPr algn="ctr"/>
              <a:r>
                <a:rPr lang="en-US" dirty="0">
                  <a:latin typeface="Roboto" panose="02000000000000000000" pitchFamily="2" charset="0"/>
                  <a:ea typeface="Roboto" panose="02000000000000000000" pitchFamily="2" charset="0"/>
                </a:rPr>
                <a:t>25-9</a:t>
              </a:r>
              <a:endParaRPr lang="lt-LT" dirty="0">
                <a:latin typeface="Roboto" panose="02000000000000000000" pitchFamily="2" charset="0"/>
                <a:ea typeface="Roboto" panose="02000000000000000000" pitchFamily="2" charset="0"/>
              </a:endParaRPr>
            </a:p>
          </p:txBody>
        </p:sp>
        <p:sp>
          <p:nvSpPr>
            <p:cNvPr id="60" name="Speech Bubble: Oval 59">
              <a:extLst>
                <a:ext uri="{FF2B5EF4-FFF2-40B4-BE49-F238E27FC236}">
                  <a16:creationId xmlns:a16="http://schemas.microsoft.com/office/drawing/2014/main" id="{666300B5-F8E2-4E65-9CC7-CCA4F1D1E84C}"/>
                </a:ext>
              </a:extLst>
            </p:cNvPr>
            <p:cNvSpPr/>
            <p:nvPr/>
          </p:nvSpPr>
          <p:spPr>
            <a:xfrm>
              <a:off x="9891757" y="644378"/>
              <a:ext cx="1120622" cy="750817"/>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cxnSp>
        <p:nvCxnSpPr>
          <p:cNvPr id="61" name="Straight Arrow Connector 60">
            <a:extLst>
              <a:ext uri="{FF2B5EF4-FFF2-40B4-BE49-F238E27FC236}">
                <a16:creationId xmlns:a16="http://schemas.microsoft.com/office/drawing/2014/main" id="{CD0A27AE-DA1A-4D35-BA6D-D183F68572FA}"/>
              </a:ext>
            </a:extLst>
          </p:cNvPr>
          <p:cNvCxnSpPr/>
          <p:nvPr/>
        </p:nvCxnSpPr>
        <p:spPr>
          <a:xfrm>
            <a:off x="1021976" y="5340362"/>
            <a:ext cx="105855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F5FA8C6F-97BB-4F1E-B404-8EC0871A39CA}"/>
              </a:ext>
            </a:extLst>
          </p:cNvPr>
          <p:cNvSpPr/>
          <p:nvPr/>
        </p:nvSpPr>
        <p:spPr>
          <a:xfrm>
            <a:off x="1040093" y="339043"/>
            <a:ext cx="10111814" cy="619272"/>
          </a:xfrm>
          <a:prstGeom prst="rect">
            <a:avLst/>
          </a:prstGeom>
        </p:spPr>
        <p:txBody>
          <a:bodyPr wrap="square">
            <a:spAutoFit/>
          </a:bodyPr>
          <a:lstStyle/>
          <a:p>
            <a:pPr marL="0" marR="0" lvl="0" indent="0" algn="ctr" defTabSz="914400" rtl="0" eaLnBrk="1" fontAlgn="ctr" latinLnBrk="0" hangingPunct="1">
              <a:lnSpc>
                <a:spcPct val="107000"/>
              </a:lnSpc>
              <a:spcBef>
                <a:spcPts val="0"/>
              </a:spcBef>
              <a:spcAft>
                <a:spcPts val="800"/>
              </a:spcAft>
              <a:buClrTx/>
              <a:buSzTx/>
              <a:buFontTx/>
              <a:buNone/>
              <a:tabLst/>
              <a:defRPr/>
            </a:pPr>
            <a:r>
              <a:rPr lang="en-GB" sz="3200" dirty="0">
                <a:effectLst/>
                <a:latin typeface="Roboto Light" panose="02000000000000000000" pitchFamily="2" charset="0"/>
                <a:ea typeface="Roboto Light" panose="02000000000000000000" pitchFamily="2" charset="0"/>
                <a:cs typeface="Arial" panose="020B0604020202020204" pitchFamily="34" charset="0"/>
              </a:rPr>
              <a:t>Different generations – different approaches to work</a:t>
            </a:r>
            <a:endParaRPr lang="lt-LT" sz="3200" dirty="0">
              <a:effectLst/>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849252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4F813B-C007-4798-BB9B-8569C0E574E5}"/>
              </a:ext>
            </a:extLst>
          </p:cNvPr>
          <p:cNvPicPr>
            <a:picLocks noChangeAspect="1"/>
          </p:cNvPicPr>
          <p:nvPr/>
        </p:nvPicPr>
        <p:blipFill rotWithShape="1">
          <a:blip r:embed="rId3">
            <a:extLst>
              <a:ext uri="{28A0092B-C50C-407E-A947-70E740481C1C}">
                <a14:useLocalDpi xmlns:a14="http://schemas.microsoft.com/office/drawing/2010/main" val="0"/>
              </a:ext>
            </a:extLst>
          </a:blip>
          <a:srcRect l="5553" r="6492"/>
          <a:stretch/>
        </p:blipFill>
        <p:spPr>
          <a:xfrm>
            <a:off x="6188148" y="1540391"/>
            <a:ext cx="6003849" cy="3839683"/>
          </a:xfrm>
          <a:prstGeom prst="rect">
            <a:avLst/>
          </a:prstGeom>
        </p:spPr>
      </p:pic>
      <p:sp>
        <p:nvSpPr>
          <p:cNvPr id="8" name="Rectangle 7">
            <a:extLst>
              <a:ext uri="{FF2B5EF4-FFF2-40B4-BE49-F238E27FC236}">
                <a16:creationId xmlns:a16="http://schemas.microsoft.com/office/drawing/2014/main" id="{EDF97132-1F40-4546-8B99-530513547706}"/>
              </a:ext>
            </a:extLst>
          </p:cNvPr>
          <p:cNvSpPr/>
          <p:nvPr/>
        </p:nvSpPr>
        <p:spPr>
          <a:xfrm>
            <a:off x="970094" y="378308"/>
            <a:ext cx="4658546"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relaxation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r>
              <a:rPr lang="lt-LT" sz="2800" dirty="0">
                <a:latin typeface="Roboto Light" panose="02000000000000000000" pitchFamily="2" charset="0"/>
                <a:ea typeface="Roboto Light" panose="02000000000000000000" pitchFamily="2" charset="0"/>
                <a:cs typeface="+mj-cs"/>
              </a:rPr>
              <a:t> – </a:t>
            </a:r>
            <a:r>
              <a:rPr lang="lt-LT" sz="2800" dirty="0" err="1">
                <a:latin typeface="Roboto Light" panose="02000000000000000000" pitchFamily="2" charset="0"/>
                <a:ea typeface="Roboto Light" panose="02000000000000000000" pitchFamily="2" charset="0"/>
                <a:cs typeface="+mj-cs"/>
              </a:rPr>
              <a:t>islands</a:t>
            </a:r>
            <a:endParaRPr lang="en-US" sz="2800" dirty="0">
              <a:latin typeface="Roboto Light" panose="02000000000000000000" pitchFamily="2" charset="0"/>
              <a:ea typeface="Roboto Light" panose="02000000000000000000" pitchFamily="2" charset="0"/>
              <a:cs typeface="+mj-cs"/>
            </a:endParaRPr>
          </a:p>
        </p:txBody>
      </p:sp>
      <p:pic>
        <p:nvPicPr>
          <p:cNvPr id="3" name="Picture 2">
            <a:extLst>
              <a:ext uri="{FF2B5EF4-FFF2-40B4-BE49-F238E27FC236}">
                <a16:creationId xmlns:a16="http://schemas.microsoft.com/office/drawing/2014/main" id="{B6E03A9D-9512-4EE0-A838-0C8538FC8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51074"/>
            <a:ext cx="6096000" cy="3429000"/>
          </a:xfrm>
          <a:prstGeom prst="rect">
            <a:avLst/>
          </a:prstGeom>
        </p:spPr>
      </p:pic>
      <p:pic>
        <p:nvPicPr>
          <p:cNvPr id="5" name="Picture 4">
            <a:extLst>
              <a:ext uri="{FF2B5EF4-FFF2-40B4-BE49-F238E27FC236}">
                <a16:creationId xmlns:a16="http://schemas.microsoft.com/office/drawing/2014/main" id="{025C942E-626D-4983-B94D-9B69E2BF57FA}"/>
              </a:ext>
            </a:extLst>
          </p:cNvPr>
          <p:cNvPicPr>
            <a:picLocks noChangeAspect="1"/>
          </p:cNvPicPr>
          <p:nvPr/>
        </p:nvPicPr>
        <p:blipFill rotWithShape="1">
          <a:blip r:embed="rId5">
            <a:extLst>
              <a:ext uri="{28A0092B-C50C-407E-A947-70E740481C1C}">
                <a14:useLocalDpi xmlns:a14="http://schemas.microsoft.com/office/drawing/2010/main" val="0"/>
              </a:ext>
            </a:extLst>
          </a:blip>
          <a:srcRect l="2432" r="7902"/>
          <a:stretch/>
        </p:blipFill>
        <p:spPr>
          <a:xfrm>
            <a:off x="0" y="1540391"/>
            <a:ext cx="6273210" cy="3935376"/>
          </a:xfrm>
          <a:prstGeom prst="rect">
            <a:avLst/>
          </a:prstGeom>
        </p:spPr>
      </p:pic>
      <p:pic>
        <p:nvPicPr>
          <p:cNvPr id="6" name="Picture 5">
            <a:extLst>
              <a:ext uri="{FF2B5EF4-FFF2-40B4-BE49-F238E27FC236}">
                <a16:creationId xmlns:a16="http://schemas.microsoft.com/office/drawing/2014/main" id="{6EE28CDE-C17D-47CC-9192-312F23CC78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1762064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0277F-9220-4522-80BB-072694E12133}"/>
              </a:ext>
            </a:extLst>
          </p:cNvPr>
          <p:cNvPicPr>
            <a:picLocks noChangeAspect="1"/>
          </p:cNvPicPr>
          <p:nvPr/>
        </p:nvPicPr>
        <p:blipFill rotWithShape="1">
          <a:blip r:embed="rId3">
            <a:extLst>
              <a:ext uri="{28A0092B-C50C-407E-A947-70E740481C1C}">
                <a14:useLocalDpi xmlns:a14="http://schemas.microsoft.com/office/drawing/2010/main" val="0"/>
              </a:ext>
            </a:extLst>
          </a:blip>
          <a:srcRect l="5443"/>
          <a:stretch/>
        </p:blipFill>
        <p:spPr>
          <a:xfrm>
            <a:off x="5784108" y="1876647"/>
            <a:ext cx="6312195" cy="3755007"/>
          </a:xfrm>
          <a:prstGeom prst="rect">
            <a:avLst/>
          </a:prstGeom>
        </p:spPr>
      </p:pic>
      <p:sp>
        <p:nvSpPr>
          <p:cNvPr id="7" name="Rectangle 6">
            <a:extLst>
              <a:ext uri="{FF2B5EF4-FFF2-40B4-BE49-F238E27FC236}">
                <a16:creationId xmlns:a16="http://schemas.microsoft.com/office/drawing/2014/main" id="{B052EA72-68B3-42E1-8C02-0E1390911887}"/>
              </a:ext>
            </a:extLst>
          </p:cNvPr>
          <p:cNvSpPr/>
          <p:nvPr/>
        </p:nvSpPr>
        <p:spPr>
          <a:xfrm>
            <a:off x="970094" y="378308"/>
            <a:ext cx="5125906" cy="523220"/>
          </a:xfrm>
          <a:prstGeom prst="rect">
            <a:avLst/>
          </a:prstGeom>
        </p:spPr>
        <p:txBody>
          <a:bodyPr wrap="square">
            <a:spAutoFit/>
          </a:bodyPr>
          <a:lstStyle/>
          <a:p>
            <a:r>
              <a:rPr lang="lt-LT" sz="2800" dirty="0">
                <a:latin typeface="Roboto Light" panose="02000000000000000000" pitchFamily="2" charset="0"/>
                <a:ea typeface="Roboto Light" panose="02000000000000000000" pitchFamily="2" charset="0"/>
                <a:cs typeface="+mj-cs"/>
              </a:rPr>
              <a:t>A </a:t>
            </a:r>
            <a:r>
              <a:rPr lang="lt-LT" sz="2800" dirty="0" err="1">
                <a:latin typeface="Roboto Light" panose="02000000000000000000" pitchFamily="2" charset="0"/>
                <a:ea typeface="Roboto Light" panose="02000000000000000000" pitchFamily="2" charset="0"/>
                <a:cs typeface="+mj-cs"/>
              </a:rPr>
              <a:t>relaxation</a:t>
            </a:r>
            <a:r>
              <a:rPr lang="lt-LT" sz="2800" dirty="0">
                <a:latin typeface="Roboto Light" panose="02000000000000000000" pitchFamily="2" charset="0"/>
                <a:ea typeface="Roboto Light" panose="02000000000000000000" pitchFamily="2" charset="0"/>
                <a:cs typeface="+mj-cs"/>
              </a:rPr>
              <a:t> </a:t>
            </a:r>
            <a:r>
              <a:rPr lang="lt-LT" sz="2800" dirty="0" err="1">
                <a:latin typeface="Roboto Light" panose="02000000000000000000" pitchFamily="2" charset="0"/>
                <a:ea typeface="Roboto Light" panose="02000000000000000000" pitchFamily="2" charset="0"/>
                <a:cs typeface="+mj-cs"/>
              </a:rPr>
              <a:t>space</a:t>
            </a:r>
            <a:r>
              <a:rPr lang="lt-LT" sz="2800" dirty="0">
                <a:latin typeface="Roboto Light" panose="02000000000000000000" pitchFamily="2" charset="0"/>
                <a:ea typeface="Roboto Light" panose="02000000000000000000" pitchFamily="2" charset="0"/>
                <a:cs typeface="+mj-cs"/>
              </a:rPr>
              <a:t> – </a:t>
            </a:r>
            <a:r>
              <a:rPr lang="lt-LT" sz="2800" dirty="0" err="1">
                <a:latin typeface="Roboto Light" panose="02000000000000000000" pitchFamily="2" charset="0"/>
                <a:ea typeface="Roboto Light" panose="02000000000000000000" pitchFamily="2" charset="0"/>
                <a:cs typeface="+mj-cs"/>
              </a:rPr>
              <a:t>cafés</a:t>
            </a:r>
            <a:r>
              <a:rPr lang="lt-LT" sz="2800" dirty="0">
                <a:latin typeface="Roboto Light" panose="02000000000000000000" pitchFamily="2" charset="0"/>
                <a:ea typeface="Roboto Light" panose="02000000000000000000" pitchFamily="2" charset="0"/>
                <a:cs typeface="+mj-cs"/>
              </a:rPr>
              <a:t> </a:t>
            </a:r>
            <a:endParaRPr lang="en-US" sz="2800" dirty="0">
              <a:latin typeface="Roboto Light" panose="02000000000000000000" pitchFamily="2" charset="0"/>
              <a:ea typeface="Roboto Light" panose="02000000000000000000" pitchFamily="2" charset="0"/>
              <a:cs typeface="+mj-cs"/>
            </a:endParaRPr>
          </a:p>
        </p:txBody>
      </p:sp>
      <p:pic>
        <p:nvPicPr>
          <p:cNvPr id="5" name="Picture 4">
            <a:extLst>
              <a:ext uri="{FF2B5EF4-FFF2-40B4-BE49-F238E27FC236}">
                <a16:creationId xmlns:a16="http://schemas.microsoft.com/office/drawing/2014/main" id="{8AA74F20-4901-436C-9990-59B37D452E3A}"/>
              </a:ext>
            </a:extLst>
          </p:cNvPr>
          <p:cNvPicPr>
            <a:picLocks noChangeAspect="1"/>
          </p:cNvPicPr>
          <p:nvPr/>
        </p:nvPicPr>
        <p:blipFill rotWithShape="1">
          <a:blip r:embed="rId4">
            <a:extLst>
              <a:ext uri="{28A0092B-C50C-407E-A947-70E740481C1C}">
                <a14:useLocalDpi xmlns:a14="http://schemas.microsoft.com/office/drawing/2010/main" val="0"/>
              </a:ext>
            </a:extLst>
          </a:blip>
          <a:srcRect l="11920" t="-566" r="-3239" b="566"/>
          <a:stretch/>
        </p:blipFill>
        <p:spPr>
          <a:xfrm>
            <a:off x="0" y="1876647"/>
            <a:ext cx="6096000" cy="3755008"/>
          </a:xfrm>
          <a:prstGeom prst="rect">
            <a:avLst/>
          </a:prstGeom>
        </p:spPr>
      </p:pic>
      <p:pic>
        <p:nvPicPr>
          <p:cNvPr id="6" name="Picture 5">
            <a:extLst>
              <a:ext uri="{FF2B5EF4-FFF2-40B4-BE49-F238E27FC236}">
                <a16:creationId xmlns:a16="http://schemas.microsoft.com/office/drawing/2014/main" id="{70C31484-1EB6-4D91-8CDA-D91D59B015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300722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FBA849-BCE6-4D49-9F71-5B9C688F1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4" name="Rectangle 3">
            <a:extLst>
              <a:ext uri="{FF2B5EF4-FFF2-40B4-BE49-F238E27FC236}">
                <a16:creationId xmlns:a16="http://schemas.microsoft.com/office/drawing/2014/main" id="{EAADFF3C-03AE-45C6-A187-E2B06F27F8B0}"/>
              </a:ext>
            </a:extLst>
          </p:cNvPr>
          <p:cNvSpPr/>
          <p:nvPr/>
        </p:nvSpPr>
        <p:spPr>
          <a:xfrm>
            <a:off x="6096000" y="2606860"/>
            <a:ext cx="3302896" cy="1323439"/>
          </a:xfrm>
          <a:prstGeom prst="rect">
            <a:avLst/>
          </a:prstGeom>
        </p:spPr>
        <p:txBody>
          <a:bodyPr wrap="square">
            <a:spAutoFit/>
          </a:bodyPr>
          <a:lstStyle/>
          <a:p>
            <a:r>
              <a:rPr lang="lt-LT" sz="4000" dirty="0" err="1">
                <a:latin typeface="Roboto Light" panose="02000000000000000000" pitchFamily="2" charset="0"/>
                <a:ea typeface="Roboto Light" panose="02000000000000000000" pitchFamily="2" charset="0"/>
                <a:cs typeface="+mj-cs"/>
              </a:rPr>
              <a:t>Colours</a:t>
            </a:r>
            <a:r>
              <a:rPr lang="lt-LT" sz="4000" dirty="0">
                <a:latin typeface="Roboto Light" panose="02000000000000000000" pitchFamily="2" charset="0"/>
                <a:ea typeface="Roboto Light" panose="02000000000000000000" pitchFamily="2" charset="0"/>
                <a:cs typeface="+mj-cs"/>
              </a:rPr>
              <a:t> </a:t>
            </a:r>
            <a:r>
              <a:rPr lang="lt-LT" sz="4000" dirty="0" err="1">
                <a:latin typeface="Roboto Light" panose="02000000000000000000" pitchFamily="2" charset="0"/>
                <a:ea typeface="Roboto Light" panose="02000000000000000000" pitchFamily="2" charset="0"/>
                <a:cs typeface="+mj-cs"/>
              </a:rPr>
              <a:t>with</a:t>
            </a:r>
            <a:r>
              <a:rPr lang="lt-LT" sz="4000" dirty="0">
                <a:latin typeface="Roboto Light" panose="02000000000000000000" pitchFamily="2" charset="0"/>
                <a:ea typeface="Roboto Light" panose="02000000000000000000" pitchFamily="2" charset="0"/>
                <a:cs typeface="+mj-cs"/>
              </a:rPr>
              <a:t> </a:t>
            </a:r>
            <a:r>
              <a:rPr lang="lt-LT" sz="4000" dirty="0" err="1">
                <a:latin typeface="Roboto Light" panose="02000000000000000000" pitchFamily="2" charset="0"/>
                <a:ea typeface="Roboto Light" panose="02000000000000000000" pitchFamily="2" charset="0"/>
                <a:cs typeface="+mj-cs"/>
              </a:rPr>
              <a:t>function</a:t>
            </a:r>
            <a:endParaRPr lang="en-US" sz="4000" dirty="0">
              <a:latin typeface="Roboto Light" panose="02000000000000000000" pitchFamily="2" charset="0"/>
              <a:ea typeface="Roboto Light" panose="02000000000000000000" pitchFamily="2" charset="0"/>
              <a:cs typeface="+mj-cs"/>
            </a:endParaRPr>
          </a:p>
        </p:txBody>
      </p:sp>
      <p:sp>
        <p:nvSpPr>
          <p:cNvPr id="5" name="Rectangle 4">
            <a:extLst>
              <a:ext uri="{FF2B5EF4-FFF2-40B4-BE49-F238E27FC236}">
                <a16:creationId xmlns:a16="http://schemas.microsoft.com/office/drawing/2014/main" id="{A0424E49-3EF7-44A3-8743-31E5D5897F43}"/>
              </a:ext>
            </a:extLst>
          </p:cNvPr>
          <p:cNvSpPr/>
          <p:nvPr/>
        </p:nvSpPr>
        <p:spPr>
          <a:xfrm>
            <a:off x="6096000" y="4174622"/>
            <a:ext cx="5348749" cy="1690591"/>
          </a:xfrm>
          <a:prstGeom prst="rect">
            <a:avLst/>
          </a:prstGeom>
        </p:spPr>
        <p:txBody>
          <a:bodyPr wrap="square">
            <a:spAutoFit/>
          </a:bodyPr>
          <a:lstStyle/>
          <a:p>
            <a:pPr>
              <a:lnSpc>
                <a:spcPct val="105000"/>
              </a:lnSpc>
              <a:spcAft>
                <a:spcPts val="800"/>
              </a:spcAft>
            </a:pPr>
            <a:r>
              <a:rPr lang="en-US" sz="2000" dirty="0">
                <a:latin typeface="Roboto Light" panose="02000000000000000000" pitchFamily="2" charset="0"/>
                <a:ea typeface="Roboto Light" panose="02000000000000000000" pitchFamily="2" charset="0"/>
              </a:rPr>
              <a:t>Different module </a:t>
            </a:r>
            <a:r>
              <a:rPr lang="en-US" sz="2000" dirty="0" err="1">
                <a:latin typeface="Roboto Light" panose="02000000000000000000" pitchFamily="2" charset="0"/>
                <a:ea typeface="Roboto Light" panose="02000000000000000000" pitchFamily="2" charset="0"/>
              </a:rPr>
              <a:t>colours</a:t>
            </a:r>
            <a:r>
              <a:rPr lang="en-US" sz="2000" dirty="0">
                <a:latin typeface="Roboto Light" panose="02000000000000000000" pitchFamily="2" charset="0"/>
                <a:ea typeface="Roboto Light" panose="02000000000000000000" pitchFamily="2" charset="0"/>
              </a:rPr>
              <a:t> not only offer great options to create unique combinations, but also allow you to visually define and separate spaces within the boundaries of the lounger seater.</a:t>
            </a:r>
            <a:endParaRPr lang="lt-LT" sz="2000" dirty="0">
              <a:latin typeface="Roboto Light" panose="02000000000000000000" pitchFamily="2" charset="0"/>
              <a:ea typeface="Roboto Light" panose="02000000000000000000" pitchFamily="2" charset="0"/>
            </a:endParaRPr>
          </a:p>
        </p:txBody>
      </p:sp>
      <p:pic>
        <p:nvPicPr>
          <p:cNvPr id="6" name="Picture 5">
            <a:extLst>
              <a:ext uri="{FF2B5EF4-FFF2-40B4-BE49-F238E27FC236}">
                <a16:creationId xmlns:a16="http://schemas.microsoft.com/office/drawing/2014/main" id="{2B02BBBA-ACD0-4E03-8D51-3F13CA3F7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1043693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234B52-CF3F-44DC-AD9A-B75EA5015E81}"/>
              </a:ext>
            </a:extLst>
          </p:cNvPr>
          <p:cNvPicPr>
            <a:picLocks noChangeAspect="1"/>
          </p:cNvPicPr>
          <p:nvPr/>
        </p:nvPicPr>
        <p:blipFill rotWithShape="1">
          <a:blip r:embed="rId3">
            <a:extLst>
              <a:ext uri="{28A0092B-C50C-407E-A947-70E740481C1C}">
                <a14:useLocalDpi xmlns:a14="http://schemas.microsoft.com/office/drawing/2010/main" val="0"/>
              </a:ext>
            </a:extLst>
          </a:blip>
          <a:srcRect l="17148" t="38266" r="13623" b="16740"/>
          <a:stretch/>
        </p:blipFill>
        <p:spPr>
          <a:xfrm>
            <a:off x="726379" y="1585884"/>
            <a:ext cx="1288744" cy="837595"/>
          </a:xfrm>
          <a:prstGeom prst="rect">
            <a:avLst/>
          </a:prstGeom>
        </p:spPr>
      </p:pic>
      <p:pic>
        <p:nvPicPr>
          <p:cNvPr id="13" name="Picture 12">
            <a:extLst>
              <a:ext uri="{FF2B5EF4-FFF2-40B4-BE49-F238E27FC236}">
                <a16:creationId xmlns:a16="http://schemas.microsoft.com/office/drawing/2014/main" id="{FFFEC94E-2ED1-400A-8642-045E6F7BE0BE}"/>
              </a:ext>
            </a:extLst>
          </p:cNvPr>
          <p:cNvPicPr>
            <a:picLocks noChangeAspect="1"/>
          </p:cNvPicPr>
          <p:nvPr/>
        </p:nvPicPr>
        <p:blipFill rotWithShape="1">
          <a:blip r:embed="rId4">
            <a:extLst>
              <a:ext uri="{28A0092B-C50C-407E-A947-70E740481C1C}">
                <a14:useLocalDpi xmlns:a14="http://schemas.microsoft.com/office/drawing/2010/main" val="0"/>
              </a:ext>
            </a:extLst>
          </a:blip>
          <a:srcRect l="18420" t="28719" r="13349" b="16872"/>
          <a:stretch/>
        </p:blipFill>
        <p:spPr>
          <a:xfrm>
            <a:off x="2390014" y="1498748"/>
            <a:ext cx="1198049" cy="955357"/>
          </a:xfrm>
          <a:prstGeom prst="rect">
            <a:avLst/>
          </a:prstGeom>
        </p:spPr>
      </p:pic>
      <p:pic>
        <p:nvPicPr>
          <p:cNvPr id="15" name="Picture 14">
            <a:extLst>
              <a:ext uri="{FF2B5EF4-FFF2-40B4-BE49-F238E27FC236}">
                <a16:creationId xmlns:a16="http://schemas.microsoft.com/office/drawing/2014/main" id="{168A25D4-F8C0-4B70-A7C7-7848F72BE2DC}"/>
              </a:ext>
            </a:extLst>
          </p:cNvPr>
          <p:cNvPicPr>
            <a:picLocks noChangeAspect="1"/>
          </p:cNvPicPr>
          <p:nvPr/>
        </p:nvPicPr>
        <p:blipFill rotWithShape="1">
          <a:blip r:embed="rId5">
            <a:extLst>
              <a:ext uri="{28A0092B-C50C-407E-A947-70E740481C1C}">
                <a14:useLocalDpi xmlns:a14="http://schemas.microsoft.com/office/drawing/2010/main" val="0"/>
              </a:ext>
            </a:extLst>
          </a:blip>
          <a:srcRect l="11859" t="29345" r="5995" b="14579"/>
          <a:stretch/>
        </p:blipFill>
        <p:spPr>
          <a:xfrm>
            <a:off x="4215848" y="1469682"/>
            <a:ext cx="1498206" cy="1022741"/>
          </a:xfrm>
          <a:prstGeom prst="rect">
            <a:avLst/>
          </a:prstGeom>
        </p:spPr>
      </p:pic>
      <p:pic>
        <p:nvPicPr>
          <p:cNvPr id="17" name="Picture 16">
            <a:extLst>
              <a:ext uri="{FF2B5EF4-FFF2-40B4-BE49-F238E27FC236}">
                <a16:creationId xmlns:a16="http://schemas.microsoft.com/office/drawing/2014/main" id="{2FCC7B13-2727-4594-80B1-BAAAD64EC9DB}"/>
              </a:ext>
            </a:extLst>
          </p:cNvPr>
          <p:cNvPicPr>
            <a:picLocks noChangeAspect="1"/>
          </p:cNvPicPr>
          <p:nvPr/>
        </p:nvPicPr>
        <p:blipFill rotWithShape="1">
          <a:blip r:embed="rId6">
            <a:extLst>
              <a:ext uri="{28A0092B-C50C-407E-A947-70E740481C1C}">
                <a14:useLocalDpi xmlns:a14="http://schemas.microsoft.com/office/drawing/2010/main" val="0"/>
              </a:ext>
            </a:extLst>
          </a:blip>
          <a:srcRect l="17990" t="45843" r="12924" b="16872"/>
          <a:stretch/>
        </p:blipFill>
        <p:spPr>
          <a:xfrm>
            <a:off x="6216529" y="1799831"/>
            <a:ext cx="1283317" cy="692592"/>
          </a:xfrm>
          <a:prstGeom prst="rect">
            <a:avLst/>
          </a:prstGeom>
        </p:spPr>
      </p:pic>
      <p:pic>
        <p:nvPicPr>
          <p:cNvPr id="19" name="Picture 18">
            <a:extLst>
              <a:ext uri="{FF2B5EF4-FFF2-40B4-BE49-F238E27FC236}">
                <a16:creationId xmlns:a16="http://schemas.microsoft.com/office/drawing/2014/main" id="{AEB2CDA4-8CD1-47C8-98C6-64112A7EF1B6}"/>
              </a:ext>
            </a:extLst>
          </p:cNvPr>
          <p:cNvPicPr>
            <a:picLocks noChangeAspect="1"/>
          </p:cNvPicPr>
          <p:nvPr/>
        </p:nvPicPr>
        <p:blipFill rotWithShape="1">
          <a:blip r:embed="rId7">
            <a:extLst>
              <a:ext uri="{28A0092B-C50C-407E-A947-70E740481C1C}">
                <a14:useLocalDpi xmlns:a14="http://schemas.microsoft.com/office/drawing/2010/main" val="0"/>
              </a:ext>
            </a:extLst>
          </a:blip>
          <a:srcRect l="17462" t="28719" r="10098" b="16923"/>
          <a:stretch/>
        </p:blipFill>
        <p:spPr>
          <a:xfrm>
            <a:off x="8263660" y="1496586"/>
            <a:ext cx="1273165" cy="955358"/>
          </a:xfrm>
          <a:prstGeom prst="rect">
            <a:avLst/>
          </a:prstGeom>
        </p:spPr>
      </p:pic>
      <p:pic>
        <p:nvPicPr>
          <p:cNvPr id="33" name="Picture 32">
            <a:extLst>
              <a:ext uri="{FF2B5EF4-FFF2-40B4-BE49-F238E27FC236}">
                <a16:creationId xmlns:a16="http://schemas.microsoft.com/office/drawing/2014/main" id="{A8CAD086-BF67-4F8E-8026-B3DEC64082E9}"/>
              </a:ext>
            </a:extLst>
          </p:cNvPr>
          <p:cNvPicPr>
            <a:picLocks noChangeAspect="1"/>
          </p:cNvPicPr>
          <p:nvPr/>
        </p:nvPicPr>
        <p:blipFill rotWithShape="1">
          <a:blip r:embed="rId8">
            <a:extLst>
              <a:ext uri="{28A0092B-C50C-407E-A947-70E740481C1C}">
                <a14:useLocalDpi xmlns:a14="http://schemas.microsoft.com/office/drawing/2010/main" val="0"/>
              </a:ext>
            </a:extLst>
          </a:blip>
          <a:srcRect l="21852" t="28349" r="11856" b="20143"/>
          <a:stretch/>
        </p:blipFill>
        <p:spPr>
          <a:xfrm>
            <a:off x="10188638" y="1465752"/>
            <a:ext cx="1310617" cy="1018321"/>
          </a:xfrm>
          <a:prstGeom prst="rect">
            <a:avLst/>
          </a:prstGeom>
        </p:spPr>
      </p:pic>
      <p:pic>
        <p:nvPicPr>
          <p:cNvPr id="52" name="Picture 51">
            <a:extLst>
              <a:ext uri="{FF2B5EF4-FFF2-40B4-BE49-F238E27FC236}">
                <a16:creationId xmlns:a16="http://schemas.microsoft.com/office/drawing/2014/main" id="{41509641-0268-4C3B-BD65-B53E20CC365F}"/>
              </a:ext>
            </a:extLst>
          </p:cNvPr>
          <p:cNvPicPr>
            <a:picLocks noChangeAspect="1"/>
          </p:cNvPicPr>
          <p:nvPr/>
        </p:nvPicPr>
        <p:blipFill rotWithShape="1">
          <a:blip r:embed="rId9">
            <a:extLst>
              <a:ext uri="{28A0092B-C50C-407E-A947-70E740481C1C}">
                <a14:useLocalDpi xmlns:a14="http://schemas.microsoft.com/office/drawing/2010/main" val="0"/>
              </a:ext>
            </a:extLst>
          </a:blip>
          <a:srcRect l="25201" t="25332" b="13553"/>
          <a:stretch/>
        </p:blipFill>
        <p:spPr>
          <a:xfrm>
            <a:off x="7000250" y="3205766"/>
            <a:ext cx="1400604" cy="1144364"/>
          </a:xfrm>
          <a:prstGeom prst="rect">
            <a:avLst/>
          </a:prstGeom>
        </p:spPr>
      </p:pic>
      <p:pic>
        <p:nvPicPr>
          <p:cNvPr id="38" name="Picture 37">
            <a:extLst>
              <a:ext uri="{FF2B5EF4-FFF2-40B4-BE49-F238E27FC236}">
                <a16:creationId xmlns:a16="http://schemas.microsoft.com/office/drawing/2014/main" id="{CE46E947-AD1B-479D-B02E-A771018EFE94}"/>
              </a:ext>
            </a:extLst>
          </p:cNvPr>
          <p:cNvPicPr>
            <a:picLocks noChangeAspect="1"/>
          </p:cNvPicPr>
          <p:nvPr/>
        </p:nvPicPr>
        <p:blipFill rotWithShape="1">
          <a:blip r:embed="rId10">
            <a:extLst>
              <a:ext uri="{28A0092B-C50C-407E-A947-70E740481C1C}">
                <a14:useLocalDpi xmlns:a14="http://schemas.microsoft.com/office/drawing/2010/main" val="0"/>
              </a:ext>
            </a:extLst>
          </a:blip>
          <a:srcRect l="10902" t="21403" r="12452" b="14432"/>
          <a:stretch/>
        </p:blipFill>
        <p:spPr>
          <a:xfrm>
            <a:off x="842803" y="3331889"/>
            <a:ext cx="1041271" cy="871707"/>
          </a:xfrm>
          <a:prstGeom prst="rect">
            <a:avLst/>
          </a:prstGeom>
        </p:spPr>
      </p:pic>
      <p:pic>
        <p:nvPicPr>
          <p:cNvPr id="48" name="Picture 47">
            <a:extLst>
              <a:ext uri="{FF2B5EF4-FFF2-40B4-BE49-F238E27FC236}">
                <a16:creationId xmlns:a16="http://schemas.microsoft.com/office/drawing/2014/main" id="{3DDB0770-D772-4476-AC5D-A30535469513}"/>
              </a:ext>
            </a:extLst>
          </p:cNvPr>
          <p:cNvPicPr>
            <a:picLocks noChangeAspect="1"/>
          </p:cNvPicPr>
          <p:nvPr/>
        </p:nvPicPr>
        <p:blipFill rotWithShape="1">
          <a:blip r:embed="rId11">
            <a:extLst>
              <a:ext uri="{28A0092B-C50C-407E-A947-70E740481C1C}">
                <a14:useLocalDpi xmlns:a14="http://schemas.microsoft.com/office/drawing/2010/main" val="0"/>
              </a:ext>
            </a:extLst>
          </a:blip>
          <a:srcRect l="10902" t="21403" r="13431" b="14725"/>
          <a:stretch/>
        </p:blipFill>
        <p:spPr>
          <a:xfrm>
            <a:off x="2750695" y="3358657"/>
            <a:ext cx="1057176" cy="892375"/>
          </a:xfrm>
          <a:prstGeom prst="rect">
            <a:avLst/>
          </a:prstGeom>
        </p:spPr>
      </p:pic>
      <p:pic>
        <p:nvPicPr>
          <p:cNvPr id="50" name="Picture 49">
            <a:extLst>
              <a:ext uri="{FF2B5EF4-FFF2-40B4-BE49-F238E27FC236}">
                <a16:creationId xmlns:a16="http://schemas.microsoft.com/office/drawing/2014/main" id="{8434E50F-8BA4-4EE6-B812-CB1E0FF795EB}"/>
              </a:ext>
            </a:extLst>
          </p:cNvPr>
          <p:cNvPicPr>
            <a:picLocks noChangeAspect="1"/>
          </p:cNvPicPr>
          <p:nvPr/>
        </p:nvPicPr>
        <p:blipFill rotWithShape="1">
          <a:blip r:embed="rId12">
            <a:extLst>
              <a:ext uri="{28A0092B-C50C-407E-A947-70E740481C1C}">
                <a14:useLocalDpi xmlns:a14="http://schemas.microsoft.com/office/drawing/2010/main" val="0"/>
              </a:ext>
            </a:extLst>
          </a:blip>
          <a:srcRect l="25201" t="25332" b="13114"/>
          <a:stretch/>
        </p:blipFill>
        <p:spPr>
          <a:xfrm>
            <a:off x="5032907" y="3245066"/>
            <a:ext cx="1318782" cy="1085261"/>
          </a:xfrm>
          <a:prstGeom prst="rect">
            <a:avLst/>
          </a:prstGeom>
        </p:spPr>
      </p:pic>
      <p:pic>
        <p:nvPicPr>
          <p:cNvPr id="58" name="Picture 57">
            <a:extLst>
              <a:ext uri="{FF2B5EF4-FFF2-40B4-BE49-F238E27FC236}">
                <a16:creationId xmlns:a16="http://schemas.microsoft.com/office/drawing/2014/main" id="{57F2493E-560D-427D-944A-1C2A13D2003E}"/>
              </a:ext>
            </a:extLst>
          </p:cNvPr>
          <p:cNvPicPr>
            <a:picLocks noChangeAspect="1"/>
          </p:cNvPicPr>
          <p:nvPr/>
        </p:nvPicPr>
        <p:blipFill rotWithShape="1">
          <a:blip r:embed="rId13">
            <a:extLst>
              <a:ext uri="{28A0092B-C50C-407E-A947-70E740481C1C}">
                <a14:useLocalDpi xmlns:a14="http://schemas.microsoft.com/office/drawing/2010/main" val="0"/>
              </a:ext>
            </a:extLst>
          </a:blip>
          <a:srcRect l="32300" t="6060" b="5793"/>
          <a:stretch/>
        </p:blipFill>
        <p:spPr>
          <a:xfrm>
            <a:off x="6984043" y="5109221"/>
            <a:ext cx="1227916" cy="1598758"/>
          </a:xfrm>
          <a:prstGeom prst="rect">
            <a:avLst/>
          </a:prstGeom>
        </p:spPr>
      </p:pic>
      <p:pic>
        <p:nvPicPr>
          <p:cNvPr id="56" name="Picture 55">
            <a:extLst>
              <a:ext uri="{FF2B5EF4-FFF2-40B4-BE49-F238E27FC236}">
                <a16:creationId xmlns:a16="http://schemas.microsoft.com/office/drawing/2014/main" id="{40F183E1-27EF-4B35-8B00-58723C4E3F13}"/>
              </a:ext>
            </a:extLst>
          </p:cNvPr>
          <p:cNvPicPr>
            <a:picLocks noChangeAspect="1"/>
          </p:cNvPicPr>
          <p:nvPr/>
        </p:nvPicPr>
        <p:blipFill rotWithShape="1">
          <a:blip r:embed="rId14">
            <a:extLst>
              <a:ext uri="{28A0092B-C50C-407E-A947-70E740481C1C}">
                <a14:useLocalDpi xmlns:a14="http://schemas.microsoft.com/office/drawing/2010/main" val="0"/>
              </a:ext>
            </a:extLst>
          </a:blip>
          <a:srcRect l="32798" t="5793" b="7399"/>
          <a:stretch/>
        </p:blipFill>
        <p:spPr>
          <a:xfrm>
            <a:off x="3897280" y="5099550"/>
            <a:ext cx="1206196" cy="1558051"/>
          </a:xfrm>
          <a:prstGeom prst="rect">
            <a:avLst/>
          </a:prstGeom>
        </p:spPr>
      </p:pic>
      <p:pic>
        <p:nvPicPr>
          <p:cNvPr id="54" name="Picture 53">
            <a:extLst>
              <a:ext uri="{FF2B5EF4-FFF2-40B4-BE49-F238E27FC236}">
                <a16:creationId xmlns:a16="http://schemas.microsoft.com/office/drawing/2014/main" id="{BEC0294A-AB10-4470-8C7F-CB5C5545EF99}"/>
              </a:ext>
            </a:extLst>
          </p:cNvPr>
          <p:cNvPicPr>
            <a:picLocks noChangeAspect="1"/>
          </p:cNvPicPr>
          <p:nvPr/>
        </p:nvPicPr>
        <p:blipFill rotWithShape="1">
          <a:blip r:embed="rId15">
            <a:extLst>
              <a:ext uri="{28A0092B-C50C-407E-A947-70E740481C1C}">
                <a14:useLocalDpi xmlns:a14="http://schemas.microsoft.com/office/drawing/2010/main" val="0"/>
              </a:ext>
            </a:extLst>
          </a:blip>
          <a:srcRect l="32892" t="39874" b="10931"/>
          <a:stretch/>
        </p:blipFill>
        <p:spPr>
          <a:xfrm>
            <a:off x="852625" y="5563057"/>
            <a:ext cx="1162498" cy="852183"/>
          </a:xfrm>
          <a:prstGeom prst="rect">
            <a:avLst/>
          </a:prstGeom>
        </p:spPr>
      </p:pic>
      <p:sp>
        <p:nvSpPr>
          <p:cNvPr id="2" name="TextBox 1">
            <a:extLst>
              <a:ext uri="{FF2B5EF4-FFF2-40B4-BE49-F238E27FC236}">
                <a16:creationId xmlns:a16="http://schemas.microsoft.com/office/drawing/2014/main" id="{DF6A89D3-A283-4861-A7BC-E8B7E1C07EBC}"/>
              </a:ext>
            </a:extLst>
          </p:cNvPr>
          <p:cNvSpPr txBox="1"/>
          <p:nvPr/>
        </p:nvSpPr>
        <p:spPr>
          <a:xfrm>
            <a:off x="696684" y="415560"/>
            <a:ext cx="6161315" cy="707886"/>
          </a:xfrm>
          <a:prstGeom prst="rect">
            <a:avLst/>
          </a:prstGeom>
          <a:noFill/>
        </p:spPr>
        <p:txBody>
          <a:bodyPr wrap="square" rtlCol="0">
            <a:spAutoFit/>
          </a:bodyPr>
          <a:lstStyle/>
          <a:p>
            <a:r>
              <a:rPr lang="lt-LT" sz="4000" dirty="0">
                <a:latin typeface="Roboto Light" panose="02000000000000000000" pitchFamily="2" charset="0"/>
                <a:ea typeface="Roboto Light" panose="02000000000000000000" pitchFamily="2" charset="0"/>
                <a:cs typeface="+mj-cs"/>
              </a:rPr>
              <a:t>Range</a:t>
            </a:r>
          </a:p>
        </p:txBody>
      </p:sp>
      <p:sp>
        <p:nvSpPr>
          <p:cNvPr id="8" name="Rectangle 7">
            <a:extLst>
              <a:ext uri="{FF2B5EF4-FFF2-40B4-BE49-F238E27FC236}">
                <a16:creationId xmlns:a16="http://schemas.microsoft.com/office/drawing/2014/main" id="{9BF1340D-3790-490D-8D93-7FA590133ABD}"/>
              </a:ext>
            </a:extLst>
          </p:cNvPr>
          <p:cNvSpPr/>
          <p:nvPr/>
        </p:nvSpPr>
        <p:spPr>
          <a:xfrm>
            <a:off x="699398" y="2426333"/>
            <a:ext cx="1468672" cy="338554"/>
          </a:xfrm>
          <a:prstGeom prst="rect">
            <a:avLst/>
          </a:prstGeom>
        </p:spPr>
        <p:txBody>
          <a:bodyPr wrap="none">
            <a:spAutoFit/>
          </a:bodyPr>
          <a:lstStyle/>
          <a:p>
            <a:pPr fontAlgn="ctr"/>
            <a:r>
              <a:rPr lang="lt-LT" sz="1600" dirty="0" err="1">
                <a:latin typeface="Roboto Light" panose="02000000000000000000" pitchFamily="2" charset="0"/>
                <a:ea typeface="Roboto Light" panose="02000000000000000000" pitchFamily="2" charset="0"/>
              </a:rPr>
              <a:t>Lounge</a:t>
            </a:r>
            <a:r>
              <a:rPr lang="lt-LT" sz="1600" dirty="0">
                <a:latin typeface="Roboto Light" panose="02000000000000000000" pitchFamily="2" charset="0"/>
                <a:ea typeface="Roboto Light" panose="02000000000000000000" pitchFamily="2" charset="0"/>
              </a:rPr>
              <a:t> </a:t>
            </a:r>
            <a:r>
              <a:rPr lang="lt-LT" sz="1600" dirty="0" err="1">
                <a:latin typeface="Roboto Light" panose="02000000000000000000" pitchFamily="2" charset="0"/>
                <a:ea typeface="Roboto Light" panose="02000000000000000000" pitchFamily="2" charset="0"/>
              </a:rPr>
              <a:t>seater</a:t>
            </a:r>
            <a:endParaRPr lang="lt-LT" sz="1600" dirty="0">
              <a:solidFill>
                <a:srgbClr val="000000"/>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7FAF19A0-A98B-458F-AAB0-E91E88B6C054}"/>
              </a:ext>
            </a:extLst>
          </p:cNvPr>
          <p:cNvSpPr/>
          <p:nvPr/>
        </p:nvSpPr>
        <p:spPr>
          <a:xfrm>
            <a:off x="2236212" y="2424586"/>
            <a:ext cx="1531275" cy="830997"/>
          </a:xfrm>
          <a:prstGeom prst="rect">
            <a:avLst/>
          </a:prstGeom>
        </p:spPr>
        <p:txBody>
          <a:bodyPr wrap="square">
            <a:spAutoFit/>
          </a:bodyPr>
          <a:lstStyle/>
          <a:p>
            <a:pPr fontAlgn="ctr"/>
            <a:r>
              <a:rPr lang="en-US" sz="1600" dirty="0">
                <a:latin typeface="Roboto Light" panose="02000000000000000000" pitchFamily="2" charset="0"/>
                <a:ea typeface="Roboto Light" panose="02000000000000000000" pitchFamily="2" charset="0"/>
              </a:rPr>
              <a:t>Lounge seater with a backrest</a:t>
            </a:r>
            <a:endParaRPr lang="lt-LT" sz="1600" dirty="0">
              <a:solidFill>
                <a:srgbClr val="000000"/>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D189691D-C67D-491D-B0FB-96FF3D623B70}"/>
              </a:ext>
            </a:extLst>
          </p:cNvPr>
          <p:cNvSpPr/>
          <p:nvPr/>
        </p:nvSpPr>
        <p:spPr>
          <a:xfrm>
            <a:off x="4015444" y="2457992"/>
            <a:ext cx="2052017" cy="584775"/>
          </a:xfrm>
          <a:prstGeom prst="rect">
            <a:avLst/>
          </a:prstGeom>
        </p:spPr>
        <p:txBody>
          <a:bodyPr wrap="square">
            <a:spAutoFit/>
          </a:bodyPr>
          <a:lstStyle/>
          <a:p>
            <a:pPr fontAlgn="ctr"/>
            <a:r>
              <a:rPr lang="en-US" sz="1600" dirty="0">
                <a:latin typeface="Roboto Light" panose="02000000000000000000" pitchFamily="2" charset="0"/>
                <a:ea typeface="Roboto Light" panose="02000000000000000000" pitchFamily="2" charset="0"/>
              </a:rPr>
              <a:t>Long lounge seater with a backrest</a:t>
            </a:r>
            <a:endParaRPr lang="en-US" sz="1600" dirty="0">
              <a:solidFill>
                <a:srgbClr val="000000"/>
              </a:solidFill>
              <a:latin typeface="Roboto Light" panose="02000000000000000000" pitchFamily="2" charset="0"/>
              <a:ea typeface="Roboto Light" panose="02000000000000000000" pitchFamily="2" charset="0"/>
            </a:endParaRPr>
          </a:p>
        </p:txBody>
      </p:sp>
      <p:sp>
        <p:nvSpPr>
          <p:cNvPr id="23" name="Rectangle 22">
            <a:extLst>
              <a:ext uri="{FF2B5EF4-FFF2-40B4-BE49-F238E27FC236}">
                <a16:creationId xmlns:a16="http://schemas.microsoft.com/office/drawing/2014/main" id="{F9307607-B11E-46A6-96A8-61AE13B02822}"/>
              </a:ext>
            </a:extLst>
          </p:cNvPr>
          <p:cNvSpPr/>
          <p:nvPr/>
        </p:nvSpPr>
        <p:spPr>
          <a:xfrm>
            <a:off x="6124539" y="2482435"/>
            <a:ext cx="1925607" cy="584775"/>
          </a:xfrm>
          <a:prstGeom prst="rect">
            <a:avLst/>
          </a:prstGeom>
        </p:spPr>
        <p:txBody>
          <a:bodyPr wrap="square">
            <a:spAutoFit/>
          </a:bodyPr>
          <a:lstStyle/>
          <a:p>
            <a:pPr fontAlgn="ctr"/>
            <a:r>
              <a:rPr lang="lt-LT" sz="1600" dirty="0" err="1">
                <a:latin typeface="Roboto Light" panose="02000000000000000000" pitchFamily="2" charset="0"/>
                <a:ea typeface="Roboto Light" panose="02000000000000000000" pitchFamily="2" charset="0"/>
              </a:rPr>
              <a:t>Corner</a:t>
            </a:r>
            <a:r>
              <a:rPr lang="lt-LT" sz="1600" dirty="0">
                <a:latin typeface="Roboto Light" panose="02000000000000000000" pitchFamily="2" charset="0"/>
                <a:ea typeface="Roboto Light" panose="02000000000000000000" pitchFamily="2" charset="0"/>
              </a:rPr>
              <a:t> </a:t>
            </a:r>
            <a:r>
              <a:rPr lang="lt-LT" sz="1600" dirty="0" err="1">
                <a:latin typeface="Roboto Light" panose="02000000000000000000" pitchFamily="2" charset="0"/>
                <a:ea typeface="Roboto Light" panose="02000000000000000000" pitchFamily="2" charset="0"/>
              </a:rPr>
              <a:t>lounge</a:t>
            </a:r>
            <a:r>
              <a:rPr lang="lt-LT" sz="1600" dirty="0">
                <a:latin typeface="Roboto Light" panose="02000000000000000000" pitchFamily="2" charset="0"/>
                <a:ea typeface="Roboto Light" panose="02000000000000000000" pitchFamily="2" charset="0"/>
              </a:rPr>
              <a:t> </a:t>
            </a:r>
            <a:r>
              <a:rPr lang="lt-LT" sz="1600" dirty="0" err="1">
                <a:latin typeface="Roboto Light" panose="02000000000000000000" pitchFamily="2" charset="0"/>
                <a:ea typeface="Roboto Light" panose="02000000000000000000" pitchFamily="2" charset="0"/>
              </a:rPr>
              <a:t>seater</a:t>
            </a:r>
            <a:r>
              <a:rPr lang="lt-LT" sz="1600" dirty="0">
                <a:latin typeface="Roboto Light" panose="02000000000000000000" pitchFamily="2" charset="0"/>
                <a:ea typeface="Roboto Light" panose="02000000000000000000" pitchFamily="2" charset="0"/>
              </a:rPr>
              <a:t> (90°)</a:t>
            </a:r>
            <a:endParaRPr lang="lt-LT" sz="1600" dirty="0">
              <a:solidFill>
                <a:srgbClr val="000000"/>
              </a:solidFill>
              <a:latin typeface="Roboto Light" panose="02000000000000000000" pitchFamily="2" charset="0"/>
              <a:ea typeface="Roboto Light" panose="02000000000000000000" pitchFamily="2" charset="0"/>
            </a:endParaRPr>
          </a:p>
        </p:txBody>
      </p:sp>
      <p:sp>
        <p:nvSpPr>
          <p:cNvPr id="24" name="Rectangle 23">
            <a:extLst>
              <a:ext uri="{FF2B5EF4-FFF2-40B4-BE49-F238E27FC236}">
                <a16:creationId xmlns:a16="http://schemas.microsoft.com/office/drawing/2014/main" id="{D7CA184B-2691-4D1B-AFC3-57BACCE63805}"/>
              </a:ext>
            </a:extLst>
          </p:cNvPr>
          <p:cNvSpPr/>
          <p:nvPr/>
        </p:nvSpPr>
        <p:spPr>
          <a:xfrm>
            <a:off x="8291242" y="2414091"/>
            <a:ext cx="1813971" cy="830997"/>
          </a:xfrm>
          <a:prstGeom prst="rect">
            <a:avLst/>
          </a:prstGeom>
        </p:spPr>
        <p:txBody>
          <a:bodyPr wrap="square">
            <a:spAutoFit/>
          </a:bodyPr>
          <a:lstStyle/>
          <a:p>
            <a:pPr fontAlgn="ctr"/>
            <a:r>
              <a:rPr lang="en-US" sz="1600" dirty="0">
                <a:latin typeface="Roboto Light" panose="02000000000000000000" pitchFamily="2" charset="0"/>
                <a:ea typeface="Roboto Light" panose="02000000000000000000" pitchFamily="2" charset="0"/>
              </a:rPr>
              <a:t>Curved lounge seater with a backrest (+30°)</a:t>
            </a:r>
            <a:endParaRPr lang="en-US" sz="1600" dirty="0">
              <a:solidFill>
                <a:srgbClr val="000000"/>
              </a:solidFill>
              <a:latin typeface="Roboto Light" panose="02000000000000000000" pitchFamily="2" charset="0"/>
              <a:ea typeface="Roboto Light" panose="02000000000000000000" pitchFamily="2" charset="0"/>
            </a:endParaRPr>
          </a:p>
        </p:txBody>
      </p:sp>
      <p:sp>
        <p:nvSpPr>
          <p:cNvPr id="25" name="Rectangle 24">
            <a:extLst>
              <a:ext uri="{FF2B5EF4-FFF2-40B4-BE49-F238E27FC236}">
                <a16:creationId xmlns:a16="http://schemas.microsoft.com/office/drawing/2014/main" id="{165C1C41-085C-4FF8-A5B8-9F88DB1164EA}"/>
              </a:ext>
            </a:extLst>
          </p:cNvPr>
          <p:cNvSpPr/>
          <p:nvPr/>
        </p:nvSpPr>
        <p:spPr>
          <a:xfrm>
            <a:off x="10132795" y="2451944"/>
            <a:ext cx="1922585" cy="830997"/>
          </a:xfrm>
          <a:prstGeom prst="rect">
            <a:avLst/>
          </a:prstGeom>
        </p:spPr>
        <p:txBody>
          <a:bodyPr wrap="square">
            <a:spAutoFit/>
          </a:bodyPr>
          <a:lstStyle/>
          <a:p>
            <a:pPr fontAlgn="ctr"/>
            <a:r>
              <a:rPr lang="en-US" sz="1600" dirty="0">
                <a:latin typeface="Roboto Light" panose="02000000000000000000" pitchFamily="2" charset="0"/>
                <a:ea typeface="Roboto Light" panose="02000000000000000000" pitchFamily="2" charset="0"/>
              </a:rPr>
              <a:t>Curved lounge seater with a backrest (-30°)</a:t>
            </a:r>
            <a:endParaRPr lang="en-US" sz="1600" dirty="0">
              <a:solidFill>
                <a:srgbClr val="000000"/>
              </a:solidFill>
              <a:latin typeface="Roboto Light" panose="02000000000000000000" pitchFamily="2" charset="0"/>
              <a:ea typeface="Roboto Light" panose="02000000000000000000" pitchFamily="2" charset="0"/>
            </a:endParaRPr>
          </a:p>
        </p:txBody>
      </p:sp>
      <p:sp>
        <p:nvSpPr>
          <p:cNvPr id="26" name="Rectangle 25">
            <a:extLst>
              <a:ext uri="{FF2B5EF4-FFF2-40B4-BE49-F238E27FC236}">
                <a16:creationId xmlns:a16="http://schemas.microsoft.com/office/drawing/2014/main" id="{C4FD8428-F0B5-41DC-988D-881FD03B6D0F}"/>
              </a:ext>
            </a:extLst>
          </p:cNvPr>
          <p:cNvSpPr/>
          <p:nvPr/>
        </p:nvSpPr>
        <p:spPr>
          <a:xfrm>
            <a:off x="696410" y="1154489"/>
            <a:ext cx="1624163" cy="369332"/>
          </a:xfrm>
          <a:prstGeom prst="rect">
            <a:avLst/>
          </a:prstGeom>
        </p:spPr>
        <p:txBody>
          <a:bodyPr wrap="none">
            <a:spAutoFit/>
          </a:bodyPr>
          <a:lstStyle/>
          <a:p>
            <a:r>
              <a:rPr lang="lt-LT" b="1" dirty="0" err="1">
                <a:latin typeface="Roboto Light" panose="02000000000000000000" pitchFamily="2" charset="0"/>
                <a:ea typeface="Roboto Light" panose="02000000000000000000" pitchFamily="2" charset="0"/>
              </a:rPr>
              <a:t>Main</a:t>
            </a:r>
            <a:r>
              <a:rPr lang="lt-LT" b="1" dirty="0">
                <a:latin typeface="Roboto Light" panose="02000000000000000000" pitchFamily="2" charset="0"/>
                <a:ea typeface="Roboto Light" panose="02000000000000000000" pitchFamily="2" charset="0"/>
              </a:rPr>
              <a:t> modules</a:t>
            </a:r>
          </a:p>
        </p:txBody>
      </p:sp>
      <p:sp>
        <p:nvSpPr>
          <p:cNvPr id="27" name="Rectangle 26">
            <a:extLst>
              <a:ext uri="{FF2B5EF4-FFF2-40B4-BE49-F238E27FC236}">
                <a16:creationId xmlns:a16="http://schemas.microsoft.com/office/drawing/2014/main" id="{72F82A48-F194-4544-A9B0-FD581F33131F}"/>
              </a:ext>
            </a:extLst>
          </p:cNvPr>
          <p:cNvSpPr/>
          <p:nvPr/>
        </p:nvSpPr>
        <p:spPr>
          <a:xfrm>
            <a:off x="696684" y="2901079"/>
            <a:ext cx="1120820" cy="369332"/>
          </a:xfrm>
          <a:prstGeom prst="rect">
            <a:avLst/>
          </a:prstGeom>
        </p:spPr>
        <p:txBody>
          <a:bodyPr wrap="none">
            <a:spAutoFit/>
          </a:bodyPr>
          <a:lstStyle/>
          <a:p>
            <a:r>
              <a:rPr lang="lt-LT" b="1" dirty="0" err="1">
                <a:latin typeface="Roboto Light" panose="02000000000000000000" pitchFamily="2" charset="0"/>
                <a:ea typeface="Roboto Light" panose="02000000000000000000" pitchFamily="2" charset="0"/>
              </a:rPr>
              <a:t>Armrests</a:t>
            </a:r>
            <a:endParaRPr lang="lt-LT" b="1" dirty="0">
              <a:latin typeface="Roboto Light" panose="02000000000000000000" pitchFamily="2" charset="0"/>
              <a:ea typeface="Roboto Light" panose="02000000000000000000" pitchFamily="2" charset="0"/>
            </a:endParaRPr>
          </a:p>
        </p:txBody>
      </p:sp>
      <p:sp>
        <p:nvSpPr>
          <p:cNvPr id="31" name="Rectangle 30">
            <a:extLst>
              <a:ext uri="{FF2B5EF4-FFF2-40B4-BE49-F238E27FC236}">
                <a16:creationId xmlns:a16="http://schemas.microsoft.com/office/drawing/2014/main" id="{F6E2BDB2-BA63-4F90-9339-A5C30090332A}"/>
              </a:ext>
            </a:extLst>
          </p:cNvPr>
          <p:cNvSpPr/>
          <p:nvPr/>
        </p:nvSpPr>
        <p:spPr>
          <a:xfrm>
            <a:off x="704889" y="4269104"/>
            <a:ext cx="1418670" cy="584775"/>
          </a:xfrm>
          <a:prstGeom prst="rect">
            <a:avLst/>
          </a:prstGeom>
        </p:spPr>
        <p:txBody>
          <a:bodyPr wrap="square">
            <a:spAutoFit/>
          </a:bodyPr>
          <a:lstStyle/>
          <a:p>
            <a:pPr fontAlgn="ctr"/>
            <a:r>
              <a:rPr lang="lt-LT" sz="1600" dirty="0" err="1">
                <a:latin typeface="Roboto Light" panose="02000000000000000000" pitchFamily="2" charset="0"/>
                <a:ea typeface="Roboto Light" panose="02000000000000000000" pitchFamily="2" charset="0"/>
              </a:rPr>
              <a:t>Armrest</a:t>
            </a:r>
            <a:r>
              <a:rPr lang="lt-LT" sz="1600" dirty="0">
                <a:latin typeface="Roboto Light" panose="02000000000000000000" pitchFamily="2" charset="0"/>
                <a:ea typeface="Roboto Light" panose="02000000000000000000" pitchFamily="2" charset="0"/>
              </a:rPr>
              <a:t> </a:t>
            </a:r>
            <a:r>
              <a:rPr lang="lt-LT" sz="1600" dirty="0" err="1">
                <a:latin typeface="Roboto Light" panose="02000000000000000000" pitchFamily="2" charset="0"/>
                <a:ea typeface="Roboto Light" panose="02000000000000000000" pitchFamily="2" charset="0"/>
              </a:rPr>
              <a:t>with</a:t>
            </a:r>
            <a:r>
              <a:rPr lang="lt-LT" sz="1600" dirty="0">
                <a:latin typeface="Roboto Light" panose="02000000000000000000" pitchFamily="2" charset="0"/>
                <a:ea typeface="Roboto Light" panose="02000000000000000000" pitchFamily="2" charset="0"/>
              </a:rPr>
              <a:t> </a:t>
            </a:r>
            <a:r>
              <a:rPr lang="lt-LT" sz="1600" dirty="0" err="1">
                <a:latin typeface="Roboto Light" panose="02000000000000000000" pitchFamily="2" charset="0"/>
                <a:ea typeface="Roboto Light" panose="02000000000000000000" pitchFamily="2" charset="0"/>
              </a:rPr>
              <a:t>metal</a:t>
            </a:r>
            <a:r>
              <a:rPr lang="lt-LT" sz="1600" dirty="0">
                <a:latin typeface="Roboto Light" panose="02000000000000000000" pitchFamily="2" charset="0"/>
                <a:ea typeface="Roboto Light" panose="02000000000000000000" pitchFamily="2" charset="0"/>
              </a:rPr>
              <a:t> base</a:t>
            </a:r>
            <a:endParaRPr lang="lt-LT" sz="1600" dirty="0">
              <a:solidFill>
                <a:srgbClr val="000000"/>
              </a:solidFill>
              <a:latin typeface="Roboto Light" panose="02000000000000000000" pitchFamily="2" charset="0"/>
              <a:ea typeface="Roboto Light" panose="02000000000000000000" pitchFamily="2" charset="0"/>
            </a:endParaRPr>
          </a:p>
        </p:txBody>
      </p:sp>
      <p:sp>
        <p:nvSpPr>
          <p:cNvPr id="32" name="Rectangle 31">
            <a:extLst>
              <a:ext uri="{FF2B5EF4-FFF2-40B4-BE49-F238E27FC236}">
                <a16:creationId xmlns:a16="http://schemas.microsoft.com/office/drawing/2014/main" id="{6A610C5A-46F2-4F6F-B58D-0BE06844BE7C}"/>
              </a:ext>
            </a:extLst>
          </p:cNvPr>
          <p:cNvSpPr/>
          <p:nvPr/>
        </p:nvSpPr>
        <p:spPr>
          <a:xfrm>
            <a:off x="2297665" y="4246294"/>
            <a:ext cx="2387030" cy="1077218"/>
          </a:xfrm>
          <a:prstGeom prst="rect">
            <a:avLst/>
          </a:prstGeom>
        </p:spPr>
        <p:txBody>
          <a:bodyPr wrap="square">
            <a:spAutoFit/>
          </a:bodyPr>
          <a:lstStyle/>
          <a:p>
            <a:pPr fontAlgn="ctr"/>
            <a:r>
              <a:rPr lang="en-US" sz="1600" dirty="0">
                <a:latin typeface="Roboto Light" panose="02000000000000000000" pitchFamily="2" charset="0"/>
                <a:ea typeface="Roboto Light" panose="02000000000000000000" pitchFamily="2" charset="0"/>
              </a:rPr>
              <a:t>Armrest with metal base and 1 USB fast charger (type A+C) or a power socket</a:t>
            </a:r>
            <a:endParaRPr lang="en-US" sz="1600" dirty="0">
              <a:solidFill>
                <a:srgbClr val="000000"/>
              </a:solidFill>
              <a:latin typeface="Roboto Light" panose="02000000000000000000" pitchFamily="2" charset="0"/>
              <a:ea typeface="Roboto Light" panose="02000000000000000000" pitchFamily="2" charset="0"/>
            </a:endParaRPr>
          </a:p>
        </p:txBody>
      </p:sp>
      <p:sp>
        <p:nvSpPr>
          <p:cNvPr id="37" name="Rectangle 36">
            <a:extLst>
              <a:ext uri="{FF2B5EF4-FFF2-40B4-BE49-F238E27FC236}">
                <a16:creationId xmlns:a16="http://schemas.microsoft.com/office/drawing/2014/main" id="{8BC44AAD-0B3B-454B-BC11-CE7C5CC1BEF3}"/>
              </a:ext>
            </a:extLst>
          </p:cNvPr>
          <p:cNvSpPr/>
          <p:nvPr/>
        </p:nvSpPr>
        <p:spPr>
          <a:xfrm>
            <a:off x="4831886" y="4279882"/>
            <a:ext cx="1813317" cy="830997"/>
          </a:xfrm>
          <a:prstGeom prst="rect">
            <a:avLst/>
          </a:prstGeom>
        </p:spPr>
        <p:txBody>
          <a:bodyPr wrap="square">
            <a:spAutoFit/>
          </a:bodyPr>
          <a:lstStyle/>
          <a:p>
            <a:r>
              <a:rPr lang="pt-BR" sz="1600" dirty="0">
                <a:latin typeface="Roboto Light" panose="02000000000000000000" pitchFamily="2" charset="0"/>
                <a:ea typeface="Roboto Light" panose="02000000000000000000" pitchFamily="2" charset="0"/>
              </a:rPr>
              <a:t>Side armrest (R/H, L/H, centred)</a:t>
            </a:r>
            <a:endParaRPr lang="lt-LT" sz="1600" dirty="0">
              <a:latin typeface="Roboto Light" panose="02000000000000000000" pitchFamily="2" charset="0"/>
              <a:ea typeface="Roboto Light" panose="02000000000000000000" pitchFamily="2" charset="0"/>
            </a:endParaRPr>
          </a:p>
        </p:txBody>
      </p:sp>
      <p:sp>
        <p:nvSpPr>
          <p:cNvPr id="39" name="Rectangle 38">
            <a:extLst>
              <a:ext uri="{FF2B5EF4-FFF2-40B4-BE49-F238E27FC236}">
                <a16:creationId xmlns:a16="http://schemas.microsoft.com/office/drawing/2014/main" id="{094A3D00-A5A2-4419-AA2B-1B25AC35D618}"/>
              </a:ext>
            </a:extLst>
          </p:cNvPr>
          <p:cNvSpPr/>
          <p:nvPr/>
        </p:nvSpPr>
        <p:spPr>
          <a:xfrm>
            <a:off x="696684" y="5106488"/>
            <a:ext cx="1005403" cy="369332"/>
          </a:xfrm>
          <a:prstGeom prst="rect">
            <a:avLst/>
          </a:prstGeom>
        </p:spPr>
        <p:txBody>
          <a:bodyPr wrap="none">
            <a:spAutoFit/>
          </a:bodyPr>
          <a:lstStyle/>
          <a:p>
            <a:r>
              <a:rPr lang="lt-LT" b="1" dirty="0" err="1">
                <a:latin typeface="Roboto Light" panose="02000000000000000000" pitchFamily="2" charset="0"/>
                <a:ea typeface="Roboto Light" panose="02000000000000000000" pitchFamily="2" charset="0"/>
              </a:rPr>
              <a:t>Screens</a:t>
            </a:r>
            <a:endParaRPr lang="lt-LT" b="1" dirty="0">
              <a:latin typeface="Roboto Light" panose="02000000000000000000" pitchFamily="2" charset="0"/>
              <a:ea typeface="Roboto Light" panose="02000000000000000000" pitchFamily="2" charset="0"/>
            </a:endParaRPr>
          </a:p>
        </p:txBody>
      </p:sp>
      <p:sp>
        <p:nvSpPr>
          <p:cNvPr id="41" name="Rectangle 40">
            <a:extLst>
              <a:ext uri="{FF2B5EF4-FFF2-40B4-BE49-F238E27FC236}">
                <a16:creationId xmlns:a16="http://schemas.microsoft.com/office/drawing/2014/main" id="{884E8533-E0A7-4992-9E5F-58F890AD615A}"/>
              </a:ext>
            </a:extLst>
          </p:cNvPr>
          <p:cNvSpPr/>
          <p:nvPr/>
        </p:nvSpPr>
        <p:spPr>
          <a:xfrm>
            <a:off x="1532069" y="5630565"/>
            <a:ext cx="2027025" cy="584775"/>
          </a:xfrm>
          <a:prstGeom prst="rect">
            <a:avLst/>
          </a:prstGeom>
        </p:spPr>
        <p:txBody>
          <a:bodyPr wrap="square">
            <a:spAutoFit/>
          </a:bodyPr>
          <a:lstStyle/>
          <a:p>
            <a:pPr fontAlgn="ctr"/>
            <a:r>
              <a:rPr lang="pt-BR" sz="1600" dirty="0">
                <a:latin typeface="Roboto Light" panose="02000000000000000000" pitchFamily="2" charset="0"/>
                <a:ea typeface="Roboto Light" panose="02000000000000000000" pitchFamily="2" charset="0"/>
              </a:rPr>
              <a:t>Low screen (R/H, L/H, centred)</a:t>
            </a:r>
            <a:endParaRPr lang="lt-LT" sz="1600" dirty="0">
              <a:solidFill>
                <a:srgbClr val="000000"/>
              </a:solidFill>
              <a:latin typeface="Roboto Light" panose="02000000000000000000" pitchFamily="2" charset="0"/>
              <a:ea typeface="Roboto Light" panose="02000000000000000000" pitchFamily="2" charset="0"/>
            </a:endParaRPr>
          </a:p>
        </p:txBody>
      </p:sp>
      <p:sp>
        <p:nvSpPr>
          <p:cNvPr id="43" name="Rectangle 42">
            <a:extLst>
              <a:ext uri="{FF2B5EF4-FFF2-40B4-BE49-F238E27FC236}">
                <a16:creationId xmlns:a16="http://schemas.microsoft.com/office/drawing/2014/main" id="{8DED5A40-DC21-41D1-B6B7-E07AE0BB6745}"/>
              </a:ext>
            </a:extLst>
          </p:cNvPr>
          <p:cNvSpPr/>
          <p:nvPr/>
        </p:nvSpPr>
        <p:spPr>
          <a:xfrm>
            <a:off x="4591783" y="5644750"/>
            <a:ext cx="2027025" cy="584775"/>
          </a:xfrm>
          <a:prstGeom prst="rect">
            <a:avLst/>
          </a:prstGeom>
        </p:spPr>
        <p:txBody>
          <a:bodyPr wrap="square">
            <a:spAutoFit/>
          </a:bodyPr>
          <a:lstStyle/>
          <a:p>
            <a:pPr fontAlgn="ctr"/>
            <a:r>
              <a:rPr lang="pt-BR" sz="1600" dirty="0">
                <a:latin typeface="Roboto Light" panose="02000000000000000000" pitchFamily="2" charset="0"/>
                <a:ea typeface="Roboto Light" panose="02000000000000000000" pitchFamily="2" charset="0"/>
              </a:rPr>
              <a:t>High screen (R/H, L/H, centred)</a:t>
            </a:r>
            <a:endParaRPr lang="lt-LT" sz="1600" dirty="0">
              <a:solidFill>
                <a:srgbClr val="000000"/>
              </a:solidFill>
              <a:latin typeface="Roboto Light" panose="02000000000000000000" pitchFamily="2" charset="0"/>
              <a:ea typeface="Roboto Light" panose="02000000000000000000" pitchFamily="2" charset="0"/>
            </a:endParaRPr>
          </a:p>
        </p:txBody>
      </p:sp>
      <p:sp>
        <p:nvSpPr>
          <p:cNvPr id="45" name="Rectangle 44">
            <a:extLst>
              <a:ext uri="{FF2B5EF4-FFF2-40B4-BE49-F238E27FC236}">
                <a16:creationId xmlns:a16="http://schemas.microsoft.com/office/drawing/2014/main" id="{F7C4CE60-5596-4892-A43A-3A30A4CF5AF8}"/>
              </a:ext>
            </a:extLst>
          </p:cNvPr>
          <p:cNvSpPr/>
          <p:nvPr/>
        </p:nvSpPr>
        <p:spPr>
          <a:xfrm>
            <a:off x="7853527" y="5630564"/>
            <a:ext cx="1826344" cy="830997"/>
          </a:xfrm>
          <a:prstGeom prst="rect">
            <a:avLst/>
          </a:prstGeom>
        </p:spPr>
        <p:txBody>
          <a:bodyPr wrap="square">
            <a:spAutoFit/>
          </a:bodyPr>
          <a:lstStyle/>
          <a:p>
            <a:r>
              <a:rPr lang="en-US" sz="1600" dirty="0">
                <a:latin typeface="Roboto Light" panose="02000000000000000000" pitchFamily="2" charset="0"/>
                <a:ea typeface="Roboto Light" panose="02000000000000000000" pitchFamily="2" charset="0"/>
              </a:rPr>
              <a:t>Central screen with a plywood table</a:t>
            </a:r>
            <a:endParaRPr lang="lt-LT" sz="1600" dirty="0">
              <a:latin typeface="Roboto Light" panose="02000000000000000000" pitchFamily="2" charset="0"/>
              <a:ea typeface="Roboto Light" panose="02000000000000000000" pitchFamily="2" charset="0"/>
            </a:endParaRPr>
          </a:p>
        </p:txBody>
      </p:sp>
      <p:sp>
        <p:nvSpPr>
          <p:cNvPr id="46" name="Rectangle 45">
            <a:extLst>
              <a:ext uri="{FF2B5EF4-FFF2-40B4-BE49-F238E27FC236}">
                <a16:creationId xmlns:a16="http://schemas.microsoft.com/office/drawing/2014/main" id="{8676DBE6-E4C3-474F-8409-684A89B2E3FF}"/>
              </a:ext>
            </a:extLst>
          </p:cNvPr>
          <p:cNvSpPr/>
          <p:nvPr/>
        </p:nvSpPr>
        <p:spPr>
          <a:xfrm>
            <a:off x="6886863" y="4266334"/>
            <a:ext cx="3492959" cy="830997"/>
          </a:xfrm>
          <a:prstGeom prst="rect">
            <a:avLst/>
          </a:prstGeom>
        </p:spPr>
        <p:txBody>
          <a:bodyPr wrap="square">
            <a:spAutoFit/>
          </a:bodyPr>
          <a:lstStyle/>
          <a:p>
            <a:r>
              <a:rPr lang="en-US" sz="1600" dirty="0">
                <a:latin typeface="Roboto Light" panose="02000000000000000000" pitchFamily="2" charset="0"/>
                <a:ea typeface="Roboto Light" panose="02000000000000000000" pitchFamily="2" charset="0"/>
              </a:rPr>
              <a:t>Side armrest (R/H, L/H, </a:t>
            </a:r>
            <a:r>
              <a:rPr lang="en-US" sz="1600" dirty="0" err="1">
                <a:latin typeface="Roboto Light" panose="02000000000000000000" pitchFamily="2" charset="0"/>
                <a:ea typeface="Roboto Light" panose="02000000000000000000" pitchFamily="2" charset="0"/>
              </a:rPr>
              <a:t>centred</a:t>
            </a:r>
            <a:r>
              <a:rPr lang="en-US" sz="1600" dirty="0">
                <a:latin typeface="Roboto Light" panose="02000000000000000000" pitchFamily="2" charset="0"/>
                <a:ea typeface="Roboto Light" panose="02000000000000000000" pitchFamily="2" charset="0"/>
              </a:rPr>
              <a:t>) with 1 USB fast charger (type A+C) or a power socket</a:t>
            </a:r>
            <a:endParaRPr lang="lt-LT" sz="1600" dirty="0">
              <a:latin typeface="Roboto Light" panose="02000000000000000000" pitchFamily="2" charset="0"/>
              <a:ea typeface="Roboto Light" panose="02000000000000000000" pitchFamily="2" charset="0"/>
            </a:endParaRPr>
          </a:p>
        </p:txBody>
      </p:sp>
      <p:pic>
        <p:nvPicPr>
          <p:cNvPr id="34" name="Picture 33">
            <a:extLst>
              <a:ext uri="{FF2B5EF4-FFF2-40B4-BE49-F238E27FC236}">
                <a16:creationId xmlns:a16="http://schemas.microsoft.com/office/drawing/2014/main" id="{88EE5E17-5C97-4DD6-9417-D5EE03E8F39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30020" y="6387097"/>
            <a:ext cx="1902174" cy="184474"/>
          </a:xfrm>
          <a:prstGeom prst="rect">
            <a:avLst/>
          </a:prstGeom>
        </p:spPr>
      </p:pic>
    </p:spTree>
    <p:extLst>
      <p:ext uri="{BB962C8B-B14F-4D97-AF65-F5344CB8AC3E}">
        <p14:creationId xmlns:p14="http://schemas.microsoft.com/office/powerpoint/2010/main" val="3517023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7A899-BEDB-4D65-99FA-1BE8004F9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 name="Picture 3">
            <a:extLst>
              <a:ext uri="{FF2B5EF4-FFF2-40B4-BE49-F238E27FC236}">
                <a16:creationId xmlns:a16="http://schemas.microsoft.com/office/drawing/2014/main" id="{0A22FFD4-08F1-4E97-8AC8-8AF6A4C70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696" y="6389115"/>
            <a:ext cx="1902174" cy="180802"/>
          </a:xfrm>
          <a:prstGeom prst="rect">
            <a:avLst/>
          </a:prstGeom>
        </p:spPr>
      </p:pic>
    </p:spTree>
    <p:extLst>
      <p:ext uri="{BB962C8B-B14F-4D97-AF65-F5344CB8AC3E}">
        <p14:creationId xmlns:p14="http://schemas.microsoft.com/office/powerpoint/2010/main" val="126752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F52688-3AE1-4C2D-80C0-1B169BB106AD}"/>
              </a:ext>
            </a:extLst>
          </p:cNvPr>
          <p:cNvPicPr>
            <a:picLocks noChangeAspect="1"/>
          </p:cNvPicPr>
          <p:nvPr/>
        </p:nvPicPr>
        <p:blipFill rotWithShape="1">
          <a:blip r:embed="rId3">
            <a:extLst>
              <a:ext uri="{28A0092B-C50C-407E-A947-70E740481C1C}">
                <a14:useLocalDpi xmlns:a14="http://schemas.microsoft.com/office/drawing/2010/main" val="0"/>
              </a:ext>
            </a:extLst>
          </a:blip>
          <a:srcRect t="7797" r="-36" b="7797"/>
          <a:stretch/>
        </p:blipFill>
        <p:spPr>
          <a:xfrm>
            <a:off x="0" y="0"/>
            <a:ext cx="12192000" cy="6858000"/>
          </a:xfrm>
          <a:prstGeom prst="rect">
            <a:avLst/>
          </a:prstGeom>
        </p:spPr>
      </p:pic>
      <p:sp>
        <p:nvSpPr>
          <p:cNvPr id="8" name="TextBox 7">
            <a:extLst>
              <a:ext uri="{FF2B5EF4-FFF2-40B4-BE49-F238E27FC236}">
                <a16:creationId xmlns:a16="http://schemas.microsoft.com/office/drawing/2014/main" id="{13C4939C-CD73-477F-AB4D-29ABEE725C28}"/>
              </a:ext>
            </a:extLst>
          </p:cNvPr>
          <p:cNvSpPr txBox="1"/>
          <p:nvPr/>
        </p:nvSpPr>
        <p:spPr>
          <a:xfrm>
            <a:off x="360000" y="1260000"/>
            <a:ext cx="4849468" cy="1719830"/>
          </a:xfrm>
          <a:prstGeom prst="rect">
            <a:avLst/>
          </a:prstGeom>
          <a:noFill/>
        </p:spPr>
        <p:txBody>
          <a:bodyPr wrap="square">
            <a:spAutoFit/>
          </a:bodyPr>
          <a:lstStyle/>
          <a:p>
            <a:pPr>
              <a:lnSpc>
                <a:spcPct val="107000"/>
              </a:lnSpc>
              <a:spcAft>
                <a:spcPts val="800"/>
              </a:spcAft>
            </a:pPr>
            <a:r>
              <a:rPr lang="en-GB" sz="2000" dirty="0">
                <a:effectLst/>
                <a:latin typeface="Roboto Light" panose="02000000000000000000" pitchFamily="2" charset="0"/>
                <a:ea typeface="Roboto Light" panose="02000000000000000000" pitchFamily="2" charset="0"/>
                <a:cs typeface="Arial" panose="020B0604020202020204" pitchFamily="34" charset="0"/>
              </a:rPr>
              <a:t>Having grown up with new digital technology, Generation Ys have adopted a more flexible approach to a workplace which provides them with an ability to work from anywhere... </a:t>
            </a:r>
            <a:endParaRPr lang="lt-LT" sz="2000" dirty="0">
              <a:effectLst/>
              <a:latin typeface="Roboto Light" panose="02000000000000000000" pitchFamily="2" charset="0"/>
              <a:ea typeface="Roboto Light"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11C9B630-4E58-46C3-97E1-BEB54CA1779B}"/>
              </a:ext>
            </a:extLst>
          </p:cNvPr>
          <p:cNvSpPr txBox="1"/>
          <p:nvPr/>
        </p:nvSpPr>
        <p:spPr>
          <a:xfrm>
            <a:off x="360000" y="360000"/>
            <a:ext cx="6293145" cy="650756"/>
          </a:xfrm>
          <a:prstGeom prst="rect">
            <a:avLst/>
          </a:prstGeom>
          <a:noFill/>
        </p:spPr>
        <p:txBody>
          <a:bodyPr wrap="square">
            <a:spAutoFit/>
          </a:bodyPr>
          <a:lstStyle/>
          <a:p>
            <a:pPr>
              <a:lnSpc>
                <a:spcPct val="107000"/>
              </a:lnSpc>
              <a:spcAft>
                <a:spcPts val="800"/>
              </a:spcAft>
            </a:pPr>
            <a:r>
              <a:rPr lang="en-GB" sz="3600" dirty="0">
                <a:effectLst/>
                <a:latin typeface="Roboto Light" panose="02000000000000000000" pitchFamily="2" charset="0"/>
                <a:ea typeface="Roboto Light" panose="02000000000000000000" pitchFamily="2" charset="0"/>
                <a:cs typeface="Arial" panose="020B0604020202020204" pitchFamily="34" charset="0"/>
              </a:rPr>
              <a:t>New ways of working</a:t>
            </a:r>
            <a:endParaRPr lang="lt-LT" sz="3600" dirty="0">
              <a:effectLst/>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447127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462008-3FDE-4797-AA20-B475FD3CCB89}"/>
              </a:ext>
            </a:extLst>
          </p:cNvPr>
          <p:cNvPicPr>
            <a:picLocks noChangeAspect="1"/>
          </p:cNvPicPr>
          <p:nvPr/>
        </p:nvPicPr>
        <p:blipFill rotWithShape="1">
          <a:blip r:embed="rId3">
            <a:extLst>
              <a:ext uri="{28A0092B-C50C-407E-A947-70E740481C1C}">
                <a14:useLocalDpi xmlns:a14="http://schemas.microsoft.com/office/drawing/2010/main" val="0"/>
              </a:ext>
            </a:extLst>
          </a:blip>
          <a:srcRect t="1925" r="2" b="13850"/>
          <a:stretch/>
        </p:blipFill>
        <p:spPr>
          <a:xfrm>
            <a:off x="0" y="0"/>
            <a:ext cx="12192000" cy="6858000"/>
          </a:xfrm>
          <a:prstGeom prst="rect">
            <a:avLst/>
          </a:prstGeom>
        </p:spPr>
      </p:pic>
      <p:sp>
        <p:nvSpPr>
          <p:cNvPr id="9" name="TextBox 8">
            <a:extLst>
              <a:ext uri="{FF2B5EF4-FFF2-40B4-BE49-F238E27FC236}">
                <a16:creationId xmlns:a16="http://schemas.microsoft.com/office/drawing/2014/main" id="{48B05D40-5DD7-4E5A-83A6-2D27F8770778}"/>
              </a:ext>
            </a:extLst>
          </p:cNvPr>
          <p:cNvSpPr txBox="1"/>
          <p:nvPr/>
        </p:nvSpPr>
        <p:spPr>
          <a:xfrm>
            <a:off x="388028" y="4502074"/>
            <a:ext cx="4554958" cy="2049151"/>
          </a:xfrm>
          <a:prstGeom prst="rect">
            <a:avLst/>
          </a:prstGeom>
          <a:noFill/>
        </p:spPr>
        <p:txBody>
          <a:bodyPr wrap="square">
            <a:spAutoFit/>
          </a:bodyPr>
          <a:lstStyle/>
          <a:p>
            <a:pPr>
              <a:lnSpc>
                <a:spcPct val="107000"/>
              </a:lnSpc>
              <a:spcAft>
                <a:spcPts val="800"/>
              </a:spcAft>
            </a:pPr>
            <a:r>
              <a:rPr lang="en-GB" sz="20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rPr>
              <a:t>Set free by technology, people can choose where they want to work. It can be their home, a café, a hotel lobby, an airport, a park... In all those places they can feel relaxed, but at the same time focus on their work.</a:t>
            </a:r>
            <a:endParaRPr lang="lt-LT" sz="20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40738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BCA907-70CD-40D8-B020-50D11ABC6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TextBox 5">
            <a:extLst>
              <a:ext uri="{FF2B5EF4-FFF2-40B4-BE49-F238E27FC236}">
                <a16:creationId xmlns:a16="http://schemas.microsoft.com/office/drawing/2014/main" id="{D3C5AC9E-3A8C-40A9-926B-96BC1F20BCDF}"/>
              </a:ext>
            </a:extLst>
          </p:cNvPr>
          <p:cNvSpPr txBox="1"/>
          <p:nvPr/>
        </p:nvSpPr>
        <p:spPr>
          <a:xfrm>
            <a:off x="360001" y="1260000"/>
            <a:ext cx="6359534" cy="1719830"/>
          </a:xfrm>
          <a:prstGeom prst="rect">
            <a:avLst/>
          </a:prstGeom>
          <a:noFill/>
        </p:spPr>
        <p:txBody>
          <a:bodyPr wrap="square">
            <a:spAutoFit/>
          </a:bodyPr>
          <a:lstStyle/>
          <a:p>
            <a:pPr>
              <a:lnSpc>
                <a:spcPct val="107000"/>
              </a:lnSpc>
              <a:spcAft>
                <a:spcPts val="800"/>
              </a:spcAft>
            </a:pPr>
            <a:r>
              <a:rPr lang="en-GB" sz="20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rPr>
              <a:t>A casual environment creates a relaxed atmosphere, promotes more interaction and collaboration among people, boosts motivation levels encouraging them to focus more on the tasks at hand and provides inspiration for creative work.</a:t>
            </a:r>
            <a:endParaRPr lang="lt-LT" sz="20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0162C66C-65B5-4C3D-84FF-FEE7858942D1}"/>
              </a:ext>
            </a:extLst>
          </p:cNvPr>
          <p:cNvSpPr txBox="1"/>
          <p:nvPr/>
        </p:nvSpPr>
        <p:spPr>
          <a:xfrm>
            <a:off x="360000" y="360000"/>
            <a:ext cx="6293145" cy="650756"/>
          </a:xfrm>
          <a:prstGeom prst="rect">
            <a:avLst/>
          </a:prstGeom>
          <a:noFill/>
        </p:spPr>
        <p:txBody>
          <a:bodyPr wrap="square">
            <a:spAutoFit/>
          </a:bodyPr>
          <a:lstStyle/>
          <a:p>
            <a:pPr>
              <a:lnSpc>
                <a:spcPct val="107000"/>
              </a:lnSpc>
              <a:spcAft>
                <a:spcPts val="800"/>
              </a:spcAft>
            </a:pPr>
            <a:r>
              <a:rPr lang="en-GB" sz="36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rPr>
              <a:t>Different approach to values</a:t>
            </a:r>
            <a:endParaRPr lang="lt-LT" sz="3600" dirty="0">
              <a:solidFill>
                <a:schemeClr val="bg1"/>
              </a:solidFill>
              <a:effectLst/>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625555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4A08D-F0D7-414B-A7B4-5488B9FC3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4" name="Picture 3">
            <a:extLst>
              <a:ext uri="{FF2B5EF4-FFF2-40B4-BE49-F238E27FC236}">
                <a16:creationId xmlns:a16="http://schemas.microsoft.com/office/drawing/2014/main" id="{C9595EC6-7122-4CC8-B446-AA7E73C3F17A}"/>
              </a:ext>
            </a:extLst>
          </p:cNvPr>
          <p:cNvPicPr>
            <a:picLocks noChangeAspect="1"/>
          </p:cNvPicPr>
          <p:nvPr/>
        </p:nvPicPr>
        <p:blipFill rotWithShape="1">
          <a:blip r:embed="rId3">
            <a:extLst>
              <a:ext uri="{28A0092B-C50C-407E-A947-70E740481C1C}">
                <a14:useLocalDpi xmlns:a14="http://schemas.microsoft.com/office/drawing/2010/main" val="0"/>
              </a:ext>
            </a:extLst>
          </a:blip>
          <a:srcRect l="17451" t="17442" b="-1"/>
          <a:stretch/>
        </p:blipFill>
        <p:spPr>
          <a:xfrm>
            <a:off x="-2" y="-429"/>
            <a:ext cx="12192002" cy="6858000"/>
          </a:xfrm>
          <a:prstGeom prst="rect">
            <a:avLst/>
          </a:prstGeom>
        </p:spPr>
      </p:pic>
      <p:sp>
        <p:nvSpPr>
          <p:cNvPr id="2" name="TextBox 1">
            <a:extLst>
              <a:ext uri="{FF2B5EF4-FFF2-40B4-BE49-F238E27FC236}">
                <a16:creationId xmlns:a16="http://schemas.microsoft.com/office/drawing/2014/main" id="{6E09F455-88CE-4299-A06B-208CB3DBB4BE}"/>
              </a:ext>
            </a:extLst>
          </p:cNvPr>
          <p:cNvSpPr txBox="1"/>
          <p:nvPr/>
        </p:nvSpPr>
        <p:spPr>
          <a:xfrm>
            <a:off x="514566" y="2755777"/>
            <a:ext cx="5192415" cy="1200329"/>
          </a:xfrm>
          <a:prstGeom prst="rect">
            <a:avLst/>
          </a:prstGeom>
          <a:noFill/>
        </p:spPr>
        <p:txBody>
          <a:bodyPr wrap="square" rtlCol="0">
            <a:spAutoFit/>
          </a:bodyPr>
          <a:lstStyle/>
          <a:p>
            <a:r>
              <a:rPr lang="lt-LT" sz="7200" dirty="0">
                <a:solidFill>
                  <a:schemeClr val="bg1"/>
                </a:solidFill>
                <a:latin typeface="Roboto Light" panose="02000000000000000000" pitchFamily="2" charset="0"/>
                <a:ea typeface="Roboto Light" panose="02000000000000000000" pitchFamily="2" charset="0"/>
              </a:rPr>
              <a:t>SOFT ROCK</a:t>
            </a:r>
          </a:p>
        </p:txBody>
      </p:sp>
      <p:sp>
        <p:nvSpPr>
          <p:cNvPr id="7" name="Rectangle 6">
            <a:extLst>
              <a:ext uri="{FF2B5EF4-FFF2-40B4-BE49-F238E27FC236}">
                <a16:creationId xmlns:a16="http://schemas.microsoft.com/office/drawing/2014/main" id="{3C2ACD4E-E770-4BB5-AEC7-A45271C01EFA}"/>
              </a:ext>
            </a:extLst>
          </p:cNvPr>
          <p:cNvSpPr/>
          <p:nvPr/>
        </p:nvSpPr>
        <p:spPr>
          <a:xfrm>
            <a:off x="514566" y="4177523"/>
            <a:ext cx="4825621" cy="1631216"/>
          </a:xfrm>
          <a:prstGeom prst="rect">
            <a:avLst/>
          </a:prstGeom>
        </p:spPr>
        <p:txBody>
          <a:bodyPr wrap="square">
            <a:spAutoFit/>
          </a:bodyPr>
          <a:lstStyle/>
          <a:p>
            <a:r>
              <a:rPr lang="en-US" sz="2000" dirty="0">
                <a:solidFill>
                  <a:schemeClr val="bg1"/>
                </a:solidFill>
                <a:latin typeface="Roboto Light" panose="02000000000000000000" pitchFamily="2" charset="0"/>
                <a:ea typeface="Roboto Light" panose="02000000000000000000" pitchFamily="2" charset="0"/>
              </a:rPr>
              <a:t>Being open to new things, a sense of freedom, the ability to adapt quickly to changing situations – all this inspired us to create our new lounge seating collection.</a:t>
            </a:r>
            <a:endParaRPr lang="lt-LT" sz="2000"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92008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53843E-9A4A-41AB-A964-13345905F8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r="10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084E287-FB6C-4ACE-AE42-2596B640A0E6}"/>
              </a:ext>
            </a:extLst>
          </p:cNvPr>
          <p:cNvSpPr txBox="1">
            <a:spLocks/>
          </p:cNvSpPr>
          <p:nvPr/>
        </p:nvSpPr>
        <p:spPr>
          <a:xfrm>
            <a:off x="5477030" y="5653548"/>
            <a:ext cx="5004157" cy="100780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lt-LT" sz="3600"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0D1AE9E2-68B1-4AC5-8F51-57CDDC1ADAAA}"/>
              </a:ext>
            </a:extLst>
          </p:cNvPr>
          <p:cNvSpPr/>
          <p:nvPr/>
        </p:nvSpPr>
        <p:spPr>
          <a:xfrm flipV="1">
            <a:off x="6971395" y="0"/>
            <a:ext cx="628294" cy="1569660"/>
          </a:xfrm>
          <a:prstGeom prst="rect">
            <a:avLst/>
          </a:prstGeom>
        </p:spPr>
        <p:txBody>
          <a:bodyPr wrap="square">
            <a:spAutoFit/>
          </a:bodyPr>
          <a:lstStyle/>
          <a:p>
            <a:r>
              <a:rPr lang="lt-LT" sz="9600" dirty="0">
                <a:solidFill>
                  <a:schemeClr val="bg1"/>
                </a:solidFill>
                <a:latin typeface="Roboto Light" panose="02000000000000000000" pitchFamily="2" charset="0"/>
                <a:ea typeface="Roboto Light" panose="02000000000000000000" pitchFamily="2" charset="0"/>
              </a:rPr>
              <a:t>”</a:t>
            </a:r>
            <a:endParaRPr lang="lt-LT" sz="9600" dirty="0">
              <a:solidFill>
                <a:schemeClr val="bg1"/>
              </a:solidFill>
            </a:endParaRPr>
          </a:p>
        </p:txBody>
      </p:sp>
      <p:sp>
        <p:nvSpPr>
          <p:cNvPr id="11" name="Rectangle 10">
            <a:extLst>
              <a:ext uri="{FF2B5EF4-FFF2-40B4-BE49-F238E27FC236}">
                <a16:creationId xmlns:a16="http://schemas.microsoft.com/office/drawing/2014/main" id="{75E40EC6-9A3B-43CB-A62E-DFAB9F5CC38A}"/>
              </a:ext>
            </a:extLst>
          </p:cNvPr>
          <p:cNvSpPr/>
          <p:nvPr/>
        </p:nvSpPr>
        <p:spPr>
          <a:xfrm>
            <a:off x="7599689" y="6038268"/>
            <a:ext cx="3608680" cy="400110"/>
          </a:xfrm>
          <a:prstGeom prst="rect">
            <a:avLst/>
          </a:prstGeom>
        </p:spPr>
        <p:txBody>
          <a:bodyPr wrap="none">
            <a:spAutoFit/>
          </a:bodyPr>
          <a:lstStyle/>
          <a:p>
            <a:r>
              <a:rPr lang="lt-LT" sz="2000" dirty="0">
                <a:solidFill>
                  <a:schemeClr val="bg1"/>
                </a:solidFill>
                <a:latin typeface="Roboto Light" panose="02000000000000000000" pitchFamily="2" charset="0"/>
                <a:ea typeface="Roboto Light" panose="02000000000000000000" pitchFamily="2" charset="0"/>
                <a:cs typeface="+mj-cs"/>
              </a:rPr>
              <a:t>Christina Strand &amp; Niels Hvass</a:t>
            </a:r>
          </a:p>
        </p:txBody>
      </p:sp>
      <p:sp>
        <p:nvSpPr>
          <p:cNvPr id="12" name="TextBox 11">
            <a:extLst>
              <a:ext uri="{FF2B5EF4-FFF2-40B4-BE49-F238E27FC236}">
                <a16:creationId xmlns:a16="http://schemas.microsoft.com/office/drawing/2014/main" id="{AE2266DC-58D8-4B33-A29B-B5A5E872C910}"/>
              </a:ext>
            </a:extLst>
          </p:cNvPr>
          <p:cNvSpPr txBox="1"/>
          <p:nvPr/>
        </p:nvSpPr>
        <p:spPr>
          <a:xfrm>
            <a:off x="7416723" y="1440139"/>
            <a:ext cx="4165678" cy="1394036"/>
          </a:xfrm>
          <a:prstGeom prst="rect">
            <a:avLst/>
          </a:prstGeom>
          <a:noFill/>
        </p:spPr>
        <p:txBody>
          <a:bodyPr wrap="square" rtlCol="0">
            <a:spAutoFit/>
          </a:bodyPr>
          <a:lstStyle/>
          <a:p>
            <a:pPr>
              <a:lnSpc>
                <a:spcPct val="107000"/>
              </a:lnSpc>
              <a:spcAft>
                <a:spcPts val="800"/>
              </a:spcAft>
            </a:pPr>
            <a:r>
              <a:rPr lang="en-US" sz="2000" i="1" dirty="0">
                <a:solidFill>
                  <a:schemeClr val="bg1"/>
                </a:solidFill>
                <a:latin typeface="Roboto Light" panose="02000000000000000000" pitchFamily="2" charset="0"/>
                <a:ea typeface="Roboto Light" panose="02000000000000000000" pitchFamily="2" charset="0"/>
                <a:cs typeface="Times New Roman" panose="02020603050405020304" pitchFamily="18" charset="0"/>
              </a:rPr>
              <a:t>SOFT ROCK reflects a youthful and relaxed feel and offers numerous possibilities to set up or combine different spaces.</a:t>
            </a:r>
            <a:endParaRPr lang="lt-LT" sz="2000" dirty="0">
              <a:solidFill>
                <a:schemeClr val="bg1"/>
              </a:solidFill>
            </a:endParaRPr>
          </a:p>
        </p:txBody>
      </p:sp>
      <p:sp>
        <p:nvSpPr>
          <p:cNvPr id="8" name="Rectangle 7">
            <a:extLst>
              <a:ext uri="{FF2B5EF4-FFF2-40B4-BE49-F238E27FC236}">
                <a16:creationId xmlns:a16="http://schemas.microsoft.com/office/drawing/2014/main" id="{61E85C95-D20E-4895-9E8E-F550998F8F5F}"/>
              </a:ext>
            </a:extLst>
          </p:cNvPr>
          <p:cNvSpPr/>
          <p:nvPr/>
        </p:nvSpPr>
        <p:spPr>
          <a:xfrm>
            <a:off x="10653409" y="2259156"/>
            <a:ext cx="554960" cy="1569660"/>
          </a:xfrm>
          <a:prstGeom prst="rect">
            <a:avLst/>
          </a:prstGeom>
        </p:spPr>
        <p:txBody>
          <a:bodyPr wrap="none">
            <a:spAutoFit/>
          </a:bodyPr>
          <a:lstStyle/>
          <a:p>
            <a:r>
              <a:rPr lang="lt-LT" sz="9600" dirty="0">
                <a:solidFill>
                  <a:schemeClr val="bg1"/>
                </a:solidFill>
                <a:latin typeface="Roboto Light" panose="02000000000000000000" pitchFamily="2" charset="0"/>
                <a:ea typeface="Roboto Light" panose="02000000000000000000" pitchFamily="2" charset="0"/>
              </a:rPr>
              <a:t>”</a:t>
            </a:r>
            <a:endParaRPr lang="lt-LT" sz="9600" dirty="0">
              <a:solidFill>
                <a:schemeClr val="bg1"/>
              </a:solidFill>
            </a:endParaRPr>
          </a:p>
        </p:txBody>
      </p:sp>
      <p:sp>
        <p:nvSpPr>
          <p:cNvPr id="10" name="TextBox 9">
            <a:extLst>
              <a:ext uri="{FF2B5EF4-FFF2-40B4-BE49-F238E27FC236}">
                <a16:creationId xmlns:a16="http://schemas.microsoft.com/office/drawing/2014/main" id="{7AD257AD-3154-40D6-9B81-94DAF46D4FEC}"/>
              </a:ext>
            </a:extLst>
          </p:cNvPr>
          <p:cNvSpPr txBox="1"/>
          <p:nvPr/>
        </p:nvSpPr>
        <p:spPr>
          <a:xfrm>
            <a:off x="7401099" y="3379717"/>
            <a:ext cx="4165678" cy="407035"/>
          </a:xfrm>
          <a:prstGeom prst="rect">
            <a:avLst/>
          </a:prstGeom>
          <a:noFill/>
        </p:spPr>
        <p:txBody>
          <a:bodyPr wrap="square" rtlCol="0">
            <a:spAutoFit/>
          </a:bodyPr>
          <a:lstStyle/>
          <a:p>
            <a:pPr>
              <a:lnSpc>
                <a:spcPct val="107000"/>
              </a:lnSpc>
              <a:spcAft>
                <a:spcPts val="800"/>
              </a:spcAft>
            </a:pPr>
            <a:endParaRPr lang="lt-LT" sz="2000" dirty="0">
              <a:solidFill>
                <a:schemeClr val="bg1"/>
              </a:solidFill>
            </a:endParaRPr>
          </a:p>
        </p:txBody>
      </p:sp>
    </p:spTree>
    <p:extLst>
      <p:ext uri="{BB962C8B-B14F-4D97-AF65-F5344CB8AC3E}">
        <p14:creationId xmlns:p14="http://schemas.microsoft.com/office/powerpoint/2010/main" val="193099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677D3F-8369-4146-81EC-921113286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4" name="Rectangle 3">
            <a:extLst>
              <a:ext uri="{FF2B5EF4-FFF2-40B4-BE49-F238E27FC236}">
                <a16:creationId xmlns:a16="http://schemas.microsoft.com/office/drawing/2014/main" id="{6EC84167-DF90-4B6D-940B-8A80F6EF37C1}"/>
              </a:ext>
            </a:extLst>
          </p:cNvPr>
          <p:cNvSpPr/>
          <p:nvPr/>
        </p:nvSpPr>
        <p:spPr>
          <a:xfrm>
            <a:off x="514566" y="432783"/>
            <a:ext cx="5717709" cy="769441"/>
          </a:xfrm>
          <a:prstGeom prst="rect">
            <a:avLst/>
          </a:prstGeom>
        </p:spPr>
        <p:txBody>
          <a:bodyPr wrap="square">
            <a:spAutoFit/>
          </a:bodyPr>
          <a:lstStyle/>
          <a:p>
            <a:r>
              <a:rPr lang="en-US" sz="4400" dirty="0">
                <a:solidFill>
                  <a:schemeClr val="bg1"/>
                </a:solidFill>
                <a:latin typeface="Roboto Light" panose="02000000000000000000" pitchFamily="2" charset="0"/>
                <a:ea typeface="Roboto Light" panose="02000000000000000000" pitchFamily="2" charset="0"/>
                <a:cs typeface="+mj-cs"/>
              </a:rPr>
              <a:t>Nature-inspired forms</a:t>
            </a:r>
          </a:p>
        </p:txBody>
      </p:sp>
    </p:spTree>
    <p:extLst>
      <p:ext uri="{BB962C8B-B14F-4D97-AF65-F5344CB8AC3E}">
        <p14:creationId xmlns:p14="http://schemas.microsoft.com/office/powerpoint/2010/main" val="97412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9592</TotalTime>
  <Words>3761</Words>
  <Application>Microsoft Office PowerPoint</Application>
  <PresentationFormat>Widescreen</PresentationFormat>
  <Paragraphs>203</Paragraphs>
  <Slides>34</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abril-text</vt:lpstr>
      <vt:lpstr>Arial</vt:lpstr>
      <vt:lpstr>Calibri</vt:lpstr>
      <vt:lpstr>Calibri Light</vt:lpstr>
      <vt:lpstr>Roboto</vt:lpstr>
      <vt:lpstr>Roboto Black</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Rūta Abramavičienė</dc:creator>
  <cp:lastModifiedBy>Vykintė Šimkutė</cp:lastModifiedBy>
  <cp:revision>434</cp:revision>
  <dcterms:created xsi:type="dcterms:W3CDTF">2020-10-07T14:58:16Z</dcterms:created>
  <dcterms:modified xsi:type="dcterms:W3CDTF">2021-04-06T06:26:41Z</dcterms:modified>
</cp:coreProperties>
</file>